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3.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1" r:id="rId3"/>
    <p:sldId id="262" r:id="rId4"/>
    <p:sldId id="264" r:id="rId5"/>
    <p:sldId id="263" r:id="rId6"/>
    <p:sldId id="265" r:id="rId7"/>
    <p:sldId id="266" r:id="rId8"/>
    <p:sldId id="271" r:id="rId9"/>
    <p:sldId id="272" r:id="rId10"/>
    <p:sldId id="274" r:id="rId11"/>
    <p:sldId id="267" r:id="rId12"/>
    <p:sldId id="268" r:id="rId13"/>
    <p:sldId id="269"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572"/>
    <a:srgbClr val="264573"/>
    <a:srgbClr val="4A7A89"/>
    <a:srgbClr val="B2604B"/>
    <a:srgbClr val="8CAAB3"/>
    <a:srgbClr val="CB9A8D"/>
    <a:srgbClr val="CFDADD"/>
    <a:srgbClr val="844838"/>
    <a:srgbClr val="66382C"/>
    <a:srgbClr val="E6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57"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With</a:t>
            </a:r>
            <a:r>
              <a:rPr lang="en-US" b="1" baseline="0" dirty="0">
                <a:solidFill>
                  <a:schemeClr val="bg1"/>
                </a:solidFill>
                <a:latin typeface="Arial Nova Cond" panose="020B0506020202020204" pitchFamily="34" charset="0"/>
              </a:rPr>
              <a:t> Each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 Recovery</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4</c:v>
                </c:pt>
              </c:numCache>
            </c:numRef>
          </c:val>
          <c:extLst>
            <c:ext xmlns:c16="http://schemas.microsoft.com/office/drawing/2014/chart" uri="{C3380CC4-5D6E-409C-BE32-E72D297353CC}">
              <c16:uniqueId val="{00000000-937C-4CB0-8D57-29775F88166F}"/>
            </c:ext>
          </c:extLst>
        </c:ser>
        <c:ser>
          <c:idx val="1"/>
          <c:order val="1"/>
          <c:tx>
            <c:strRef>
              <c:f>Sheet1!$C$1</c:f>
              <c:strCache>
                <c:ptCount val="1"/>
                <c:pt idx="0">
                  <c:v>Threatened</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10</c:v>
                </c:pt>
              </c:numCache>
            </c:numRef>
          </c:val>
          <c:extLst>
            <c:ext xmlns:c16="http://schemas.microsoft.com/office/drawing/2014/chart" uri="{C3380CC4-5D6E-409C-BE32-E72D297353CC}">
              <c16:uniqueId val="{00000001-937C-4CB0-8D57-29775F88166F}"/>
            </c:ext>
          </c:extLst>
        </c:ser>
        <c:ser>
          <c:idx val="2"/>
          <c:order val="2"/>
          <c:tx>
            <c:strRef>
              <c:f>Sheet1!$D$1</c:f>
              <c:strCache>
                <c:ptCount val="1"/>
                <c:pt idx="0">
                  <c:v>Endangered</c:v>
                </c:pt>
              </c:strCache>
            </c:strRef>
          </c:tx>
          <c:spPr>
            <a:solidFill>
              <a:srgbClr val="CB9A8D"/>
            </a:solidFill>
            <a:ln>
              <a:noFill/>
            </a:ln>
            <a:effectLst/>
          </c:spPr>
          <c:invertIfNegative val="0"/>
          <c:cat>
            <c:strRef>
              <c:f>Sheet1!$A$2</c:f>
              <c:strCache>
                <c:ptCount val="1"/>
                <c:pt idx="0">
                  <c:v># of Species</c:v>
                </c:pt>
              </c:strCache>
            </c:strRef>
          </c:cat>
          <c:val>
            <c:numRef>
              <c:f>Sheet1!$D$2</c:f>
              <c:numCache>
                <c:formatCode>General</c:formatCode>
                <c:ptCount val="1"/>
                <c:pt idx="0">
                  <c:v>16</c:v>
                </c:pt>
              </c:numCache>
            </c:numRef>
          </c:val>
          <c:extLst>
            <c:ext xmlns:c16="http://schemas.microsoft.com/office/drawing/2014/chart" uri="{C3380CC4-5D6E-409C-BE32-E72D297353CC}">
              <c16:uniqueId val="{00000002-937C-4CB0-8D57-29775F88166F}"/>
            </c:ext>
          </c:extLst>
        </c:ser>
        <c:ser>
          <c:idx val="3"/>
          <c:order val="3"/>
          <c:tx>
            <c:strRef>
              <c:f>Sheet1!$E$1</c:f>
              <c:strCache>
                <c:ptCount val="1"/>
                <c:pt idx="0">
                  <c:v>Species of Concern</c:v>
                </c:pt>
              </c:strCache>
            </c:strRef>
          </c:tx>
          <c:spPr>
            <a:solidFill>
              <a:srgbClr val="B2604B"/>
            </a:solidFill>
            <a:ln>
              <a:noFill/>
            </a:ln>
            <a:effectLst/>
          </c:spPr>
          <c:invertIfNegative val="0"/>
          <c:cat>
            <c:strRef>
              <c:f>Sheet1!$A$2</c:f>
              <c:strCache>
                <c:ptCount val="1"/>
                <c:pt idx="0">
                  <c:v># of Species</c:v>
                </c:pt>
              </c:strCache>
            </c:strRef>
          </c:cat>
          <c:val>
            <c:numRef>
              <c:f>Sheet1!$E$2</c:f>
              <c:numCache>
                <c:formatCode>General</c:formatCode>
                <c:ptCount val="1"/>
                <c:pt idx="0">
                  <c:v>161</c:v>
                </c:pt>
              </c:numCache>
            </c:numRef>
          </c:val>
          <c:extLst>
            <c:ext xmlns:c16="http://schemas.microsoft.com/office/drawing/2014/chart" uri="{C3380CC4-5D6E-409C-BE32-E72D297353CC}">
              <c16:uniqueId val="{00000003-937C-4CB0-8D57-29775F88166F}"/>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Proportion</a:t>
            </a:r>
            <a:r>
              <a:rPr lang="en-US" b="1" baseline="0" dirty="0">
                <a:solidFill>
                  <a:schemeClr val="bg1"/>
                </a:solidFill>
                <a:latin typeface="Arial Nova Cond" panose="020B0506020202020204" pitchFamily="34" charset="0"/>
              </a:rPr>
              <a:t> of Species in Each Status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43</c:v>
                </c:pt>
                <c:pt idx="1">
                  <c:v>72</c:v>
                </c:pt>
                <c:pt idx="2">
                  <c:v>5</c:v>
                </c:pt>
                <c:pt idx="3">
                  <c:v>28</c:v>
                </c:pt>
                <c:pt idx="4">
                  <c:v>4</c:v>
                </c:pt>
                <c:pt idx="5">
                  <c:v>4</c:v>
                </c:pt>
                <c:pt idx="6">
                  <c:v>5</c:v>
                </c:pt>
              </c:numCache>
            </c:numRef>
          </c:val>
          <c:extLst>
            <c:ext xmlns:c16="http://schemas.microsoft.com/office/drawing/2014/chart" uri="{C3380CC4-5D6E-409C-BE32-E72D297353CC}">
              <c16:uniqueId val="{00000000-9E27-4506-A225-785999129CA8}"/>
            </c:ext>
          </c:extLst>
        </c:ser>
        <c:ser>
          <c:idx val="1"/>
          <c:order val="1"/>
          <c:tx>
            <c:strRef>
              <c:f>Sheet1!$C$1</c:f>
              <c:strCache>
                <c:ptCount val="1"/>
                <c:pt idx="0">
                  <c:v>Endangered</c:v>
                </c:pt>
              </c:strCache>
            </c:strRef>
          </c:tx>
          <c:spPr>
            <a:solidFill>
              <a:srgbClr val="CB9A8D"/>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1</c:v>
                </c:pt>
                <c:pt idx="1">
                  <c:v>4</c:v>
                </c:pt>
                <c:pt idx="2">
                  <c:v>0</c:v>
                </c:pt>
                <c:pt idx="3">
                  <c:v>7</c:v>
                </c:pt>
                <c:pt idx="4">
                  <c:v>3</c:v>
                </c:pt>
                <c:pt idx="5">
                  <c:v>1</c:v>
                </c:pt>
                <c:pt idx="6">
                  <c:v>0</c:v>
                </c:pt>
              </c:numCache>
            </c:numRef>
          </c:val>
          <c:extLst>
            <c:ext xmlns:c16="http://schemas.microsoft.com/office/drawing/2014/chart" uri="{C3380CC4-5D6E-409C-BE32-E72D297353CC}">
              <c16:uniqueId val="{00000001-9E27-4506-A225-785999129CA8}"/>
            </c:ext>
          </c:extLst>
        </c:ser>
        <c:ser>
          <c:idx val="2"/>
          <c:order val="2"/>
          <c:tx>
            <c:strRef>
              <c:f>Sheet1!$D$1</c:f>
              <c:strCache>
                <c:ptCount val="1"/>
                <c:pt idx="0">
                  <c:v>Threatened</c:v>
                </c:pt>
              </c:strCache>
            </c:strRef>
          </c:tx>
          <c:spPr>
            <a:solidFill>
              <a:srgbClr val="8CAAB3"/>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Sheet1!$D$2:$D$8</c:f>
              <c:numCache>
                <c:formatCode>General</c:formatCode>
                <c:ptCount val="7"/>
                <c:pt idx="0">
                  <c:v>2</c:v>
                </c:pt>
                <c:pt idx="1">
                  <c:v>0</c:v>
                </c:pt>
                <c:pt idx="2">
                  <c:v>0</c:v>
                </c:pt>
                <c:pt idx="3">
                  <c:v>2</c:v>
                </c:pt>
                <c:pt idx="4">
                  <c:v>4</c:v>
                </c:pt>
                <c:pt idx="5">
                  <c:v>2</c:v>
                </c:pt>
                <c:pt idx="6">
                  <c:v>0</c:v>
                </c:pt>
              </c:numCache>
            </c:numRef>
          </c:val>
          <c:extLst>
            <c:ext xmlns:c16="http://schemas.microsoft.com/office/drawing/2014/chart" uri="{C3380CC4-5D6E-409C-BE32-E72D297353CC}">
              <c16:uniqueId val="{00000002-9E27-4506-A225-785999129CA8}"/>
            </c:ext>
          </c:extLst>
        </c:ser>
        <c:ser>
          <c:idx val="3"/>
          <c:order val="3"/>
          <c:tx>
            <c:strRef>
              <c:f>Sheet1!$E$1</c:f>
              <c:strCache>
                <c:ptCount val="1"/>
                <c:pt idx="0">
                  <c:v>In Recovery</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Sheet1!$E$2:$E$8</c:f>
              <c:numCache>
                <c:formatCode>General</c:formatCode>
                <c:ptCount val="7"/>
                <c:pt idx="0">
                  <c:v>0</c:v>
                </c:pt>
                <c:pt idx="1">
                  <c:v>3</c:v>
                </c:pt>
                <c:pt idx="2">
                  <c:v>0</c:v>
                </c:pt>
                <c:pt idx="3">
                  <c:v>1</c:v>
                </c:pt>
                <c:pt idx="4">
                  <c:v>0</c:v>
                </c:pt>
                <c:pt idx="5">
                  <c:v>0</c:v>
                </c:pt>
                <c:pt idx="6">
                  <c:v>0</c:v>
                </c:pt>
              </c:numCache>
            </c:numRef>
          </c:val>
          <c:extLst>
            <c:ext xmlns:c16="http://schemas.microsoft.com/office/drawing/2014/chart" uri="{C3380CC4-5D6E-409C-BE32-E72D297353CC}">
              <c16:uniqueId val="{00000003-9E27-4506-A225-785999129CA8}"/>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Proportion</a:t>
            </a:r>
            <a:r>
              <a:rPr lang="en-US" b="1" baseline="0" dirty="0">
                <a:solidFill>
                  <a:schemeClr val="bg1"/>
                </a:solidFill>
                <a:latin typeface="Arial Nova Cond" panose="020B0506020202020204" pitchFamily="34" charset="0"/>
              </a:rPr>
              <a:t> of Species in Each Status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43</c:v>
                </c:pt>
                <c:pt idx="1">
                  <c:v>72</c:v>
                </c:pt>
                <c:pt idx="2">
                  <c:v>5</c:v>
                </c:pt>
                <c:pt idx="3">
                  <c:v>28</c:v>
                </c:pt>
                <c:pt idx="4">
                  <c:v>4</c:v>
                </c:pt>
                <c:pt idx="5">
                  <c:v>4</c:v>
                </c:pt>
                <c:pt idx="6">
                  <c:v>5</c:v>
                </c:pt>
              </c:numCache>
            </c:numRef>
          </c:val>
          <c:extLst>
            <c:ext xmlns:c16="http://schemas.microsoft.com/office/drawing/2014/chart" uri="{C3380CC4-5D6E-409C-BE32-E72D297353CC}">
              <c16:uniqueId val="{00000000-3483-42D5-8461-572445B7B9EE}"/>
            </c:ext>
          </c:extLst>
        </c:ser>
        <c:ser>
          <c:idx val="1"/>
          <c:order val="1"/>
          <c:tx>
            <c:strRef>
              <c:f>Sheet1!$C$1</c:f>
              <c:strCache>
                <c:ptCount val="1"/>
                <c:pt idx="0">
                  <c:v>Endangered</c:v>
                </c:pt>
              </c:strCache>
            </c:strRef>
          </c:tx>
          <c:spPr>
            <a:solidFill>
              <a:srgbClr val="CB9A8D"/>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1</c:v>
                </c:pt>
                <c:pt idx="1">
                  <c:v>4</c:v>
                </c:pt>
                <c:pt idx="2">
                  <c:v>0</c:v>
                </c:pt>
                <c:pt idx="3">
                  <c:v>7</c:v>
                </c:pt>
                <c:pt idx="4">
                  <c:v>3</c:v>
                </c:pt>
                <c:pt idx="5">
                  <c:v>1</c:v>
                </c:pt>
                <c:pt idx="6">
                  <c:v>0</c:v>
                </c:pt>
              </c:numCache>
            </c:numRef>
          </c:val>
          <c:extLst>
            <c:ext xmlns:c16="http://schemas.microsoft.com/office/drawing/2014/chart" uri="{C3380CC4-5D6E-409C-BE32-E72D297353CC}">
              <c16:uniqueId val="{00000001-3483-42D5-8461-572445B7B9EE}"/>
            </c:ext>
          </c:extLst>
        </c:ser>
        <c:ser>
          <c:idx val="2"/>
          <c:order val="2"/>
          <c:tx>
            <c:strRef>
              <c:f>Sheet1!$D$1</c:f>
              <c:strCache>
                <c:ptCount val="1"/>
                <c:pt idx="0">
                  <c:v>Threatened</c:v>
                </c:pt>
              </c:strCache>
            </c:strRef>
          </c:tx>
          <c:spPr>
            <a:solidFill>
              <a:srgbClr val="8CAAB3"/>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Sheet1!$D$2:$D$8</c:f>
              <c:numCache>
                <c:formatCode>General</c:formatCode>
                <c:ptCount val="7"/>
                <c:pt idx="0">
                  <c:v>2</c:v>
                </c:pt>
                <c:pt idx="1">
                  <c:v>0</c:v>
                </c:pt>
                <c:pt idx="2">
                  <c:v>0</c:v>
                </c:pt>
                <c:pt idx="3">
                  <c:v>2</c:v>
                </c:pt>
                <c:pt idx="4">
                  <c:v>4</c:v>
                </c:pt>
                <c:pt idx="5">
                  <c:v>2</c:v>
                </c:pt>
                <c:pt idx="6">
                  <c:v>0</c:v>
                </c:pt>
              </c:numCache>
            </c:numRef>
          </c:val>
          <c:extLst>
            <c:ext xmlns:c16="http://schemas.microsoft.com/office/drawing/2014/chart" uri="{C3380CC4-5D6E-409C-BE32-E72D297353CC}">
              <c16:uniqueId val="{00000002-3483-42D5-8461-572445B7B9EE}"/>
            </c:ext>
          </c:extLst>
        </c:ser>
        <c:ser>
          <c:idx val="3"/>
          <c:order val="3"/>
          <c:tx>
            <c:strRef>
              <c:f>Sheet1!$E$1</c:f>
              <c:strCache>
                <c:ptCount val="1"/>
                <c:pt idx="0">
                  <c:v>In Recovery</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Sheet1!$E$2:$E$8</c:f>
              <c:numCache>
                <c:formatCode>General</c:formatCode>
                <c:ptCount val="7"/>
                <c:pt idx="0">
                  <c:v>0</c:v>
                </c:pt>
                <c:pt idx="1">
                  <c:v>3</c:v>
                </c:pt>
                <c:pt idx="2">
                  <c:v>0</c:v>
                </c:pt>
                <c:pt idx="3">
                  <c:v>1</c:v>
                </c:pt>
                <c:pt idx="4">
                  <c:v>0</c:v>
                </c:pt>
                <c:pt idx="5">
                  <c:v>0</c:v>
                </c:pt>
                <c:pt idx="6">
                  <c:v>0</c:v>
                </c:pt>
              </c:numCache>
            </c:numRef>
          </c:val>
          <c:extLst>
            <c:ext xmlns:c16="http://schemas.microsoft.com/office/drawing/2014/chart" uri="{C3380CC4-5D6E-409C-BE32-E72D297353CC}">
              <c16:uniqueId val="{00000000-E2F3-4E60-8815-F62B9A0B8C23}"/>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r>
              <a:rPr lang="en-US" b="1" baseline="0" dirty="0">
                <a:solidFill>
                  <a:schemeClr val="bg1"/>
                </a:solidFill>
                <a:latin typeface="Arial Nova Cond" panose="020B0506020202020204" pitchFamily="34" charset="0"/>
              </a:rPr>
              <a:t> by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c:v>43</c:v>
                </c:pt>
                <c:pt idx="1">
                  <c:v>1</c:v>
                </c:pt>
                <c:pt idx="2">
                  <c:v>2</c:v>
                </c:pt>
                <c:pt idx="3">
                  <c:v>0</c:v>
                </c:pt>
              </c:numCache>
            </c:numRef>
          </c:val>
          <c:extLst>
            <c:ext xmlns:c16="http://schemas.microsoft.com/office/drawing/2014/chart" uri="{C3380CC4-5D6E-409C-BE32-E72D297353CC}">
              <c16:uniqueId val="{00000000-3496-43A9-B2BF-C460462DABBA}"/>
            </c:ext>
          </c:extLst>
        </c:ser>
        <c:ser>
          <c:idx val="1"/>
          <c:order val="1"/>
          <c:tx>
            <c:strRef>
              <c:f>Sheet1!$C$1</c:f>
              <c:strCache>
                <c:ptCount val="1"/>
                <c:pt idx="0">
                  <c:v>Bird</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c:v>72</c:v>
                </c:pt>
                <c:pt idx="1">
                  <c:v>4</c:v>
                </c:pt>
                <c:pt idx="2">
                  <c:v>0</c:v>
                </c:pt>
                <c:pt idx="3">
                  <c:v>3</c:v>
                </c:pt>
              </c:numCache>
            </c:numRef>
          </c:val>
          <c:extLst>
            <c:ext xmlns:c16="http://schemas.microsoft.com/office/drawing/2014/chart" uri="{C3380CC4-5D6E-409C-BE32-E72D297353CC}">
              <c16:uniqueId val="{00000001-3496-43A9-B2BF-C460462DABBA}"/>
            </c:ext>
          </c:extLst>
        </c:ser>
        <c:ser>
          <c:idx val="2"/>
          <c:order val="2"/>
          <c:tx>
            <c:strRef>
              <c:f>Sheet1!$D$1</c:f>
              <c:strCache>
                <c:ptCount val="1"/>
                <c:pt idx="0">
                  <c:v>Nonvascular Plant</c:v>
                </c:pt>
              </c:strCache>
            </c:strRef>
          </c:tx>
          <c:spPr>
            <a:solidFill>
              <a:srgbClr val="CFDAD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2-3496-43A9-B2BF-C460462DABBA}"/>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c:v>28</c:v>
                </c:pt>
                <c:pt idx="1">
                  <c:v>7</c:v>
                </c:pt>
                <c:pt idx="2">
                  <c:v>2</c:v>
                </c:pt>
                <c:pt idx="3">
                  <c:v>1</c:v>
                </c:pt>
              </c:numCache>
            </c:numRef>
          </c:val>
          <c:extLst>
            <c:ext xmlns:c16="http://schemas.microsoft.com/office/drawing/2014/chart" uri="{C3380CC4-5D6E-409C-BE32-E72D297353CC}">
              <c16:uniqueId val="{00000003-3496-43A9-B2BF-C460462DABBA}"/>
            </c:ext>
          </c:extLst>
        </c:ser>
        <c:ser>
          <c:idx val="4"/>
          <c:order val="4"/>
          <c:tx>
            <c:strRef>
              <c:f>Sheet1!$F$1</c:f>
              <c:strCache>
                <c:ptCount val="1"/>
                <c:pt idx="0">
                  <c:v>Fish</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Sheet1!$F$2:$F$5</c:f>
              <c:numCache>
                <c:formatCode>General</c:formatCode>
                <c:ptCount val="4"/>
                <c:pt idx="0">
                  <c:v>4</c:v>
                </c:pt>
                <c:pt idx="1">
                  <c:v>3</c:v>
                </c:pt>
                <c:pt idx="2">
                  <c:v>4</c:v>
                </c:pt>
                <c:pt idx="3">
                  <c:v>0</c:v>
                </c:pt>
              </c:numCache>
            </c:numRef>
          </c:val>
          <c:extLst>
            <c:ext xmlns:c16="http://schemas.microsoft.com/office/drawing/2014/chart" uri="{C3380CC4-5D6E-409C-BE32-E72D297353CC}">
              <c16:uniqueId val="{00000004-3496-43A9-B2BF-C460462DABBA}"/>
            </c:ext>
          </c:extLst>
        </c:ser>
        <c:ser>
          <c:idx val="5"/>
          <c:order val="5"/>
          <c:tx>
            <c:strRef>
              <c:f>Sheet1!$G$1</c:f>
              <c:strCache>
                <c:ptCount val="1"/>
                <c:pt idx="0">
                  <c:v>Amphibian</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Sheet1!$G$2:$G$5</c:f>
              <c:numCache>
                <c:formatCode>General</c:formatCode>
                <c:ptCount val="4"/>
                <c:pt idx="0">
                  <c:v>4</c:v>
                </c:pt>
                <c:pt idx="1">
                  <c:v>1</c:v>
                </c:pt>
                <c:pt idx="2">
                  <c:v>2</c:v>
                </c:pt>
                <c:pt idx="3">
                  <c:v>0</c:v>
                </c:pt>
              </c:numCache>
            </c:numRef>
          </c:val>
          <c:extLst>
            <c:ext xmlns:c16="http://schemas.microsoft.com/office/drawing/2014/chart" uri="{C3380CC4-5D6E-409C-BE32-E72D297353CC}">
              <c16:uniqueId val="{00000005-3496-43A9-B2BF-C460462DABBA}"/>
            </c:ext>
          </c:extLst>
        </c:ser>
        <c:ser>
          <c:idx val="6"/>
          <c:order val="6"/>
          <c:tx>
            <c:strRef>
              <c:f>Sheet1!$H$1</c:f>
              <c:strCache>
                <c:ptCount val="1"/>
                <c:pt idx="0">
                  <c:v>Reptile</c:v>
                </c:pt>
              </c:strCache>
            </c:strRef>
          </c:tx>
          <c:spPr>
            <a:solidFill>
              <a:srgbClr val="844838"/>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Sheet1!$H$2:$H$5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6-3496-43A9-B2BF-C460462DABBA}"/>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Protected vs Nonprotected</a:t>
            </a:r>
            <a:r>
              <a:rPr lang="en-US" b="1" baseline="0" dirty="0">
                <a:solidFill>
                  <a:schemeClr val="bg1"/>
                </a:solidFill>
                <a:latin typeface="Arial Nova Cond" panose="020B0506020202020204" pitchFamily="34" charset="0"/>
              </a:rPr>
              <a:t> Species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Protected</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46</c:v>
                </c:pt>
                <c:pt idx="1">
                  <c:v>79</c:v>
                </c:pt>
                <c:pt idx="2">
                  <c:v>5</c:v>
                </c:pt>
                <c:pt idx="3">
                  <c:v>38</c:v>
                </c:pt>
                <c:pt idx="4">
                  <c:v>11</c:v>
                </c:pt>
                <c:pt idx="5">
                  <c:v>7</c:v>
                </c:pt>
                <c:pt idx="6">
                  <c:v>5</c:v>
                </c:pt>
              </c:numCache>
            </c:numRef>
          </c:val>
          <c:extLst>
            <c:ext xmlns:c16="http://schemas.microsoft.com/office/drawing/2014/chart" uri="{C3380CC4-5D6E-409C-BE32-E72D297353CC}">
              <c16:uniqueId val="{00000000-51EA-4143-8E2E-06D94A4F1F70}"/>
            </c:ext>
          </c:extLst>
        </c:ser>
        <c:ser>
          <c:idx val="1"/>
          <c:order val="1"/>
          <c:tx>
            <c:strRef>
              <c:f>Sheet1!$C$1</c:f>
              <c:strCache>
                <c:ptCount val="1"/>
                <c:pt idx="0">
                  <c:v>Not Protected</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4216</c:v>
                </c:pt>
                <c:pt idx="1">
                  <c:v>442</c:v>
                </c:pt>
                <c:pt idx="2">
                  <c:v>328</c:v>
                </c:pt>
                <c:pt idx="3">
                  <c:v>176</c:v>
                </c:pt>
                <c:pt idx="4">
                  <c:v>116</c:v>
                </c:pt>
                <c:pt idx="5">
                  <c:v>73</c:v>
                </c:pt>
                <c:pt idx="6">
                  <c:v>74</c:v>
                </c:pt>
              </c:numCache>
            </c:numRef>
          </c:val>
          <c:extLst>
            <c:ext xmlns:c16="http://schemas.microsoft.com/office/drawing/2014/chart" uri="{C3380CC4-5D6E-409C-BE32-E72D297353CC}">
              <c16:uniqueId val="{00000001-51EA-4143-8E2E-06D94A4F1F70}"/>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Protected vs Nonprotected</a:t>
            </a:r>
            <a:r>
              <a:rPr lang="en-US" b="1" baseline="0" dirty="0">
                <a:solidFill>
                  <a:schemeClr val="bg1"/>
                </a:solidFill>
                <a:latin typeface="Arial Nova Cond" panose="020B0506020202020204" pitchFamily="34" charset="0"/>
              </a:rPr>
              <a:t> Species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Protected</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46</c:v>
                </c:pt>
                <c:pt idx="1">
                  <c:v>79</c:v>
                </c:pt>
                <c:pt idx="2">
                  <c:v>5</c:v>
                </c:pt>
                <c:pt idx="3">
                  <c:v>38</c:v>
                </c:pt>
                <c:pt idx="4">
                  <c:v>11</c:v>
                </c:pt>
                <c:pt idx="5">
                  <c:v>7</c:v>
                </c:pt>
                <c:pt idx="6">
                  <c:v>5</c:v>
                </c:pt>
              </c:numCache>
            </c:numRef>
          </c:val>
          <c:extLst>
            <c:ext xmlns:c16="http://schemas.microsoft.com/office/drawing/2014/chart" uri="{C3380CC4-5D6E-409C-BE32-E72D297353CC}">
              <c16:uniqueId val="{00000000-3483-42D5-8461-572445B7B9EE}"/>
            </c:ext>
          </c:extLst>
        </c:ser>
        <c:ser>
          <c:idx val="1"/>
          <c:order val="1"/>
          <c:tx>
            <c:strRef>
              <c:f>Sheet1!$C$1</c:f>
              <c:strCache>
                <c:ptCount val="1"/>
                <c:pt idx="0">
                  <c:v>Not Protected</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4216</c:v>
                </c:pt>
                <c:pt idx="1">
                  <c:v>442</c:v>
                </c:pt>
                <c:pt idx="2">
                  <c:v>328</c:v>
                </c:pt>
                <c:pt idx="3">
                  <c:v>176</c:v>
                </c:pt>
                <c:pt idx="4">
                  <c:v>116</c:v>
                </c:pt>
                <c:pt idx="5">
                  <c:v>73</c:v>
                </c:pt>
                <c:pt idx="6">
                  <c:v>74</c:v>
                </c:pt>
              </c:numCache>
            </c:numRef>
          </c:val>
          <c:extLst>
            <c:ext xmlns:c16="http://schemas.microsoft.com/office/drawing/2014/chart" uri="{C3380CC4-5D6E-409C-BE32-E72D297353CC}">
              <c16:uniqueId val="{00000001-3483-42D5-8461-572445B7B9EE}"/>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Proportion</a:t>
            </a:r>
            <a:r>
              <a:rPr lang="en-US" b="1" baseline="0" dirty="0">
                <a:solidFill>
                  <a:schemeClr val="bg1"/>
                </a:solidFill>
                <a:latin typeface="Arial Nova Cond" panose="020B0506020202020204" pitchFamily="34" charset="0"/>
              </a:rPr>
              <a:t> of Species in Each Status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43</c:v>
                </c:pt>
                <c:pt idx="1">
                  <c:v>72</c:v>
                </c:pt>
                <c:pt idx="2">
                  <c:v>5</c:v>
                </c:pt>
                <c:pt idx="3">
                  <c:v>28</c:v>
                </c:pt>
                <c:pt idx="4">
                  <c:v>4</c:v>
                </c:pt>
                <c:pt idx="5">
                  <c:v>4</c:v>
                </c:pt>
                <c:pt idx="6">
                  <c:v>5</c:v>
                </c:pt>
              </c:numCache>
            </c:numRef>
          </c:val>
          <c:extLst>
            <c:ext xmlns:c16="http://schemas.microsoft.com/office/drawing/2014/chart" uri="{C3380CC4-5D6E-409C-BE32-E72D297353CC}">
              <c16:uniqueId val="{00000000-A0C9-41AD-BACC-7127DD3231FA}"/>
            </c:ext>
          </c:extLst>
        </c:ser>
        <c:ser>
          <c:idx val="1"/>
          <c:order val="1"/>
          <c:tx>
            <c:strRef>
              <c:f>Sheet1!$C$1</c:f>
              <c:strCache>
                <c:ptCount val="1"/>
                <c:pt idx="0">
                  <c:v>Endangered</c:v>
                </c:pt>
              </c:strCache>
            </c:strRef>
          </c:tx>
          <c:spPr>
            <a:solidFill>
              <a:srgbClr val="CB9A8D"/>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1</c:v>
                </c:pt>
                <c:pt idx="1">
                  <c:v>4</c:v>
                </c:pt>
                <c:pt idx="2">
                  <c:v>0</c:v>
                </c:pt>
                <c:pt idx="3">
                  <c:v>7</c:v>
                </c:pt>
                <c:pt idx="4">
                  <c:v>3</c:v>
                </c:pt>
                <c:pt idx="5">
                  <c:v>1</c:v>
                </c:pt>
                <c:pt idx="6">
                  <c:v>0</c:v>
                </c:pt>
              </c:numCache>
            </c:numRef>
          </c:val>
          <c:extLst>
            <c:ext xmlns:c16="http://schemas.microsoft.com/office/drawing/2014/chart" uri="{C3380CC4-5D6E-409C-BE32-E72D297353CC}">
              <c16:uniqueId val="{00000001-A0C9-41AD-BACC-7127DD3231FA}"/>
            </c:ext>
          </c:extLst>
        </c:ser>
        <c:ser>
          <c:idx val="2"/>
          <c:order val="2"/>
          <c:tx>
            <c:strRef>
              <c:f>Sheet1!$D$1</c:f>
              <c:strCache>
                <c:ptCount val="1"/>
                <c:pt idx="0">
                  <c:v>Threatened</c:v>
                </c:pt>
              </c:strCache>
            </c:strRef>
          </c:tx>
          <c:spPr>
            <a:solidFill>
              <a:srgbClr val="8CAAB3"/>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Sheet1!$D$2:$D$8</c:f>
              <c:numCache>
                <c:formatCode>General</c:formatCode>
                <c:ptCount val="7"/>
                <c:pt idx="0">
                  <c:v>2</c:v>
                </c:pt>
                <c:pt idx="1">
                  <c:v>0</c:v>
                </c:pt>
                <c:pt idx="2">
                  <c:v>0</c:v>
                </c:pt>
                <c:pt idx="3">
                  <c:v>2</c:v>
                </c:pt>
                <c:pt idx="4">
                  <c:v>4</c:v>
                </c:pt>
                <c:pt idx="5">
                  <c:v>2</c:v>
                </c:pt>
                <c:pt idx="6">
                  <c:v>0</c:v>
                </c:pt>
              </c:numCache>
            </c:numRef>
          </c:val>
          <c:extLst>
            <c:ext xmlns:c16="http://schemas.microsoft.com/office/drawing/2014/chart" uri="{C3380CC4-5D6E-409C-BE32-E72D297353CC}">
              <c16:uniqueId val="{00000002-A0C9-41AD-BACC-7127DD3231FA}"/>
            </c:ext>
          </c:extLst>
        </c:ser>
        <c:ser>
          <c:idx val="3"/>
          <c:order val="3"/>
          <c:tx>
            <c:strRef>
              <c:f>Sheet1!$E$1</c:f>
              <c:strCache>
                <c:ptCount val="1"/>
                <c:pt idx="0">
                  <c:v>In Recovery</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Sheet1!$E$2:$E$8</c:f>
              <c:numCache>
                <c:formatCode>General</c:formatCode>
                <c:ptCount val="7"/>
                <c:pt idx="0">
                  <c:v>0</c:v>
                </c:pt>
                <c:pt idx="1">
                  <c:v>3</c:v>
                </c:pt>
                <c:pt idx="2">
                  <c:v>0</c:v>
                </c:pt>
                <c:pt idx="3">
                  <c:v>1</c:v>
                </c:pt>
                <c:pt idx="4">
                  <c:v>0</c:v>
                </c:pt>
                <c:pt idx="5">
                  <c:v>0</c:v>
                </c:pt>
                <c:pt idx="6">
                  <c:v>0</c:v>
                </c:pt>
              </c:numCache>
            </c:numRef>
          </c:val>
          <c:extLst>
            <c:ext xmlns:c16="http://schemas.microsoft.com/office/drawing/2014/chart" uri="{C3380CC4-5D6E-409C-BE32-E72D297353CC}">
              <c16:uniqueId val="{00000003-A0C9-41AD-BACC-7127DD3231FA}"/>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Protected vs Nonprotected</a:t>
            </a:r>
            <a:r>
              <a:rPr lang="en-US" b="1" baseline="0" dirty="0">
                <a:solidFill>
                  <a:schemeClr val="bg1"/>
                </a:solidFill>
                <a:latin typeface="Arial Nova Cond" panose="020B0506020202020204" pitchFamily="34" charset="0"/>
              </a:rPr>
              <a:t> Species by Category</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Protected</c:v>
                </c:pt>
              </c:strCache>
            </c:strRef>
          </c:tx>
          <c:spPr>
            <a:solidFill>
              <a:srgbClr val="B2604B"/>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Sheet1!$B$2:$B$8</c:f>
              <c:numCache>
                <c:formatCode>General</c:formatCode>
                <c:ptCount val="7"/>
                <c:pt idx="0">
                  <c:v>46</c:v>
                </c:pt>
                <c:pt idx="1">
                  <c:v>79</c:v>
                </c:pt>
                <c:pt idx="2">
                  <c:v>5</c:v>
                </c:pt>
                <c:pt idx="3">
                  <c:v>38</c:v>
                </c:pt>
                <c:pt idx="4">
                  <c:v>11</c:v>
                </c:pt>
                <c:pt idx="5">
                  <c:v>7</c:v>
                </c:pt>
                <c:pt idx="6">
                  <c:v>5</c:v>
                </c:pt>
              </c:numCache>
            </c:numRef>
          </c:val>
          <c:extLst>
            <c:ext xmlns:c16="http://schemas.microsoft.com/office/drawing/2014/chart" uri="{C3380CC4-5D6E-409C-BE32-E72D297353CC}">
              <c16:uniqueId val="{00000000-E080-42EE-A7BC-2EE1EAA781B0}"/>
            </c:ext>
          </c:extLst>
        </c:ser>
        <c:ser>
          <c:idx val="1"/>
          <c:order val="1"/>
          <c:tx>
            <c:strRef>
              <c:f>Sheet1!$C$1</c:f>
              <c:strCache>
                <c:ptCount val="1"/>
                <c:pt idx="0">
                  <c:v>Not Protected</c:v>
                </c:pt>
              </c:strCache>
            </c:strRef>
          </c:tx>
          <c:spPr>
            <a:solidFill>
              <a:srgbClr val="4A7A89"/>
            </a:solidFill>
            <a:ln>
              <a:noFill/>
            </a:ln>
            <a:effectLst/>
          </c:spPr>
          <c:invertIfNegative val="0"/>
          <c:cat>
            <c:strRef>
              <c:f>Sheet1!$A$2:$A$8</c:f>
              <c:strCache>
                <c:ptCount val="7"/>
                <c:pt idx="0">
                  <c:v>Vascular Plant</c:v>
                </c:pt>
                <c:pt idx="1">
                  <c:v>Bird</c:v>
                </c:pt>
                <c:pt idx="2">
                  <c:v>Nonvascular Plant</c:v>
                </c:pt>
                <c:pt idx="3">
                  <c:v>Mammal</c:v>
                </c:pt>
                <c:pt idx="4">
                  <c:v>Fish</c:v>
                </c:pt>
                <c:pt idx="5">
                  <c:v>Amphibian</c:v>
                </c:pt>
                <c:pt idx="6">
                  <c:v>Reptile</c:v>
                </c:pt>
              </c:strCache>
            </c:strRef>
          </c:cat>
          <c:val>
            <c:numRef>
              <c:f>Sheet1!$C$2:$C$8</c:f>
              <c:numCache>
                <c:formatCode>General</c:formatCode>
                <c:ptCount val="7"/>
                <c:pt idx="0">
                  <c:v>4216</c:v>
                </c:pt>
                <c:pt idx="1">
                  <c:v>442</c:v>
                </c:pt>
                <c:pt idx="2">
                  <c:v>328</c:v>
                </c:pt>
                <c:pt idx="3">
                  <c:v>176</c:v>
                </c:pt>
                <c:pt idx="4">
                  <c:v>116</c:v>
                </c:pt>
                <c:pt idx="5">
                  <c:v>73</c:v>
                </c:pt>
                <c:pt idx="6">
                  <c:v>74</c:v>
                </c:pt>
              </c:numCache>
            </c:numRef>
          </c:val>
          <c:extLst>
            <c:ext xmlns:c16="http://schemas.microsoft.com/office/drawing/2014/chart" uri="{C3380CC4-5D6E-409C-BE32-E72D297353CC}">
              <c16:uniqueId val="{00000001-E080-42EE-A7BC-2EE1EAA781B0}"/>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Observations in Each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c:f>
              <c:strCache>
                <c:ptCount val="1"/>
                <c:pt idx="0">
                  <c:v># of Observations</c:v>
                </c:pt>
              </c:strCache>
            </c:strRef>
          </c:cat>
          <c:val>
            <c:numRef>
              <c:f>Sheet1!$B$2</c:f>
              <c:numCache>
                <c:formatCode>General</c:formatCode>
                <c:ptCount val="1"/>
                <c:pt idx="0">
                  <c:v>633043</c:v>
                </c:pt>
              </c:numCache>
            </c:numRef>
          </c:val>
          <c:extLst>
            <c:ext xmlns:c16="http://schemas.microsoft.com/office/drawing/2014/chart" uri="{C3380CC4-5D6E-409C-BE32-E72D297353CC}">
              <c16:uniqueId val="{00000000-C6FA-48E5-B12A-0463AAF94011}"/>
            </c:ext>
          </c:extLst>
        </c:ser>
        <c:ser>
          <c:idx val="1"/>
          <c:order val="1"/>
          <c:tx>
            <c:strRef>
              <c:f>Sheet1!$C$1</c:f>
              <c:strCache>
                <c:ptCount val="1"/>
                <c:pt idx="0">
                  <c:v>Smoky Mount.</c:v>
                </c:pt>
              </c:strCache>
            </c:strRef>
          </c:tx>
          <c:spPr>
            <a:solidFill>
              <a:srgbClr val="CB9A8D"/>
            </a:solidFill>
            <a:ln>
              <a:noFill/>
            </a:ln>
            <a:effectLst/>
          </c:spPr>
          <c:invertIfNegative val="0"/>
          <c:cat>
            <c:strRef>
              <c:f>Sheet1!$A$2</c:f>
              <c:strCache>
                <c:ptCount val="1"/>
                <c:pt idx="0">
                  <c:v># of Observations</c:v>
                </c:pt>
              </c:strCache>
            </c:strRef>
          </c:cat>
          <c:val>
            <c:numRef>
              <c:f>Sheet1!$C$2</c:f>
              <c:numCache>
                <c:formatCode>General</c:formatCode>
                <c:ptCount val="1"/>
                <c:pt idx="0">
                  <c:v>473979</c:v>
                </c:pt>
              </c:numCache>
            </c:numRef>
          </c:val>
          <c:extLst>
            <c:ext xmlns:c16="http://schemas.microsoft.com/office/drawing/2014/chart" uri="{C3380CC4-5D6E-409C-BE32-E72D297353CC}">
              <c16:uniqueId val="{00000001-C6FA-48E5-B12A-0463AAF94011}"/>
            </c:ext>
          </c:extLst>
        </c:ser>
        <c:ser>
          <c:idx val="2"/>
          <c:order val="2"/>
          <c:tx>
            <c:strRef>
              <c:f>Sheet1!$D$1</c:f>
              <c:strCache>
                <c:ptCount val="1"/>
                <c:pt idx="0">
                  <c:v>Yellowstone</c:v>
                </c:pt>
              </c:strCache>
            </c:strRef>
          </c:tx>
          <c:spPr>
            <a:solidFill>
              <a:srgbClr val="8CAAB3"/>
            </a:solidFill>
            <a:ln>
              <a:noFill/>
            </a:ln>
            <a:effectLst/>
          </c:spPr>
          <c:invertIfNegative val="0"/>
          <c:cat>
            <c:strRef>
              <c:f>Sheet1!$A$2</c:f>
              <c:strCache>
                <c:ptCount val="1"/>
                <c:pt idx="0">
                  <c:v># of Observations</c:v>
                </c:pt>
              </c:strCache>
            </c:strRef>
          </c:cat>
          <c:val>
            <c:numRef>
              <c:f>Sheet1!$D$2</c:f>
              <c:numCache>
                <c:formatCode>General</c:formatCode>
                <c:ptCount val="1"/>
                <c:pt idx="0">
                  <c:v>1584890</c:v>
                </c:pt>
              </c:numCache>
            </c:numRef>
          </c:val>
          <c:extLst>
            <c:ext xmlns:c16="http://schemas.microsoft.com/office/drawing/2014/chart" uri="{C3380CC4-5D6E-409C-BE32-E72D297353CC}">
              <c16:uniqueId val="{00000002-C6FA-48E5-B12A-0463AAF94011}"/>
            </c:ext>
          </c:extLst>
        </c:ser>
        <c:ser>
          <c:idx val="3"/>
          <c:order val="3"/>
          <c:tx>
            <c:strRef>
              <c:f>Sheet1!$E$1</c:f>
              <c:strCache>
                <c:ptCount val="1"/>
                <c:pt idx="0">
                  <c:v>Yosemite</c:v>
                </c:pt>
              </c:strCache>
            </c:strRef>
          </c:tx>
          <c:spPr>
            <a:solidFill>
              <a:srgbClr val="4A7A89"/>
            </a:solidFill>
            <a:ln>
              <a:noFill/>
            </a:ln>
            <a:effectLst/>
          </c:spPr>
          <c:invertIfNegative val="0"/>
          <c:cat>
            <c:strRef>
              <c:f>Sheet1!$A$2</c:f>
              <c:strCache>
                <c:ptCount val="1"/>
                <c:pt idx="0">
                  <c:v># of Observations</c:v>
                </c:pt>
              </c:strCache>
            </c:strRef>
          </c:cat>
          <c:val>
            <c:numRef>
              <c:f>Sheet1!$E$2</c:f>
              <c:numCache>
                <c:formatCode>#,##0</c:formatCode>
                <c:ptCount val="1"/>
                <c:pt idx="0">
                  <c:v>954460</c:v>
                </c:pt>
              </c:numCache>
            </c:numRef>
          </c:val>
          <c:extLst>
            <c:ext xmlns:c16="http://schemas.microsoft.com/office/drawing/2014/chart" uri="{C3380CC4-5D6E-409C-BE32-E72D297353CC}">
              <c16:uniqueId val="{00000003-C6FA-48E5-B12A-0463AAF94011}"/>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Observations in Each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c:f>
              <c:strCache>
                <c:ptCount val="1"/>
                <c:pt idx="0">
                  <c:v># of Observations</c:v>
                </c:pt>
              </c:strCache>
            </c:strRef>
          </c:cat>
          <c:val>
            <c:numRef>
              <c:f>Sheet1!$B$2</c:f>
              <c:numCache>
                <c:formatCode>General</c:formatCode>
                <c:ptCount val="1"/>
                <c:pt idx="0">
                  <c:v>633043</c:v>
                </c:pt>
              </c:numCache>
            </c:numRef>
          </c:val>
          <c:extLst>
            <c:ext xmlns:c16="http://schemas.microsoft.com/office/drawing/2014/chart" uri="{C3380CC4-5D6E-409C-BE32-E72D297353CC}">
              <c16:uniqueId val="{00000000-08C6-4C14-B230-A1FBDE6B249E}"/>
            </c:ext>
          </c:extLst>
        </c:ser>
        <c:ser>
          <c:idx val="1"/>
          <c:order val="1"/>
          <c:tx>
            <c:strRef>
              <c:f>Sheet1!$C$1</c:f>
              <c:strCache>
                <c:ptCount val="1"/>
                <c:pt idx="0">
                  <c:v>Smoky Mount.</c:v>
                </c:pt>
              </c:strCache>
            </c:strRef>
          </c:tx>
          <c:spPr>
            <a:solidFill>
              <a:srgbClr val="CB9A8D"/>
            </a:solidFill>
            <a:ln>
              <a:noFill/>
            </a:ln>
            <a:effectLst/>
          </c:spPr>
          <c:invertIfNegative val="0"/>
          <c:cat>
            <c:strRef>
              <c:f>Sheet1!$A$2</c:f>
              <c:strCache>
                <c:ptCount val="1"/>
                <c:pt idx="0">
                  <c:v># of Observations</c:v>
                </c:pt>
              </c:strCache>
            </c:strRef>
          </c:cat>
          <c:val>
            <c:numRef>
              <c:f>Sheet1!$C$2</c:f>
              <c:numCache>
                <c:formatCode>General</c:formatCode>
                <c:ptCount val="1"/>
                <c:pt idx="0">
                  <c:v>473979</c:v>
                </c:pt>
              </c:numCache>
            </c:numRef>
          </c:val>
          <c:extLst>
            <c:ext xmlns:c16="http://schemas.microsoft.com/office/drawing/2014/chart" uri="{C3380CC4-5D6E-409C-BE32-E72D297353CC}">
              <c16:uniqueId val="{00000001-08C6-4C14-B230-A1FBDE6B249E}"/>
            </c:ext>
          </c:extLst>
        </c:ser>
        <c:ser>
          <c:idx val="2"/>
          <c:order val="2"/>
          <c:tx>
            <c:strRef>
              <c:f>Sheet1!$D$1</c:f>
              <c:strCache>
                <c:ptCount val="1"/>
                <c:pt idx="0">
                  <c:v>Yellowstone</c:v>
                </c:pt>
              </c:strCache>
            </c:strRef>
          </c:tx>
          <c:spPr>
            <a:solidFill>
              <a:srgbClr val="8CAAB3"/>
            </a:solidFill>
            <a:ln>
              <a:noFill/>
            </a:ln>
            <a:effectLst/>
          </c:spPr>
          <c:invertIfNegative val="0"/>
          <c:cat>
            <c:strRef>
              <c:f>Sheet1!$A$2</c:f>
              <c:strCache>
                <c:ptCount val="1"/>
                <c:pt idx="0">
                  <c:v># of Observations</c:v>
                </c:pt>
              </c:strCache>
            </c:strRef>
          </c:cat>
          <c:val>
            <c:numRef>
              <c:f>Sheet1!$D$2</c:f>
              <c:numCache>
                <c:formatCode>General</c:formatCode>
                <c:ptCount val="1"/>
                <c:pt idx="0">
                  <c:v>1584890</c:v>
                </c:pt>
              </c:numCache>
            </c:numRef>
          </c:val>
          <c:extLst>
            <c:ext xmlns:c16="http://schemas.microsoft.com/office/drawing/2014/chart" uri="{C3380CC4-5D6E-409C-BE32-E72D297353CC}">
              <c16:uniqueId val="{00000002-08C6-4C14-B230-A1FBDE6B249E}"/>
            </c:ext>
          </c:extLst>
        </c:ser>
        <c:ser>
          <c:idx val="3"/>
          <c:order val="3"/>
          <c:tx>
            <c:strRef>
              <c:f>Sheet1!$E$1</c:f>
              <c:strCache>
                <c:ptCount val="1"/>
                <c:pt idx="0">
                  <c:v>Yosemite</c:v>
                </c:pt>
              </c:strCache>
            </c:strRef>
          </c:tx>
          <c:spPr>
            <a:solidFill>
              <a:srgbClr val="4A7A89"/>
            </a:solidFill>
            <a:ln>
              <a:noFill/>
            </a:ln>
            <a:effectLst/>
          </c:spPr>
          <c:invertIfNegative val="0"/>
          <c:cat>
            <c:strRef>
              <c:f>Sheet1!$A$2</c:f>
              <c:strCache>
                <c:ptCount val="1"/>
                <c:pt idx="0">
                  <c:v># of Observations</c:v>
                </c:pt>
              </c:strCache>
            </c:strRef>
          </c:cat>
          <c:val>
            <c:numRef>
              <c:f>Sheet1!$E$2</c:f>
              <c:numCache>
                <c:formatCode>#,##0</c:formatCode>
                <c:ptCount val="1"/>
                <c:pt idx="0">
                  <c:v>954460</c:v>
                </c:pt>
              </c:numCache>
            </c:numRef>
          </c:val>
          <c:extLst>
            <c:ext xmlns:c16="http://schemas.microsoft.com/office/drawing/2014/chart" uri="{C3380CC4-5D6E-409C-BE32-E72D297353CC}">
              <c16:uniqueId val="{00000003-08C6-4C14-B230-A1FBDE6B249E}"/>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 by 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C659-4B03-8FFC-130391B52F50}"/>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C659-4B03-8FFC-130391B52F50}"/>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C659-4B03-8FFC-130391B52F50}"/>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C659-4B03-8FFC-130391B52F50}"/>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C659-4B03-8FFC-130391B52F50}"/>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C659-4B03-8FFC-130391B52F50}"/>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C659-4B03-8FFC-130391B52F50}"/>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With</a:t>
            </a:r>
            <a:r>
              <a:rPr lang="en-US" b="1" baseline="0" dirty="0">
                <a:solidFill>
                  <a:schemeClr val="bg1"/>
                </a:solidFill>
                <a:latin typeface="Arial Nova Cond" panose="020B0506020202020204" pitchFamily="34" charset="0"/>
              </a:rPr>
              <a:t> Each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 Recovery</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4</c:v>
                </c:pt>
              </c:numCache>
            </c:numRef>
          </c:val>
          <c:extLst>
            <c:ext xmlns:c16="http://schemas.microsoft.com/office/drawing/2014/chart" uri="{C3380CC4-5D6E-409C-BE32-E72D297353CC}">
              <c16:uniqueId val="{00000000-08C6-4C14-B230-A1FBDE6B249E}"/>
            </c:ext>
          </c:extLst>
        </c:ser>
        <c:ser>
          <c:idx val="1"/>
          <c:order val="1"/>
          <c:tx>
            <c:strRef>
              <c:f>Sheet1!$C$1</c:f>
              <c:strCache>
                <c:ptCount val="1"/>
                <c:pt idx="0">
                  <c:v>Threatened</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10</c:v>
                </c:pt>
              </c:numCache>
            </c:numRef>
          </c:val>
          <c:extLst>
            <c:ext xmlns:c16="http://schemas.microsoft.com/office/drawing/2014/chart" uri="{C3380CC4-5D6E-409C-BE32-E72D297353CC}">
              <c16:uniqueId val="{00000001-08C6-4C14-B230-A1FBDE6B249E}"/>
            </c:ext>
          </c:extLst>
        </c:ser>
        <c:ser>
          <c:idx val="2"/>
          <c:order val="2"/>
          <c:tx>
            <c:strRef>
              <c:f>Sheet1!$D$1</c:f>
              <c:strCache>
                <c:ptCount val="1"/>
                <c:pt idx="0">
                  <c:v>Endangered</c:v>
                </c:pt>
              </c:strCache>
            </c:strRef>
          </c:tx>
          <c:spPr>
            <a:solidFill>
              <a:srgbClr val="CB9A8D"/>
            </a:solidFill>
            <a:ln>
              <a:noFill/>
            </a:ln>
            <a:effectLst/>
          </c:spPr>
          <c:invertIfNegative val="0"/>
          <c:cat>
            <c:strRef>
              <c:f>Sheet1!$A$2</c:f>
              <c:strCache>
                <c:ptCount val="1"/>
                <c:pt idx="0">
                  <c:v># of Species</c:v>
                </c:pt>
              </c:strCache>
            </c:strRef>
          </c:cat>
          <c:val>
            <c:numRef>
              <c:f>Sheet1!$D$2</c:f>
              <c:numCache>
                <c:formatCode>General</c:formatCode>
                <c:ptCount val="1"/>
                <c:pt idx="0">
                  <c:v>16</c:v>
                </c:pt>
              </c:numCache>
            </c:numRef>
          </c:val>
          <c:extLst>
            <c:ext xmlns:c16="http://schemas.microsoft.com/office/drawing/2014/chart" uri="{C3380CC4-5D6E-409C-BE32-E72D297353CC}">
              <c16:uniqueId val="{00000002-08C6-4C14-B230-A1FBDE6B249E}"/>
            </c:ext>
          </c:extLst>
        </c:ser>
        <c:ser>
          <c:idx val="3"/>
          <c:order val="3"/>
          <c:tx>
            <c:strRef>
              <c:f>Sheet1!$E$1</c:f>
              <c:strCache>
                <c:ptCount val="1"/>
                <c:pt idx="0">
                  <c:v>Species of Concern</c:v>
                </c:pt>
              </c:strCache>
            </c:strRef>
          </c:tx>
          <c:spPr>
            <a:solidFill>
              <a:srgbClr val="B2604B"/>
            </a:solidFill>
            <a:ln>
              <a:noFill/>
            </a:ln>
            <a:effectLst/>
          </c:spPr>
          <c:invertIfNegative val="0"/>
          <c:cat>
            <c:strRef>
              <c:f>Sheet1!$A$2</c:f>
              <c:strCache>
                <c:ptCount val="1"/>
                <c:pt idx="0">
                  <c:v># of Species</c:v>
                </c:pt>
              </c:strCache>
            </c:strRef>
          </c:cat>
          <c:val>
            <c:numRef>
              <c:f>Sheet1!$E$2</c:f>
              <c:numCache>
                <c:formatCode>General</c:formatCode>
                <c:ptCount val="1"/>
                <c:pt idx="0">
                  <c:v>161</c:v>
                </c:pt>
              </c:numCache>
            </c:numRef>
          </c:val>
          <c:extLst>
            <c:ext xmlns:c16="http://schemas.microsoft.com/office/drawing/2014/chart" uri="{C3380CC4-5D6E-409C-BE32-E72D297353CC}">
              <c16:uniqueId val="{00000003-08C6-4C14-B230-A1FBDE6B249E}"/>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Species</a:t>
            </a:r>
            <a:r>
              <a:rPr lang="en-US" b="1" baseline="0" dirty="0">
                <a:solidFill>
                  <a:schemeClr val="bg1"/>
                </a:solidFill>
                <a:latin typeface="Arial Nova Cond" panose="020B0506020202020204" pitchFamily="34" charset="0"/>
              </a:rPr>
              <a:t> Category by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EE97-4959-B494-77AF898234BA}"/>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EE97-4959-B494-77AF898234BA}"/>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EE97-4959-B494-77AF898234BA}"/>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EE97-4959-B494-77AF898234BA}"/>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EE97-4959-B494-77AF898234BA}"/>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EE97-4959-B494-77AF898234BA}"/>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EE97-4959-B494-77AF898234BA}"/>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Observations in Each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c:f>
              <c:strCache>
                <c:ptCount val="1"/>
                <c:pt idx="0">
                  <c:v># of Observations</c:v>
                </c:pt>
              </c:strCache>
            </c:strRef>
          </c:cat>
          <c:val>
            <c:numRef>
              <c:f>Sheet1!$B$2</c:f>
              <c:numCache>
                <c:formatCode>General</c:formatCode>
                <c:ptCount val="1"/>
                <c:pt idx="0">
                  <c:v>633043</c:v>
                </c:pt>
              </c:numCache>
            </c:numRef>
          </c:val>
          <c:extLst>
            <c:ext xmlns:c16="http://schemas.microsoft.com/office/drawing/2014/chart" uri="{C3380CC4-5D6E-409C-BE32-E72D297353CC}">
              <c16:uniqueId val="{00000000-3F1E-41EE-BB02-038E1F072974}"/>
            </c:ext>
          </c:extLst>
        </c:ser>
        <c:ser>
          <c:idx val="1"/>
          <c:order val="1"/>
          <c:tx>
            <c:strRef>
              <c:f>Sheet1!$C$1</c:f>
              <c:strCache>
                <c:ptCount val="1"/>
                <c:pt idx="0">
                  <c:v>Smoky Mount.</c:v>
                </c:pt>
              </c:strCache>
            </c:strRef>
          </c:tx>
          <c:spPr>
            <a:solidFill>
              <a:srgbClr val="CB9A8D"/>
            </a:solidFill>
            <a:ln>
              <a:noFill/>
            </a:ln>
            <a:effectLst/>
          </c:spPr>
          <c:invertIfNegative val="0"/>
          <c:cat>
            <c:strRef>
              <c:f>Sheet1!$A$2</c:f>
              <c:strCache>
                <c:ptCount val="1"/>
                <c:pt idx="0">
                  <c:v># of Observations</c:v>
                </c:pt>
              </c:strCache>
            </c:strRef>
          </c:cat>
          <c:val>
            <c:numRef>
              <c:f>Sheet1!$C$2</c:f>
              <c:numCache>
                <c:formatCode>General</c:formatCode>
                <c:ptCount val="1"/>
                <c:pt idx="0">
                  <c:v>473979</c:v>
                </c:pt>
              </c:numCache>
            </c:numRef>
          </c:val>
          <c:extLst>
            <c:ext xmlns:c16="http://schemas.microsoft.com/office/drawing/2014/chart" uri="{C3380CC4-5D6E-409C-BE32-E72D297353CC}">
              <c16:uniqueId val="{00000001-3F1E-41EE-BB02-038E1F072974}"/>
            </c:ext>
          </c:extLst>
        </c:ser>
        <c:ser>
          <c:idx val="2"/>
          <c:order val="2"/>
          <c:tx>
            <c:strRef>
              <c:f>Sheet1!$D$1</c:f>
              <c:strCache>
                <c:ptCount val="1"/>
                <c:pt idx="0">
                  <c:v>Yellowstone</c:v>
                </c:pt>
              </c:strCache>
            </c:strRef>
          </c:tx>
          <c:spPr>
            <a:solidFill>
              <a:srgbClr val="8CAAB3"/>
            </a:solidFill>
            <a:ln>
              <a:noFill/>
            </a:ln>
            <a:effectLst/>
          </c:spPr>
          <c:invertIfNegative val="0"/>
          <c:cat>
            <c:strRef>
              <c:f>Sheet1!$A$2</c:f>
              <c:strCache>
                <c:ptCount val="1"/>
                <c:pt idx="0">
                  <c:v># of Observations</c:v>
                </c:pt>
              </c:strCache>
            </c:strRef>
          </c:cat>
          <c:val>
            <c:numRef>
              <c:f>Sheet1!$D$2</c:f>
              <c:numCache>
                <c:formatCode>General</c:formatCode>
                <c:ptCount val="1"/>
                <c:pt idx="0">
                  <c:v>1584890</c:v>
                </c:pt>
              </c:numCache>
            </c:numRef>
          </c:val>
          <c:extLst>
            <c:ext xmlns:c16="http://schemas.microsoft.com/office/drawing/2014/chart" uri="{C3380CC4-5D6E-409C-BE32-E72D297353CC}">
              <c16:uniqueId val="{00000002-3F1E-41EE-BB02-038E1F072974}"/>
            </c:ext>
          </c:extLst>
        </c:ser>
        <c:ser>
          <c:idx val="3"/>
          <c:order val="3"/>
          <c:tx>
            <c:strRef>
              <c:f>Sheet1!$E$1</c:f>
              <c:strCache>
                <c:ptCount val="1"/>
                <c:pt idx="0">
                  <c:v>Yosemite</c:v>
                </c:pt>
              </c:strCache>
            </c:strRef>
          </c:tx>
          <c:spPr>
            <a:solidFill>
              <a:srgbClr val="4A7A89"/>
            </a:solidFill>
            <a:ln>
              <a:noFill/>
            </a:ln>
            <a:effectLst/>
          </c:spPr>
          <c:invertIfNegative val="0"/>
          <c:cat>
            <c:strRef>
              <c:f>Sheet1!$A$2</c:f>
              <c:strCache>
                <c:ptCount val="1"/>
                <c:pt idx="0">
                  <c:v># of Observations</c:v>
                </c:pt>
              </c:strCache>
            </c:strRef>
          </c:cat>
          <c:val>
            <c:numRef>
              <c:f>Sheet1!$E$2</c:f>
              <c:numCache>
                <c:formatCode>#,##0</c:formatCode>
                <c:ptCount val="1"/>
                <c:pt idx="0">
                  <c:v>954460</c:v>
                </c:pt>
              </c:numCache>
            </c:numRef>
          </c:val>
          <c:extLst>
            <c:ext xmlns:c16="http://schemas.microsoft.com/office/drawing/2014/chart" uri="{C3380CC4-5D6E-409C-BE32-E72D297353CC}">
              <c16:uniqueId val="{00000003-3F1E-41EE-BB02-038E1F072974}"/>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 of Species With</a:t>
            </a:r>
            <a:r>
              <a:rPr lang="en-US" b="1" baseline="0" dirty="0">
                <a:solidFill>
                  <a:schemeClr val="bg1"/>
                </a:solidFill>
                <a:latin typeface="Arial Nova Cond" panose="020B0506020202020204" pitchFamily="34" charset="0"/>
              </a:rPr>
              <a:t> Each</a:t>
            </a:r>
            <a:r>
              <a:rPr lang="en-US" b="1" dirty="0">
                <a:solidFill>
                  <a:schemeClr val="bg1"/>
                </a:solidFill>
                <a:latin typeface="Arial Nova Cond" panose="020B0506020202020204" pitchFamily="34" charset="0"/>
              </a:rPr>
              <a:t> Status by</a:t>
            </a:r>
            <a:r>
              <a:rPr lang="en-US" b="1" baseline="0" dirty="0">
                <a:solidFill>
                  <a:schemeClr val="bg1"/>
                </a:solidFill>
                <a:latin typeface="Arial Nova Cond" panose="020B0506020202020204" pitchFamily="34" charset="0"/>
              </a:rPr>
              <a:t>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formatCode="#,##0">
                  <c:v>17011</c:v>
                </c:pt>
                <c:pt idx="1">
                  <c:v>619</c:v>
                </c:pt>
                <c:pt idx="2">
                  <c:v>591</c:v>
                </c:pt>
                <c:pt idx="3">
                  <c:v>388</c:v>
                </c:pt>
              </c:numCache>
            </c:numRef>
          </c:val>
          <c:extLst>
            <c:ext xmlns:c16="http://schemas.microsoft.com/office/drawing/2014/chart" uri="{C3380CC4-5D6E-409C-BE32-E72D297353CC}">
              <c16:uniqueId val="{00000000-03A5-4681-92C7-06FC40035ADF}"/>
            </c:ext>
          </c:extLst>
        </c:ser>
        <c:ser>
          <c:idx val="1"/>
          <c:order val="1"/>
          <c:tx>
            <c:strRef>
              <c:f>Sheet1!$C$1</c:f>
              <c:strCache>
                <c:ptCount val="1"/>
                <c:pt idx="0">
                  <c:v>Smoky Mount.</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formatCode="#,##0">
                  <c:v>11735</c:v>
                </c:pt>
                <c:pt idx="1">
                  <c:v>393</c:v>
                </c:pt>
                <c:pt idx="2">
                  <c:v>440</c:v>
                </c:pt>
                <c:pt idx="3">
                  <c:v>248</c:v>
                </c:pt>
              </c:numCache>
            </c:numRef>
          </c:val>
          <c:extLst>
            <c:ext xmlns:c16="http://schemas.microsoft.com/office/drawing/2014/chart" uri="{C3380CC4-5D6E-409C-BE32-E72D297353CC}">
              <c16:uniqueId val="{00000001-03A5-4681-92C7-06FC40035ADF}"/>
            </c:ext>
          </c:extLst>
        </c:ser>
        <c:ser>
          <c:idx val="2"/>
          <c:order val="2"/>
          <c:tx>
            <c:strRef>
              <c:f>Sheet1!$D$1</c:f>
              <c:strCache>
                <c:ptCount val="1"/>
                <c:pt idx="0">
                  <c:v>Yellowstone</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formatCode="#,##0">
                  <c:v>40677</c:v>
                </c:pt>
                <c:pt idx="1">
                  <c:v>1558</c:v>
                </c:pt>
                <c:pt idx="2">
                  <c:v>1459</c:v>
                </c:pt>
                <c:pt idx="3">
                  <c:v>889</c:v>
                </c:pt>
              </c:numCache>
            </c:numRef>
          </c:val>
          <c:extLst>
            <c:ext xmlns:c16="http://schemas.microsoft.com/office/drawing/2014/chart" uri="{C3380CC4-5D6E-409C-BE32-E72D297353CC}">
              <c16:uniqueId val="{00000002-03A5-4681-92C7-06FC40035ADF}"/>
            </c:ext>
          </c:extLst>
        </c:ser>
        <c:ser>
          <c:idx val="3"/>
          <c:order val="3"/>
          <c:tx>
            <c:strRef>
              <c:f>Sheet1!$E$1</c:f>
              <c:strCache>
                <c:ptCount val="1"/>
                <c:pt idx="0">
                  <c:v>Yosemite</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formatCode="#,##0">
                  <c:v>24539</c:v>
                </c:pt>
                <c:pt idx="1">
                  <c:v>943</c:v>
                </c:pt>
                <c:pt idx="2">
                  <c:v>849</c:v>
                </c:pt>
                <c:pt idx="3">
                  <c:v>582</c:v>
                </c:pt>
              </c:numCache>
            </c:numRef>
          </c:val>
          <c:extLst>
            <c:ext xmlns:c16="http://schemas.microsoft.com/office/drawing/2014/chart" uri="{C3380CC4-5D6E-409C-BE32-E72D297353CC}">
              <c16:uniqueId val="{00000003-03A5-4681-92C7-06FC40035ADF}"/>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max val="42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majorUnit val="5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Conservation Status by</a:t>
            </a:r>
            <a:r>
              <a:rPr lang="en-US" b="1" baseline="0" dirty="0">
                <a:solidFill>
                  <a:schemeClr val="bg1"/>
                </a:solidFill>
                <a:latin typeface="Arial Nova Cond" panose="020B0506020202020204" pitchFamily="34" charset="0"/>
              </a:rPr>
              <a:t>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17011</c:v>
                </c:pt>
                <c:pt idx="1">
                  <c:v>11735</c:v>
                </c:pt>
                <c:pt idx="2">
                  <c:v>40677</c:v>
                </c:pt>
                <c:pt idx="3">
                  <c:v>24539</c:v>
                </c:pt>
              </c:numCache>
            </c:numRef>
          </c:val>
          <c:extLst>
            <c:ext xmlns:c16="http://schemas.microsoft.com/office/drawing/2014/chart" uri="{C3380CC4-5D6E-409C-BE32-E72D297353CC}">
              <c16:uniqueId val="{00000000-622E-4F36-99BC-E694A01D1B0C}"/>
            </c:ext>
          </c:extLst>
        </c:ser>
        <c:ser>
          <c:idx val="1"/>
          <c:order val="1"/>
          <c:tx>
            <c:strRef>
              <c:f>Sheet1!$C$1</c:f>
              <c:strCache>
                <c:ptCount val="1"/>
                <c:pt idx="0">
                  <c:v>Endangered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c:v>619</c:v>
                </c:pt>
                <c:pt idx="1">
                  <c:v>393</c:v>
                </c:pt>
                <c:pt idx="2">
                  <c:v>1558</c:v>
                </c:pt>
                <c:pt idx="3">
                  <c:v>943</c:v>
                </c:pt>
              </c:numCache>
            </c:numRef>
          </c:val>
          <c:extLst>
            <c:ext xmlns:c16="http://schemas.microsoft.com/office/drawing/2014/chart" uri="{C3380CC4-5D6E-409C-BE32-E72D297353CC}">
              <c16:uniqueId val="{00000001-622E-4F36-99BC-E694A01D1B0C}"/>
            </c:ext>
          </c:extLst>
        </c:ser>
        <c:ser>
          <c:idx val="2"/>
          <c:order val="2"/>
          <c:tx>
            <c:strRef>
              <c:f>Sheet1!$D$1</c:f>
              <c:strCache>
                <c:ptCount val="1"/>
                <c:pt idx="0">
                  <c:v>Threatened</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c:v>591</c:v>
                </c:pt>
                <c:pt idx="1">
                  <c:v>440</c:v>
                </c:pt>
                <c:pt idx="2">
                  <c:v>1459</c:v>
                </c:pt>
                <c:pt idx="3">
                  <c:v>849</c:v>
                </c:pt>
              </c:numCache>
            </c:numRef>
          </c:val>
          <c:extLst>
            <c:ext xmlns:c16="http://schemas.microsoft.com/office/drawing/2014/chart" uri="{C3380CC4-5D6E-409C-BE32-E72D297353CC}">
              <c16:uniqueId val="{00000002-622E-4F36-99BC-E694A01D1B0C}"/>
            </c:ext>
          </c:extLst>
        </c:ser>
        <c:ser>
          <c:idx val="3"/>
          <c:order val="3"/>
          <c:tx>
            <c:strRef>
              <c:f>Sheet1!$E$1</c:f>
              <c:strCache>
                <c:ptCount val="1"/>
                <c:pt idx="0">
                  <c:v>In Recovery</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c:v>388</c:v>
                </c:pt>
                <c:pt idx="1">
                  <c:v>248</c:v>
                </c:pt>
                <c:pt idx="2">
                  <c:v>889</c:v>
                </c:pt>
                <c:pt idx="3">
                  <c:v>582</c:v>
                </c:pt>
              </c:numCache>
            </c:numRef>
          </c:val>
          <c:extLst>
            <c:ext xmlns:c16="http://schemas.microsoft.com/office/drawing/2014/chart" uri="{C3380CC4-5D6E-409C-BE32-E72D297353CC}">
              <c16:uniqueId val="{00000003-622E-4F36-99BC-E694A01D1B0C}"/>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 by 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F5FB-4573-AB24-7B921E314A35}"/>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F5FB-4573-AB24-7B921E314A35}"/>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F5FB-4573-AB24-7B921E314A35}"/>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F5FB-4573-AB24-7B921E314A35}"/>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F5FB-4573-AB24-7B921E314A35}"/>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F5FB-4573-AB24-7B921E314A35}"/>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F5FB-4573-AB24-7B921E314A35}"/>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Species</a:t>
            </a:r>
            <a:r>
              <a:rPr lang="en-US" b="1" baseline="0" dirty="0">
                <a:solidFill>
                  <a:schemeClr val="bg1"/>
                </a:solidFill>
                <a:latin typeface="Arial Nova Cond" panose="020B0506020202020204" pitchFamily="34" charset="0"/>
              </a:rPr>
              <a:t> Category by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7C8D-4F1C-9853-52D6E905C6E6}"/>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7C8D-4F1C-9853-52D6E905C6E6}"/>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7C8D-4F1C-9853-52D6E905C6E6}"/>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7C8D-4F1C-9853-52D6E905C6E6}"/>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7C8D-4F1C-9853-52D6E905C6E6}"/>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7C8D-4F1C-9853-52D6E905C6E6}"/>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7C8D-4F1C-9853-52D6E905C6E6}"/>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 of Species With</a:t>
            </a:r>
            <a:r>
              <a:rPr lang="en-US" b="1" baseline="0" dirty="0">
                <a:solidFill>
                  <a:schemeClr val="bg1"/>
                </a:solidFill>
                <a:latin typeface="Arial Nova Cond" panose="020B0506020202020204" pitchFamily="34" charset="0"/>
              </a:rPr>
              <a:t> Each</a:t>
            </a:r>
            <a:r>
              <a:rPr lang="en-US" b="1" dirty="0">
                <a:solidFill>
                  <a:schemeClr val="bg1"/>
                </a:solidFill>
                <a:latin typeface="Arial Nova Cond" panose="020B0506020202020204" pitchFamily="34" charset="0"/>
              </a:rPr>
              <a:t> Status by</a:t>
            </a:r>
            <a:r>
              <a:rPr lang="en-US" b="1" baseline="0" dirty="0">
                <a:solidFill>
                  <a:schemeClr val="bg1"/>
                </a:solidFill>
                <a:latin typeface="Arial Nova Cond" panose="020B0506020202020204" pitchFamily="34" charset="0"/>
              </a:rPr>
              <a:t>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formatCode="#,##0">
                  <c:v>17011</c:v>
                </c:pt>
                <c:pt idx="1">
                  <c:v>619</c:v>
                </c:pt>
                <c:pt idx="2">
                  <c:v>591</c:v>
                </c:pt>
                <c:pt idx="3">
                  <c:v>388</c:v>
                </c:pt>
              </c:numCache>
            </c:numRef>
          </c:val>
          <c:extLst>
            <c:ext xmlns:c16="http://schemas.microsoft.com/office/drawing/2014/chart" uri="{C3380CC4-5D6E-409C-BE32-E72D297353CC}">
              <c16:uniqueId val="{00000000-F5FB-4573-AB24-7B921E314A35}"/>
            </c:ext>
          </c:extLst>
        </c:ser>
        <c:ser>
          <c:idx val="1"/>
          <c:order val="1"/>
          <c:tx>
            <c:strRef>
              <c:f>Sheet1!$C$1</c:f>
              <c:strCache>
                <c:ptCount val="1"/>
                <c:pt idx="0">
                  <c:v>Smoky Mount.</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formatCode="#,##0">
                  <c:v>11735</c:v>
                </c:pt>
                <c:pt idx="1">
                  <c:v>393</c:v>
                </c:pt>
                <c:pt idx="2">
                  <c:v>440</c:v>
                </c:pt>
                <c:pt idx="3">
                  <c:v>248</c:v>
                </c:pt>
              </c:numCache>
            </c:numRef>
          </c:val>
          <c:extLst>
            <c:ext xmlns:c16="http://schemas.microsoft.com/office/drawing/2014/chart" uri="{C3380CC4-5D6E-409C-BE32-E72D297353CC}">
              <c16:uniqueId val="{00000001-F5FB-4573-AB24-7B921E314A35}"/>
            </c:ext>
          </c:extLst>
        </c:ser>
        <c:ser>
          <c:idx val="2"/>
          <c:order val="2"/>
          <c:tx>
            <c:strRef>
              <c:f>Sheet1!$D$1</c:f>
              <c:strCache>
                <c:ptCount val="1"/>
                <c:pt idx="0">
                  <c:v>Yellowstone</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formatCode="#,##0">
                  <c:v>40677</c:v>
                </c:pt>
                <c:pt idx="1">
                  <c:v>1558</c:v>
                </c:pt>
                <c:pt idx="2">
                  <c:v>1459</c:v>
                </c:pt>
                <c:pt idx="3">
                  <c:v>889</c:v>
                </c:pt>
              </c:numCache>
            </c:numRef>
          </c:val>
          <c:extLst>
            <c:ext xmlns:c16="http://schemas.microsoft.com/office/drawing/2014/chart" uri="{C3380CC4-5D6E-409C-BE32-E72D297353CC}">
              <c16:uniqueId val="{00000002-F5FB-4573-AB24-7B921E314A35}"/>
            </c:ext>
          </c:extLst>
        </c:ser>
        <c:ser>
          <c:idx val="3"/>
          <c:order val="3"/>
          <c:tx>
            <c:strRef>
              <c:f>Sheet1!$E$1</c:f>
              <c:strCache>
                <c:ptCount val="1"/>
                <c:pt idx="0">
                  <c:v>Yosemite</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formatCode="#,##0">
                  <c:v>24539</c:v>
                </c:pt>
                <c:pt idx="1">
                  <c:v>943</c:v>
                </c:pt>
                <c:pt idx="2">
                  <c:v>849</c:v>
                </c:pt>
                <c:pt idx="3">
                  <c:v>582</c:v>
                </c:pt>
              </c:numCache>
            </c:numRef>
          </c:val>
          <c:extLst>
            <c:ext xmlns:c16="http://schemas.microsoft.com/office/drawing/2014/chart" uri="{C3380CC4-5D6E-409C-BE32-E72D297353CC}">
              <c16:uniqueId val="{00000003-F5FB-4573-AB24-7B921E314A35}"/>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max val="42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majorUnit val="5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Conservation Status by</a:t>
            </a:r>
            <a:r>
              <a:rPr lang="en-US" b="1" baseline="0" dirty="0">
                <a:solidFill>
                  <a:schemeClr val="bg1"/>
                </a:solidFill>
                <a:latin typeface="Arial Nova Cond" panose="020B0506020202020204" pitchFamily="34" charset="0"/>
              </a:rPr>
              <a:t>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17011</c:v>
                </c:pt>
                <c:pt idx="1">
                  <c:v>11735</c:v>
                </c:pt>
                <c:pt idx="2">
                  <c:v>40677</c:v>
                </c:pt>
                <c:pt idx="3">
                  <c:v>24539</c:v>
                </c:pt>
              </c:numCache>
            </c:numRef>
          </c:val>
          <c:extLst>
            <c:ext xmlns:c16="http://schemas.microsoft.com/office/drawing/2014/chart" uri="{C3380CC4-5D6E-409C-BE32-E72D297353CC}">
              <c16:uniqueId val="{00000000-7C8D-4F1C-9853-52D6E905C6E6}"/>
            </c:ext>
          </c:extLst>
        </c:ser>
        <c:ser>
          <c:idx val="1"/>
          <c:order val="1"/>
          <c:tx>
            <c:strRef>
              <c:f>Sheet1!$C$1</c:f>
              <c:strCache>
                <c:ptCount val="1"/>
                <c:pt idx="0">
                  <c:v>Endangered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c:v>619</c:v>
                </c:pt>
                <c:pt idx="1">
                  <c:v>393</c:v>
                </c:pt>
                <c:pt idx="2">
                  <c:v>1558</c:v>
                </c:pt>
                <c:pt idx="3">
                  <c:v>943</c:v>
                </c:pt>
              </c:numCache>
            </c:numRef>
          </c:val>
          <c:extLst>
            <c:ext xmlns:c16="http://schemas.microsoft.com/office/drawing/2014/chart" uri="{C3380CC4-5D6E-409C-BE32-E72D297353CC}">
              <c16:uniqueId val="{00000001-7C8D-4F1C-9853-52D6E905C6E6}"/>
            </c:ext>
          </c:extLst>
        </c:ser>
        <c:ser>
          <c:idx val="2"/>
          <c:order val="2"/>
          <c:tx>
            <c:strRef>
              <c:f>Sheet1!$D$1</c:f>
              <c:strCache>
                <c:ptCount val="1"/>
                <c:pt idx="0">
                  <c:v>Threatened</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c:v>591</c:v>
                </c:pt>
                <c:pt idx="1">
                  <c:v>440</c:v>
                </c:pt>
                <c:pt idx="2">
                  <c:v>1459</c:v>
                </c:pt>
                <c:pt idx="3">
                  <c:v>849</c:v>
                </c:pt>
              </c:numCache>
            </c:numRef>
          </c:val>
          <c:extLst>
            <c:ext xmlns:c16="http://schemas.microsoft.com/office/drawing/2014/chart" uri="{C3380CC4-5D6E-409C-BE32-E72D297353CC}">
              <c16:uniqueId val="{00000002-7C8D-4F1C-9853-52D6E905C6E6}"/>
            </c:ext>
          </c:extLst>
        </c:ser>
        <c:ser>
          <c:idx val="3"/>
          <c:order val="3"/>
          <c:tx>
            <c:strRef>
              <c:f>Sheet1!$E$1</c:f>
              <c:strCache>
                <c:ptCount val="1"/>
                <c:pt idx="0">
                  <c:v>In Recovery</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c:v>388</c:v>
                </c:pt>
                <c:pt idx="1">
                  <c:v>248</c:v>
                </c:pt>
                <c:pt idx="2">
                  <c:v>889</c:v>
                </c:pt>
                <c:pt idx="3">
                  <c:v>582</c:v>
                </c:pt>
              </c:numCache>
            </c:numRef>
          </c:val>
          <c:extLst>
            <c:ext xmlns:c16="http://schemas.microsoft.com/office/drawing/2014/chart" uri="{C3380CC4-5D6E-409C-BE32-E72D297353CC}">
              <c16:uniqueId val="{00000003-7C8D-4F1C-9853-52D6E905C6E6}"/>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 by 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CA05-4115-8C8B-AAE88F637542}"/>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CA05-4115-8C8B-AAE88F637542}"/>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CA05-4115-8C8B-AAE88F637542}"/>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CA05-4115-8C8B-AAE88F637542}"/>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CA05-4115-8C8B-AAE88F637542}"/>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CA05-4115-8C8B-AAE88F637542}"/>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CA05-4115-8C8B-AAE88F637542}"/>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Species</a:t>
            </a:r>
            <a:r>
              <a:rPr lang="en-US" b="1" baseline="0" dirty="0">
                <a:solidFill>
                  <a:schemeClr val="bg1"/>
                </a:solidFill>
                <a:latin typeface="Arial Nova Cond" panose="020B0506020202020204" pitchFamily="34" charset="0"/>
              </a:rPr>
              <a:t> Category by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Vascular Plant</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484125</c:v>
                </c:pt>
                <c:pt idx="1">
                  <c:v>363998</c:v>
                </c:pt>
                <c:pt idx="2">
                  <c:v>1216688</c:v>
                </c:pt>
                <c:pt idx="3">
                  <c:v>726903</c:v>
                </c:pt>
              </c:numCache>
            </c:numRef>
          </c:val>
          <c:extLst>
            <c:ext xmlns:c16="http://schemas.microsoft.com/office/drawing/2014/chart" uri="{C3380CC4-5D6E-409C-BE32-E72D297353CC}">
              <c16:uniqueId val="{00000000-07BE-4BD1-A3B1-6595F5CA0D47}"/>
            </c:ext>
          </c:extLst>
        </c:ser>
        <c:ser>
          <c:idx val="1"/>
          <c:order val="1"/>
          <c:tx>
            <c:strRef>
              <c:f>Sheet1!$C$1</c:f>
              <c:strCache>
                <c:ptCount val="1"/>
                <c:pt idx="0">
                  <c:v>Bird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formatCode="#,##0">
                  <c:v>58590</c:v>
                </c:pt>
                <c:pt idx="1">
                  <c:v>42869</c:v>
                </c:pt>
                <c:pt idx="2">
                  <c:v>143535</c:v>
                </c:pt>
                <c:pt idx="3">
                  <c:v>86612</c:v>
                </c:pt>
              </c:numCache>
            </c:numRef>
          </c:val>
          <c:extLst>
            <c:ext xmlns:c16="http://schemas.microsoft.com/office/drawing/2014/chart" uri="{C3380CC4-5D6E-409C-BE32-E72D297353CC}">
              <c16:uniqueId val="{00000001-07BE-4BD1-A3B1-6595F5CA0D47}"/>
            </c:ext>
          </c:extLst>
        </c:ser>
        <c:ser>
          <c:idx val="2"/>
          <c:order val="2"/>
          <c:tx>
            <c:strRef>
              <c:f>Sheet1!$D$1</c:f>
              <c:strCache>
                <c:ptCount val="1"/>
                <c:pt idx="0">
                  <c:v>Nonvascular Plant</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formatCode="#,##0">
                  <c:v>32992</c:v>
                </c:pt>
                <c:pt idx="1">
                  <c:v>24857</c:v>
                </c:pt>
                <c:pt idx="2">
                  <c:v>83021</c:v>
                </c:pt>
                <c:pt idx="3">
                  <c:v>49783</c:v>
                </c:pt>
              </c:numCache>
            </c:numRef>
          </c:val>
          <c:extLst>
            <c:ext xmlns:c16="http://schemas.microsoft.com/office/drawing/2014/chart" uri="{C3380CC4-5D6E-409C-BE32-E72D297353CC}">
              <c16:uniqueId val="{00000002-07BE-4BD1-A3B1-6595F5CA0D47}"/>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formatCode="#,##0">
                  <c:v>28830</c:v>
                </c:pt>
                <c:pt idx="1">
                  <c:v>21056</c:v>
                </c:pt>
                <c:pt idx="2">
                  <c:v>70189</c:v>
                </c:pt>
                <c:pt idx="3">
                  <c:v>42533</c:v>
                </c:pt>
              </c:numCache>
            </c:numRef>
          </c:val>
          <c:extLst>
            <c:ext xmlns:c16="http://schemas.microsoft.com/office/drawing/2014/chart" uri="{C3380CC4-5D6E-409C-BE32-E72D297353CC}">
              <c16:uniqueId val="{00000003-07BE-4BD1-A3B1-6595F5CA0D47}"/>
            </c:ext>
          </c:extLst>
        </c:ser>
        <c:ser>
          <c:idx val="4"/>
          <c:order val="4"/>
          <c:tx>
            <c:strRef>
              <c:f>Sheet1!$F$1</c:f>
              <c:strCache>
                <c:ptCount val="1"/>
                <c:pt idx="0">
                  <c:v>Fish</c:v>
                </c:pt>
              </c:strCache>
            </c:strRef>
          </c:tx>
          <c:spPr>
            <a:solidFill>
              <a:srgbClr val="CFDADD"/>
            </a:solidFill>
            <a:ln>
              <a:noFill/>
            </a:ln>
            <a:effectLst/>
          </c:spPr>
          <c:invertIfNegative val="0"/>
          <c:cat>
            <c:strRef>
              <c:f>Sheet1!$A$2:$A$5</c:f>
              <c:strCache>
                <c:ptCount val="4"/>
                <c:pt idx="0">
                  <c:v>Bryce</c:v>
                </c:pt>
                <c:pt idx="1">
                  <c:v>Smoky Mount.</c:v>
                </c:pt>
                <c:pt idx="2">
                  <c:v>Yellowstone</c:v>
                </c:pt>
                <c:pt idx="3">
                  <c:v>Yosemite</c:v>
                </c:pt>
              </c:strCache>
            </c:strRef>
          </c:cat>
          <c:val>
            <c:numRef>
              <c:f>Sheet1!$F$2:$F$5</c:f>
              <c:numCache>
                <c:formatCode>General</c:formatCode>
                <c:ptCount val="4"/>
                <c:pt idx="0">
                  <c:v>12823</c:v>
                </c:pt>
                <c:pt idx="1">
                  <c:v>9482</c:v>
                </c:pt>
                <c:pt idx="2">
                  <c:v>31459</c:v>
                </c:pt>
                <c:pt idx="3">
                  <c:v>19137</c:v>
                </c:pt>
              </c:numCache>
            </c:numRef>
          </c:val>
          <c:extLst>
            <c:ext xmlns:c16="http://schemas.microsoft.com/office/drawing/2014/chart" uri="{C3380CC4-5D6E-409C-BE32-E72D297353CC}">
              <c16:uniqueId val="{00000004-07BE-4BD1-A3B1-6595F5CA0D47}"/>
            </c:ext>
          </c:extLst>
        </c:ser>
        <c:ser>
          <c:idx val="5"/>
          <c:order val="5"/>
          <c:tx>
            <c:strRef>
              <c:f>Sheet1!$G$1</c:f>
              <c:strCache>
                <c:ptCount val="1"/>
                <c:pt idx="0">
                  <c:v>Amphibian</c:v>
                </c:pt>
              </c:strCache>
            </c:strRef>
          </c:tx>
          <c:spPr>
            <a:solidFill>
              <a:srgbClr val="8CAAB3"/>
            </a:solidFill>
            <a:ln>
              <a:noFill/>
            </a:ln>
            <a:effectLst/>
          </c:spPr>
          <c:invertIfNegative val="0"/>
          <c:cat>
            <c:strRef>
              <c:f>Sheet1!$A$2:$A$5</c:f>
              <c:strCache>
                <c:ptCount val="4"/>
                <c:pt idx="0">
                  <c:v>Bryce</c:v>
                </c:pt>
                <c:pt idx="1">
                  <c:v>Smoky Mount.</c:v>
                </c:pt>
                <c:pt idx="2">
                  <c:v>Yellowstone</c:v>
                </c:pt>
                <c:pt idx="3">
                  <c:v>Yosemite</c:v>
                </c:pt>
              </c:strCache>
            </c:strRef>
          </c:cat>
          <c:val>
            <c:numRef>
              <c:f>Sheet1!$G$2:$G$5</c:f>
              <c:numCache>
                <c:formatCode>General</c:formatCode>
                <c:ptCount val="4"/>
                <c:pt idx="0">
                  <c:v>7542</c:v>
                </c:pt>
                <c:pt idx="1">
                  <c:v>5876</c:v>
                </c:pt>
                <c:pt idx="2">
                  <c:v>19937</c:v>
                </c:pt>
                <c:pt idx="3">
                  <c:v>11713</c:v>
                </c:pt>
              </c:numCache>
            </c:numRef>
          </c:val>
          <c:extLst>
            <c:ext xmlns:c16="http://schemas.microsoft.com/office/drawing/2014/chart" uri="{C3380CC4-5D6E-409C-BE32-E72D297353CC}">
              <c16:uniqueId val="{00000005-07BE-4BD1-A3B1-6595F5CA0D47}"/>
            </c:ext>
          </c:extLst>
        </c:ser>
        <c:ser>
          <c:idx val="6"/>
          <c:order val="6"/>
          <c:tx>
            <c:strRef>
              <c:f>Sheet1!$H$1</c:f>
              <c:strCache>
                <c:ptCount val="1"/>
                <c:pt idx="0">
                  <c:v>Reptile</c:v>
                </c:pt>
              </c:strCache>
            </c:strRef>
          </c:tx>
          <c:spPr>
            <a:solidFill>
              <a:srgbClr val="4A7A89"/>
            </a:solidFill>
            <a:ln>
              <a:noFill/>
            </a:ln>
            <a:effectLst/>
          </c:spPr>
          <c:invertIfNegative val="0"/>
          <c:cat>
            <c:strRef>
              <c:f>Sheet1!$A$2:$A$5</c:f>
              <c:strCache>
                <c:ptCount val="4"/>
                <c:pt idx="0">
                  <c:v>Bryce</c:v>
                </c:pt>
                <c:pt idx="1">
                  <c:v>Smoky Mount.</c:v>
                </c:pt>
                <c:pt idx="2">
                  <c:v>Yellowstone</c:v>
                </c:pt>
                <c:pt idx="3">
                  <c:v>Yosemite</c:v>
                </c:pt>
              </c:strCache>
            </c:strRef>
          </c:cat>
          <c:val>
            <c:numRef>
              <c:f>Sheet1!$H$2:$H$5</c:f>
              <c:numCache>
                <c:formatCode>General</c:formatCode>
                <c:ptCount val="4"/>
                <c:pt idx="0">
                  <c:v>8141</c:v>
                </c:pt>
                <c:pt idx="1">
                  <c:v>5841</c:v>
                </c:pt>
                <c:pt idx="2">
                  <c:v>20061</c:v>
                </c:pt>
                <c:pt idx="3">
                  <c:v>11779</c:v>
                </c:pt>
              </c:numCache>
            </c:numRef>
          </c:val>
          <c:extLst>
            <c:ext xmlns:c16="http://schemas.microsoft.com/office/drawing/2014/chart" uri="{C3380CC4-5D6E-409C-BE32-E72D297353CC}">
              <c16:uniqueId val="{00000006-07BE-4BD1-A3B1-6595F5CA0D47}"/>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With</a:t>
            </a:r>
            <a:r>
              <a:rPr lang="en-US" b="1" baseline="0" dirty="0">
                <a:solidFill>
                  <a:schemeClr val="bg1"/>
                </a:solidFill>
                <a:latin typeface="Arial Nova Cond" panose="020B0506020202020204" pitchFamily="34" charset="0"/>
              </a:rPr>
              <a:t> Each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 Recovery</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4</c:v>
                </c:pt>
              </c:numCache>
            </c:numRef>
          </c:val>
          <c:extLst>
            <c:ext xmlns:c16="http://schemas.microsoft.com/office/drawing/2014/chart" uri="{C3380CC4-5D6E-409C-BE32-E72D297353CC}">
              <c16:uniqueId val="{00000000-7F5C-4594-AF83-19C2B7A28B97}"/>
            </c:ext>
          </c:extLst>
        </c:ser>
        <c:ser>
          <c:idx val="1"/>
          <c:order val="1"/>
          <c:tx>
            <c:strRef>
              <c:f>Sheet1!$C$1</c:f>
              <c:strCache>
                <c:ptCount val="1"/>
                <c:pt idx="0">
                  <c:v>Threatened</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10</c:v>
                </c:pt>
              </c:numCache>
            </c:numRef>
          </c:val>
          <c:extLst>
            <c:ext xmlns:c16="http://schemas.microsoft.com/office/drawing/2014/chart" uri="{C3380CC4-5D6E-409C-BE32-E72D297353CC}">
              <c16:uniqueId val="{00000001-7F5C-4594-AF83-19C2B7A28B97}"/>
            </c:ext>
          </c:extLst>
        </c:ser>
        <c:ser>
          <c:idx val="2"/>
          <c:order val="2"/>
          <c:tx>
            <c:strRef>
              <c:f>Sheet1!$D$1</c:f>
              <c:strCache>
                <c:ptCount val="1"/>
                <c:pt idx="0">
                  <c:v>Endangered</c:v>
                </c:pt>
              </c:strCache>
            </c:strRef>
          </c:tx>
          <c:spPr>
            <a:solidFill>
              <a:srgbClr val="CB9A8D"/>
            </a:solidFill>
            <a:ln>
              <a:noFill/>
            </a:ln>
            <a:effectLst/>
          </c:spPr>
          <c:invertIfNegative val="0"/>
          <c:cat>
            <c:strRef>
              <c:f>Sheet1!$A$2</c:f>
              <c:strCache>
                <c:ptCount val="1"/>
                <c:pt idx="0">
                  <c:v># of Species</c:v>
                </c:pt>
              </c:strCache>
            </c:strRef>
          </c:cat>
          <c:val>
            <c:numRef>
              <c:f>Sheet1!$D$2</c:f>
              <c:numCache>
                <c:formatCode>General</c:formatCode>
                <c:ptCount val="1"/>
                <c:pt idx="0">
                  <c:v>16</c:v>
                </c:pt>
              </c:numCache>
            </c:numRef>
          </c:val>
          <c:extLst>
            <c:ext xmlns:c16="http://schemas.microsoft.com/office/drawing/2014/chart" uri="{C3380CC4-5D6E-409C-BE32-E72D297353CC}">
              <c16:uniqueId val="{00000002-7F5C-4594-AF83-19C2B7A28B97}"/>
            </c:ext>
          </c:extLst>
        </c:ser>
        <c:ser>
          <c:idx val="3"/>
          <c:order val="3"/>
          <c:tx>
            <c:strRef>
              <c:f>Sheet1!$E$1</c:f>
              <c:strCache>
                <c:ptCount val="1"/>
                <c:pt idx="0">
                  <c:v>Species of Concern</c:v>
                </c:pt>
              </c:strCache>
            </c:strRef>
          </c:tx>
          <c:spPr>
            <a:solidFill>
              <a:srgbClr val="B2604B"/>
            </a:solidFill>
            <a:ln>
              <a:noFill/>
            </a:ln>
            <a:effectLst/>
          </c:spPr>
          <c:invertIfNegative val="0"/>
          <c:cat>
            <c:strRef>
              <c:f>Sheet1!$A$2</c:f>
              <c:strCache>
                <c:ptCount val="1"/>
                <c:pt idx="0">
                  <c:v># of Species</c:v>
                </c:pt>
              </c:strCache>
            </c:strRef>
          </c:cat>
          <c:val>
            <c:numRef>
              <c:f>Sheet1!$E$2</c:f>
              <c:numCache>
                <c:formatCode>General</c:formatCode>
                <c:ptCount val="1"/>
                <c:pt idx="0">
                  <c:v>161</c:v>
                </c:pt>
              </c:numCache>
            </c:numRef>
          </c:val>
          <c:extLst>
            <c:ext xmlns:c16="http://schemas.microsoft.com/office/drawing/2014/chart" uri="{C3380CC4-5D6E-409C-BE32-E72D297353CC}">
              <c16:uniqueId val="{00000003-7F5C-4594-AF83-19C2B7A28B97}"/>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 of Species With</a:t>
            </a:r>
            <a:r>
              <a:rPr lang="en-US" b="1" baseline="0" dirty="0">
                <a:solidFill>
                  <a:schemeClr val="bg1"/>
                </a:solidFill>
                <a:latin typeface="Arial Nova Cond" panose="020B0506020202020204" pitchFamily="34" charset="0"/>
              </a:rPr>
              <a:t> Each</a:t>
            </a:r>
            <a:r>
              <a:rPr lang="en-US" b="1" dirty="0">
                <a:solidFill>
                  <a:schemeClr val="bg1"/>
                </a:solidFill>
                <a:latin typeface="Arial Nova Cond" panose="020B0506020202020204" pitchFamily="34" charset="0"/>
              </a:rPr>
              <a:t> Status by</a:t>
            </a:r>
            <a:r>
              <a:rPr lang="en-US" b="1" baseline="0" dirty="0">
                <a:solidFill>
                  <a:schemeClr val="bg1"/>
                </a:solidFill>
                <a:latin typeface="Arial Nova Cond" panose="020B0506020202020204" pitchFamily="34" charset="0"/>
              </a:rPr>
              <a:t> Park</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Bryce</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formatCode="#,##0">
                  <c:v>17011</c:v>
                </c:pt>
                <c:pt idx="1">
                  <c:v>619</c:v>
                </c:pt>
                <c:pt idx="2">
                  <c:v>591</c:v>
                </c:pt>
                <c:pt idx="3">
                  <c:v>388</c:v>
                </c:pt>
              </c:numCache>
            </c:numRef>
          </c:val>
          <c:extLst>
            <c:ext xmlns:c16="http://schemas.microsoft.com/office/drawing/2014/chart" uri="{C3380CC4-5D6E-409C-BE32-E72D297353CC}">
              <c16:uniqueId val="{00000000-AFC5-422A-AD4D-C50AE484C211}"/>
            </c:ext>
          </c:extLst>
        </c:ser>
        <c:ser>
          <c:idx val="1"/>
          <c:order val="1"/>
          <c:tx>
            <c:strRef>
              <c:f>Sheet1!$C$1</c:f>
              <c:strCache>
                <c:ptCount val="1"/>
                <c:pt idx="0">
                  <c:v>Smoky Mount.</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formatCode="#,##0">
                  <c:v>11735</c:v>
                </c:pt>
                <c:pt idx="1">
                  <c:v>393</c:v>
                </c:pt>
                <c:pt idx="2">
                  <c:v>440</c:v>
                </c:pt>
                <c:pt idx="3">
                  <c:v>248</c:v>
                </c:pt>
              </c:numCache>
            </c:numRef>
          </c:val>
          <c:extLst>
            <c:ext xmlns:c16="http://schemas.microsoft.com/office/drawing/2014/chart" uri="{C3380CC4-5D6E-409C-BE32-E72D297353CC}">
              <c16:uniqueId val="{00000001-AFC5-422A-AD4D-C50AE484C211}"/>
            </c:ext>
          </c:extLst>
        </c:ser>
        <c:ser>
          <c:idx val="2"/>
          <c:order val="2"/>
          <c:tx>
            <c:strRef>
              <c:f>Sheet1!$D$1</c:f>
              <c:strCache>
                <c:ptCount val="1"/>
                <c:pt idx="0">
                  <c:v>Yellowstone</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formatCode="#,##0">
                  <c:v>40677</c:v>
                </c:pt>
                <c:pt idx="1">
                  <c:v>1558</c:v>
                </c:pt>
                <c:pt idx="2">
                  <c:v>1459</c:v>
                </c:pt>
                <c:pt idx="3">
                  <c:v>889</c:v>
                </c:pt>
              </c:numCache>
            </c:numRef>
          </c:val>
          <c:extLst>
            <c:ext xmlns:c16="http://schemas.microsoft.com/office/drawing/2014/chart" uri="{C3380CC4-5D6E-409C-BE32-E72D297353CC}">
              <c16:uniqueId val="{00000002-AFC5-422A-AD4D-C50AE484C211}"/>
            </c:ext>
          </c:extLst>
        </c:ser>
        <c:ser>
          <c:idx val="3"/>
          <c:order val="3"/>
          <c:tx>
            <c:strRef>
              <c:f>Sheet1!$E$1</c:f>
              <c:strCache>
                <c:ptCount val="1"/>
                <c:pt idx="0">
                  <c:v>Yosemite</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formatCode="#,##0">
                  <c:v>24539</c:v>
                </c:pt>
                <c:pt idx="1">
                  <c:v>943</c:v>
                </c:pt>
                <c:pt idx="2">
                  <c:v>849</c:v>
                </c:pt>
                <c:pt idx="3">
                  <c:v>582</c:v>
                </c:pt>
              </c:numCache>
            </c:numRef>
          </c:val>
          <c:extLst>
            <c:ext xmlns:c16="http://schemas.microsoft.com/office/drawing/2014/chart" uri="{C3380CC4-5D6E-409C-BE32-E72D297353CC}">
              <c16:uniqueId val="{00000003-AFC5-422A-AD4D-C50AE484C211}"/>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max val="42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majorUnit val="5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Distribution of Conservation Status by</a:t>
            </a:r>
            <a:r>
              <a:rPr lang="en-US" b="1" baseline="0" dirty="0">
                <a:solidFill>
                  <a:schemeClr val="bg1"/>
                </a:solidFill>
                <a:latin typeface="Arial Nova Cond" panose="020B0506020202020204" pitchFamily="34" charset="0"/>
              </a:rPr>
              <a:t> </a:t>
            </a:r>
            <a:r>
              <a:rPr lang="en-US" b="1" dirty="0">
                <a:solidFill>
                  <a:schemeClr val="bg1"/>
                </a:solidFill>
                <a:latin typeface="Arial Nova Cond" panose="020B0506020202020204" pitchFamily="34" charset="0"/>
              </a:rPr>
              <a:t>Park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Species of  Concern</c:v>
                </c:pt>
              </c:strCache>
            </c:strRef>
          </c:tx>
          <c:spPr>
            <a:solidFill>
              <a:srgbClr val="844838"/>
            </a:solidFill>
            <a:ln>
              <a:noFill/>
            </a:ln>
            <a:effectLst/>
          </c:spPr>
          <c:invertIfNegative val="0"/>
          <c:cat>
            <c:strRef>
              <c:f>Sheet1!$A$2:$A$5</c:f>
              <c:strCache>
                <c:ptCount val="4"/>
                <c:pt idx="0">
                  <c:v>Bryce</c:v>
                </c:pt>
                <c:pt idx="1">
                  <c:v>Smoky Mount.</c:v>
                </c:pt>
                <c:pt idx="2">
                  <c:v>Yellowstone</c:v>
                </c:pt>
                <c:pt idx="3">
                  <c:v>Yosemite</c:v>
                </c:pt>
              </c:strCache>
            </c:strRef>
          </c:cat>
          <c:val>
            <c:numRef>
              <c:f>Sheet1!$B$2:$B$5</c:f>
              <c:numCache>
                <c:formatCode>General</c:formatCode>
                <c:ptCount val="4"/>
                <c:pt idx="0" formatCode="#,##0">
                  <c:v>17011</c:v>
                </c:pt>
                <c:pt idx="1">
                  <c:v>11735</c:v>
                </c:pt>
                <c:pt idx="2">
                  <c:v>40677</c:v>
                </c:pt>
                <c:pt idx="3">
                  <c:v>24539</c:v>
                </c:pt>
              </c:numCache>
            </c:numRef>
          </c:val>
          <c:extLst>
            <c:ext xmlns:c16="http://schemas.microsoft.com/office/drawing/2014/chart" uri="{C3380CC4-5D6E-409C-BE32-E72D297353CC}">
              <c16:uniqueId val="{00000000-8F77-407B-967F-4A9F258A4860}"/>
            </c:ext>
          </c:extLst>
        </c:ser>
        <c:ser>
          <c:idx val="1"/>
          <c:order val="1"/>
          <c:tx>
            <c:strRef>
              <c:f>Sheet1!$C$1</c:f>
              <c:strCache>
                <c:ptCount val="1"/>
                <c:pt idx="0">
                  <c:v>Endangered</c:v>
                </c:pt>
              </c:strCache>
            </c:strRef>
          </c:tx>
          <c:spPr>
            <a:solidFill>
              <a:srgbClr val="B2604B"/>
            </a:solidFill>
            <a:ln>
              <a:noFill/>
            </a:ln>
            <a:effectLst/>
          </c:spPr>
          <c:invertIfNegative val="0"/>
          <c:cat>
            <c:strRef>
              <c:f>Sheet1!$A$2:$A$5</c:f>
              <c:strCache>
                <c:ptCount val="4"/>
                <c:pt idx="0">
                  <c:v>Bryce</c:v>
                </c:pt>
                <c:pt idx="1">
                  <c:v>Smoky Mount.</c:v>
                </c:pt>
                <c:pt idx="2">
                  <c:v>Yellowstone</c:v>
                </c:pt>
                <c:pt idx="3">
                  <c:v>Yosemite</c:v>
                </c:pt>
              </c:strCache>
            </c:strRef>
          </c:cat>
          <c:val>
            <c:numRef>
              <c:f>Sheet1!$C$2:$C$5</c:f>
              <c:numCache>
                <c:formatCode>General</c:formatCode>
                <c:ptCount val="4"/>
                <c:pt idx="0">
                  <c:v>619</c:v>
                </c:pt>
                <c:pt idx="1">
                  <c:v>393</c:v>
                </c:pt>
                <c:pt idx="2">
                  <c:v>1558</c:v>
                </c:pt>
                <c:pt idx="3">
                  <c:v>943</c:v>
                </c:pt>
              </c:numCache>
            </c:numRef>
          </c:val>
          <c:extLst>
            <c:ext xmlns:c16="http://schemas.microsoft.com/office/drawing/2014/chart" uri="{C3380CC4-5D6E-409C-BE32-E72D297353CC}">
              <c16:uniqueId val="{00000001-8F77-407B-967F-4A9F258A4860}"/>
            </c:ext>
          </c:extLst>
        </c:ser>
        <c:ser>
          <c:idx val="2"/>
          <c:order val="2"/>
          <c:tx>
            <c:strRef>
              <c:f>Sheet1!$D$1</c:f>
              <c:strCache>
                <c:ptCount val="1"/>
                <c:pt idx="0">
                  <c:v>Threatened</c:v>
                </c:pt>
              </c:strCache>
            </c:strRef>
          </c:tx>
          <c:spPr>
            <a:solidFill>
              <a:srgbClr val="CB9A8D"/>
            </a:solidFill>
            <a:ln>
              <a:noFill/>
            </a:ln>
            <a:effectLst/>
          </c:spPr>
          <c:invertIfNegative val="0"/>
          <c:cat>
            <c:strRef>
              <c:f>Sheet1!$A$2:$A$5</c:f>
              <c:strCache>
                <c:ptCount val="4"/>
                <c:pt idx="0">
                  <c:v>Bryce</c:v>
                </c:pt>
                <c:pt idx="1">
                  <c:v>Smoky Mount.</c:v>
                </c:pt>
                <c:pt idx="2">
                  <c:v>Yellowstone</c:v>
                </c:pt>
                <c:pt idx="3">
                  <c:v>Yosemite</c:v>
                </c:pt>
              </c:strCache>
            </c:strRef>
          </c:cat>
          <c:val>
            <c:numRef>
              <c:f>Sheet1!$D$2:$D$5</c:f>
              <c:numCache>
                <c:formatCode>General</c:formatCode>
                <c:ptCount val="4"/>
                <c:pt idx="0">
                  <c:v>591</c:v>
                </c:pt>
                <c:pt idx="1">
                  <c:v>440</c:v>
                </c:pt>
                <c:pt idx="2">
                  <c:v>1459</c:v>
                </c:pt>
                <c:pt idx="3">
                  <c:v>849</c:v>
                </c:pt>
              </c:numCache>
            </c:numRef>
          </c:val>
          <c:extLst>
            <c:ext xmlns:c16="http://schemas.microsoft.com/office/drawing/2014/chart" uri="{C3380CC4-5D6E-409C-BE32-E72D297353CC}">
              <c16:uniqueId val="{00000002-8F77-407B-967F-4A9F258A4860}"/>
            </c:ext>
          </c:extLst>
        </c:ser>
        <c:ser>
          <c:idx val="3"/>
          <c:order val="3"/>
          <c:tx>
            <c:strRef>
              <c:f>Sheet1!$E$1</c:f>
              <c:strCache>
                <c:ptCount val="1"/>
                <c:pt idx="0">
                  <c:v>In Recovery</c:v>
                </c:pt>
              </c:strCache>
            </c:strRef>
          </c:tx>
          <c:spPr>
            <a:solidFill>
              <a:srgbClr val="E6D4D0"/>
            </a:solidFill>
            <a:ln>
              <a:noFill/>
            </a:ln>
            <a:effectLst/>
          </c:spPr>
          <c:invertIfNegative val="0"/>
          <c:cat>
            <c:strRef>
              <c:f>Sheet1!$A$2:$A$5</c:f>
              <c:strCache>
                <c:ptCount val="4"/>
                <c:pt idx="0">
                  <c:v>Bryce</c:v>
                </c:pt>
                <c:pt idx="1">
                  <c:v>Smoky Mount.</c:v>
                </c:pt>
                <c:pt idx="2">
                  <c:v>Yellowstone</c:v>
                </c:pt>
                <c:pt idx="3">
                  <c:v>Yosemite</c:v>
                </c:pt>
              </c:strCache>
            </c:strRef>
          </c:cat>
          <c:val>
            <c:numRef>
              <c:f>Sheet1!$E$2:$E$5</c:f>
              <c:numCache>
                <c:formatCode>General</c:formatCode>
                <c:ptCount val="4"/>
                <c:pt idx="0">
                  <c:v>388</c:v>
                </c:pt>
                <c:pt idx="1">
                  <c:v>248</c:v>
                </c:pt>
                <c:pt idx="2">
                  <c:v>889</c:v>
                </c:pt>
                <c:pt idx="3">
                  <c:v>582</c:v>
                </c:pt>
              </c:numCache>
            </c:numRef>
          </c:val>
          <c:extLst>
            <c:ext xmlns:c16="http://schemas.microsoft.com/office/drawing/2014/chart" uri="{C3380CC4-5D6E-409C-BE32-E72D297353CC}">
              <c16:uniqueId val="{00000003-8F77-407B-967F-4A9F258A4860}"/>
            </c:ext>
          </c:extLst>
        </c:ser>
        <c:dLbls>
          <c:showLegendKey val="0"/>
          <c:showVal val="0"/>
          <c:showCatName val="0"/>
          <c:showSerName val="0"/>
          <c:showPercent val="0"/>
          <c:showBubbleSize val="0"/>
        </c:dLbls>
        <c:gapWidth val="75"/>
        <c:overlap val="100"/>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Reptile</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79</c:v>
                </c:pt>
              </c:numCache>
            </c:numRef>
          </c:val>
          <c:extLst>
            <c:ext xmlns:c16="http://schemas.microsoft.com/office/drawing/2014/chart" uri="{C3380CC4-5D6E-409C-BE32-E72D297353CC}">
              <c16:uniqueId val="{00000000-79C9-481A-A02C-4DB466801456}"/>
            </c:ext>
          </c:extLst>
        </c:ser>
        <c:ser>
          <c:idx val="1"/>
          <c:order val="1"/>
          <c:tx>
            <c:strRef>
              <c:f>Sheet1!$C$1</c:f>
              <c:strCache>
                <c:ptCount val="1"/>
                <c:pt idx="0">
                  <c:v>Amphibian</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80</c:v>
                </c:pt>
              </c:numCache>
            </c:numRef>
          </c:val>
          <c:extLst>
            <c:ext xmlns:c16="http://schemas.microsoft.com/office/drawing/2014/chart" uri="{C3380CC4-5D6E-409C-BE32-E72D297353CC}">
              <c16:uniqueId val="{00000001-79C9-481A-A02C-4DB466801456}"/>
            </c:ext>
          </c:extLst>
        </c:ser>
        <c:ser>
          <c:idx val="2"/>
          <c:order val="2"/>
          <c:tx>
            <c:strRef>
              <c:f>Sheet1!$D$1</c:f>
              <c:strCache>
                <c:ptCount val="1"/>
                <c:pt idx="0">
                  <c:v>Fish</c:v>
                </c:pt>
              </c:strCache>
            </c:strRef>
          </c:tx>
          <c:spPr>
            <a:solidFill>
              <a:srgbClr val="CFDADD"/>
            </a:solidFill>
            <a:ln>
              <a:noFill/>
            </a:ln>
            <a:effectLst/>
          </c:spPr>
          <c:invertIfNegative val="0"/>
          <c:cat>
            <c:strRef>
              <c:f>Sheet1!$A$2</c:f>
              <c:strCache>
                <c:ptCount val="1"/>
                <c:pt idx="0">
                  <c:v># of Species</c:v>
                </c:pt>
              </c:strCache>
            </c:strRef>
          </c:cat>
          <c:val>
            <c:numRef>
              <c:f>Sheet1!$D$2</c:f>
              <c:numCache>
                <c:formatCode>General</c:formatCode>
                <c:ptCount val="1"/>
                <c:pt idx="0">
                  <c:v>127</c:v>
                </c:pt>
              </c:numCache>
            </c:numRef>
          </c:val>
          <c:extLst>
            <c:ext xmlns:c16="http://schemas.microsoft.com/office/drawing/2014/chart" uri="{C3380CC4-5D6E-409C-BE32-E72D297353CC}">
              <c16:uniqueId val="{00000002-79C9-481A-A02C-4DB466801456}"/>
            </c:ext>
          </c:extLst>
        </c:ser>
        <c:ser>
          <c:idx val="3"/>
          <c:order val="3"/>
          <c:tx>
            <c:strRef>
              <c:f>Sheet1!$E$1</c:f>
              <c:strCache>
                <c:ptCount val="1"/>
                <c:pt idx="0">
                  <c:v>Mammal</c:v>
                </c:pt>
              </c:strCache>
            </c:strRef>
          </c:tx>
          <c:spPr>
            <a:solidFill>
              <a:srgbClr val="E6D4D0"/>
            </a:solidFill>
            <a:ln>
              <a:noFill/>
            </a:ln>
            <a:effectLst/>
          </c:spPr>
          <c:invertIfNegative val="0"/>
          <c:cat>
            <c:strRef>
              <c:f>Sheet1!$A$2</c:f>
              <c:strCache>
                <c:ptCount val="1"/>
                <c:pt idx="0">
                  <c:v># of Species</c:v>
                </c:pt>
              </c:strCache>
            </c:strRef>
          </c:cat>
          <c:val>
            <c:numRef>
              <c:f>Sheet1!$E$2</c:f>
              <c:numCache>
                <c:formatCode>General</c:formatCode>
                <c:ptCount val="1"/>
                <c:pt idx="0">
                  <c:v>214</c:v>
                </c:pt>
              </c:numCache>
            </c:numRef>
          </c:val>
          <c:extLst>
            <c:ext xmlns:c16="http://schemas.microsoft.com/office/drawing/2014/chart" uri="{C3380CC4-5D6E-409C-BE32-E72D297353CC}">
              <c16:uniqueId val="{00000003-79C9-481A-A02C-4DB466801456}"/>
            </c:ext>
          </c:extLst>
        </c:ser>
        <c:ser>
          <c:idx val="4"/>
          <c:order val="4"/>
          <c:tx>
            <c:strRef>
              <c:f>Sheet1!$F$1</c:f>
              <c:strCache>
                <c:ptCount val="1"/>
                <c:pt idx="0">
                  <c:v>Nonvascular Plant</c:v>
                </c:pt>
              </c:strCache>
            </c:strRef>
          </c:tx>
          <c:spPr>
            <a:solidFill>
              <a:srgbClr val="CB9A8D"/>
            </a:solidFill>
            <a:ln>
              <a:noFill/>
            </a:ln>
            <a:effectLst/>
          </c:spPr>
          <c:invertIfNegative val="0"/>
          <c:cat>
            <c:strRef>
              <c:f>Sheet1!$A$2</c:f>
              <c:strCache>
                <c:ptCount val="1"/>
                <c:pt idx="0">
                  <c:v># of Species</c:v>
                </c:pt>
              </c:strCache>
            </c:strRef>
          </c:cat>
          <c:val>
            <c:numRef>
              <c:f>Sheet1!$F$2</c:f>
              <c:numCache>
                <c:formatCode>General</c:formatCode>
                <c:ptCount val="1"/>
                <c:pt idx="0">
                  <c:v>333</c:v>
                </c:pt>
              </c:numCache>
            </c:numRef>
          </c:val>
          <c:extLst>
            <c:ext xmlns:c16="http://schemas.microsoft.com/office/drawing/2014/chart" uri="{C3380CC4-5D6E-409C-BE32-E72D297353CC}">
              <c16:uniqueId val="{00000004-79C9-481A-A02C-4DB466801456}"/>
            </c:ext>
          </c:extLst>
        </c:ser>
        <c:ser>
          <c:idx val="5"/>
          <c:order val="5"/>
          <c:tx>
            <c:strRef>
              <c:f>Sheet1!$G$1</c:f>
              <c:strCache>
                <c:ptCount val="1"/>
                <c:pt idx="0">
                  <c:v>Bird</c:v>
                </c:pt>
              </c:strCache>
            </c:strRef>
          </c:tx>
          <c:spPr>
            <a:solidFill>
              <a:srgbClr val="B2604B"/>
            </a:solidFill>
            <a:ln>
              <a:noFill/>
            </a:ln>
            <a:effectLst/>
          </c:spPr>
          <c:invertIfNegative val="0"/>
          <c:cat>
            <c:strRef>
              <c:f>Sheet1!$A$2</c:f>
              <c:strCache>
                <c:ptCount val="1"/>
                <c:pt idx="0">
                  <c:v># of Species</c:v>
                </c:pt>
              </c:strCache>
            </c:strRef>
          </c:cat>
          <c:val>
            <c:numRef>
              <c:f>Sheet1!$G$2</c:f>
              <c:numCache>
                <c:formatCode>General</c:formatCode>
                <c:ptCount val="1"/>
                <c:pt idx="0">
                  <c:v>521</c:v>
                </c:pt>
              </c:numCache>
            </c:numRef>
          </c:val>
          <c:extLst>
            <c:ext xmlns:c16="http://schemas.microsoft.com/office/drawing/2014/chart" uri="{C3380CC4-5D6E-409C-BE32-E72D297353CC}">
              <c16:uniqueId val="{00000005-79C9-481A-A02C-4DB466801456}"/>
            </c:ext>
          </c:extLst>
        </c:ser>
        <c:ser>
          <c:idx val="6"/>
          <c:order val="6"/>
          <c:tx>
            <c:strRef>
              <c:f>Sheet1!$H$1</c:f>
              <c:strCache>
                <c:ptCount val="1"/>
                <c:pt idx="0">
                  <c:v>Vascular Plant</c:v>
                </c:pt>
              </c:strCache>
            </c:strRef>
          </c:tx>
          <c:spPr>
            <a:solidFill>
              <a:srgbClr val="844838"/>
            </a:solidFill>
            <a:ln>
              <a:noFill/>
            </a:ln>
            <a:effectLst/>
          </c:spPr>
          <c:invertIfNegative val="0"/>
          <c:cat>
            <c:strRef>
              <c:f>Sheet1!$A$2</c:f>
              <c:strCache>
                <c:ptCount val="1"/>
                <c:pt idx="0">
                  <c:v># of Species</c:v>
                </c:pt>
              </c:strCache>
            </c:strRef>
          </c:cat>
          <c:val>
            <c:numRef>
              <c:f>Sheet1!$H$2</c:f>
              <c:numCache>
                <c:formatCode>General</c:formatCode>
                <c:ptCount val="1"/>
                <c:pt idx="0">
                  <c:v>4470</c:v>
                </c:pt>
              </c:numCache>
            </c:numRef>
          </c:val>
          <c:extLst>
            <c:ext xmlns:c16="http://schemas.microsoft.com/office/drawing/2014/chart" uri="{C3380CC4-5D6E-409C-BE32-E72D297353CC}">
              <c16:uniqueId val="{00000006-79C9-481A-A02C-4DB466801456}"/>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Reptile</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79</c:v>
                </c:pt>
              </c:numCache>
            </c:numRef>
          </c:val>
          <c:extLst>
            <c:ext xmlns:c16="http://schemas.microsoft.com/office/drawing/2014/chart" uri="{C3380CC4-5D6E-409C-BE32-E72D297353CC}">
              <c16:uniqueId val="{00000000-3483-42D5-8461-572445B7B9EE}"/>
            </c:ext>
          </c:extLst>
        </c:ser>
        <c:ser>
          <c:idx val="1"/>
          <c:order val="1"/>
          <c:tx>
            <c:strRef>
              <c:f>Sheet1!$C$1</c:f>
              <c:strCache>
                <c:ptCount val="1"/>
                <c:pt idx="0">
                  <c:v>Amphibian</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80</c:v>
                </c:pt>
              </c:numCache>
            </c:numRef>
          </c:val>
          <c:extLst>
            <c:ext xmlns:c16="http://schemas.microsoft.com/office/drawing/2014/chart" uri="{C3380CC4-5D6E-409C-BE32-E72D297353CC}">
              <c16:uniqueId val="{00000001-3483-42D5-8461-572445B7B9EE}"/>
            </c:ext>
          </c:extLst>
        </c:ser>
        <c:ser>
          <c:idx val="2"/>
          <c:order val="2"/>
          <c:tx>
            <c:strRef>
              <c:f>Sheet1!$D$1</c:f>
              <c:strCache>
                <c:ptCount val="1"/>
                <c:pt idx="0">
                  <c:v>Fish</c:v>
                </c:pt>
              </c:strCache>
            </c:strRef>
          </c:tx>
          <c:spPr>
            <a:solidFill>
              <a:srgbClr val="CFDADD"/>
            </a:solidFill>
            <a:ln>
              <a:noFill/>
            </a:ln>
            <a:effectLst/>
          </c:spPr>
          <c:invertIfNegative val="0"/>
          <c:cat>
            <c:strRef>
              <c:f>Sheet1!$A$2</c:f>
              <c:strCache>
                <c:ptCount val="1"/>
                <c:pt idx="0">
                  <c:v># of Species</c:v>
                </c:pt>
              </c:strCache>
            </c:strRef>
          </c:cat>
          <c:val>
            <c:numRef>
              <c:f>Sheet1!$D$2</c:f>
              <c:numCache>
                <c:formatCode>General</c:formatCode>
                <c:ptCount val="1"/>
                <c:pt idx="0">
                  <c:v>127</c:v>
                </c:pt>
              </c:numCache>
            </c:numRef>
          </c:val>
          <c:extLst>
            <c:ext xmlns:c16="http://schemas.microsoft.com/office/drawing/2014/chart" uri="{C3380CC4-5D6E-409C-BE32-E72D297353CC}">
              <c16:uniqueId val="{00000002-3483-42D5-8461-572445B7B9EE}"/>
            </c:ext>
          </c:extLst>
        </c:ser>
        <c:ser>
          <c:idx val="3"/>
          <c:order val="3"/>
          <c:tx>
            <c:strRef>
              <c:f>Sheet1!$E$1</c:f>
              <c:strCache>
                <c:ptCount val="1"/>
                <c:pt idx="0">
                  <c:v>Mammal</c:v>
                </c:pt>
              </c:strCache>
            </c:strRef>
          </c:tx>
          <c:spPr>
            <a:solidFill>
              <a:srgbClr val="E6D4D0"/>
            </a:solidFill>
            <a:ln>
              <a:noFill/>
            </a:ln>
            <a:effectLst/>
          </c:spPr>
          <c:invertIfNegative val="0"/>
          <c:cat>
            <c:strRef>
              <c:f>Sheet1!$A$2</c:f>
              <c:strCache>
                <c:ptCount val="1"/>
                <c:pt idx="0">
                  <c:v># of Species</c:v>
                </c:pt>
              </c:strCache>
            </c:strRef>
          </c:cat>
          <c:val>
            <c:numRef>
              <c:f>Sheet1!$E$2</c:f>
              <c:numCache>
                <c:formatCode>General</c:formatCode>
                <c:ptCount val="1"/>
                <c:pt idx="0">
                  <c:v>214</c:v>
                </c:pt>
              </c:numCache>
            </c:numRef>
          </c:val>
          <c:extLst>
            <c:ext xmlns:c16="http://schemas.microsoft.com/office/drawing/2014/chart" uri="{C3380CC4-5D6E-409C-BE32-E72D297353CC}">
              <c16:uniqueId val="{00000003-3483-42D5-8461-572445B7B9EE}"/>
            </c:ext>
          </c:extLst>
        </c:ser>
        <c:ser>
          <c:idx val="4"/>
          <c:order val="4"/>
          <c:tx>
            <c:strRef>
              <c:f>Sheet1!$F$1</c:f>
              <c:strCache>
                <c:ptCount val="1"/>
                <c:pt idx="0">
                  <c:v>Nonvascular Plant</c:v>
                </c:pt>
              </c:strCache>
            </c:strRef>
          </c:tx>
          <c:spPr>
            <a:solidFill>
              <a:srgbClr val="CB9A8D"/>
            </a:solidFill>
            <a:ln>
              <a:noFill/>
            </a:ln>
            <a:effectLst/>
          </c:spPr>
          <c:invertIfNegative val="0"/>
          <c:cat>
            <c:strRef>
              <c:f>Sheet1!$A$2</c:f>
              <c:strCache>
                <c:ptCount val="1"/>
                <c:pt idx="0">
                  <c:v># of Species</c:v>
                </c:pt>
              </c:strCache>
            </c:strRef>
          </c:cat>
          <c:val>
            <c:numRef>
              <c:f>Sheet1!$F$2</c:f>
              <c:numCache>
                <c:formatCode>General</c:formatCode>
                <c:ptCount val="1"/>
                <c:pt idx="0">
                  <c:v>333</c:v>
                </c:pt>
              </c:numCache>
            </c:numRef>
          </c:val>
          <c:extLst>
            <c:ext xmlns:c16="http://schemas.microsoft.com/office/drawing/2014/chart" uri="{C3380CC4-5D6E-409C-BE32-E72D297353CC}">
              <c16:uniqueId val="{00000004-3483-42D5-8461-572445B7B9EE}"/>
            </c:ext>
          </c:extLst>
        </c:ser>
        <c:ser>
          <c:idx val="5"/>
          <c:order val="5"/>
          <c:tx>
            <c:strRef>
              <c:f>Sheet1!$G$1</c:f>
              <c:strCache>
                <c:ptCount val="1"/>
                <c:pt idx="0">
                  <c:v>Bird</c:v>
                </c:pt>
              </c:strCache>
            </c:strRef>
          </c:tx>
          <c:spPr>
            <a:solidFill>
              <a:srgbClr val="B2604B"/>
            </a:solidFill>
            <a:ln>
              <a:noFill/>
            </a:ln>
            <a:effectLst/>
          </c:spPr>
          <c:invertIfNegative val="0"/>
          <c:cat>
            <c:strRef>
              <c:f>Sheet1!$A$2</c:f>
              <c:strCache>
                <c:ptCount val="1"/>
                <c:pt idx="0">
                  <c:v># of Species</c:v>
                </c:pt>
              </c:strCache>
            </c:strRef>
          </c:cat>
          <c:val>
            <c:numRef>
              <c:f>Sheet1!$G$2</c:f>
              <c:numCache>
                <c:formatCode>General</c:formatCode>
                <c:ptCount val="1"/>
                <c:pt idx="0">
                  <c:v>521</c:v>
                </c:pt>
              </c:numCache>
            </c:numRef>
          </c:val>
          <c:extLst>
            <c:ext xmlns:c16="http://schemas.microsoft.com/office/drawing/2014/chart" uri="{C3380CC4-5D6E-409C-BE32-E72D297353CC}">
              <c16:uniqueId val="{00000005-3483-42D5-8461-572445B7B9EE}"/>
            </c:ext>
          </c:extLst>
        </c:ser>
        <c:ser>
          <c:idx val="6"/>
          <c:order val="6"/>
          <c:tx>
            <c:strRef>
              <c:f>Sheet1!$H$1</c:f>
              <c:strCache>
                <c:ptCount val="1"/>
                <c:pt idx="0">
                  <c:v>Vascular Plant</c:v>
                </c:pt>
              </c:strCache>
            </c:strRef>
          </c:tx>
          <c:spPr>
            <a:solidFill>
              <a:srgbClr val="844838"/>
            </a:solidFill>
            <a:ln>
              <a:noFill/>
            </a:ln>
            <a:effectLst/>
          </c:spPr>
          <c:invertIfNegative val="0"/>
          <c:cat>
            <c:strRef>
              <c:f>Sheet1!$A$2</c:f>
              <c:strCache>
                <c:ptCount val="1"/>
                <c:pt idx="0">
                  <c:v># of Species</c:v>
                </c:pt>
              </c:strCache>
            </c:strRef>
          </c:cat>
          <c:val>
            <c:numRef>
              <c:f>Sheet1!$H$2</c:f>
              <c:numCache>
                <c:formatCode>General</c:formatCode>
                <c:ptCount val="1"/>
                <c:pt idx="0">
                  <c:v>4470</c:v>
                </c:pt>
              </c:numCache>
            </c:numRef>
          </c:val>
          <c:extLst>
            <c:ext xmlns:c16="http://schemas.microsoft.com/office/drawing/2014/chart" uri="{C3380CC4-5D6E-409C-BE32-E72D297353CC}">
              <c16:uniqueId val="{00000006-3483-42D5-8461-572445B7B9EE}"/>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With</a:t>
            </a:r>
            <a:r>
              <a:rPr lang="en-US" b="1" baseline="0" dirty="0">
                <a:solidFill>
                  <a:schemeClr val="bg1"/>
                </a:solidFill>
                <a:latin typeface="Arial Nova Cond" panose="020B0506020202020204" pitchFamily="34" charset="0"/>
              </a:rPr>
              <a:t> Each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 Recovery</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4</c:v>
                </c:pt>
              </c:numCache>
            </c:numRef>
          </c:val>
          <c:extLst>
            <c:ext xmlns:c16="http://schemas.microsoft.com/office/drawing/2014/chart" uri="{C3380CC4-5D6E-409C-BE32-E72D297353CC}">
              <c16:uniqueId val="{00000000-F424-42C3-82C6-FE81FFA8D171}"/>
            </c:ext>
          </c:extLst>
        </c:ser>
        <c:ser>
          <c:idx val="1"/>
          <c:order val="1"/>
          <c:tx>
            <c:strRef>
              <c:f>Sheet1!$C$1</c:f>
              <c:strCache>
                <c:ptCount val="1"/>
                <c:pt idx="0">
                  <c:v>Threatened</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10</c:v>
                </c:pt>
              </c:numCache>
            </c:numRef>
          </c:val>
          <c:extLst>
            <c:ext xmlns:c16="http://schemas.microsoft.com/office/drawing/2014/chart" uri="{C3380CC4-5D6E-409C-BE32-E72D297353CC}">
              <c16:uniqueId val="{00000001-F424-42C3-82C6-FE81FFA8D171}"/>
            </c:ext>
          </c:extLst>
        </c:ser>
        <c:ser>
          <c:idx val="2"/>
          <c:order val="2"/>
          <c:tx>
            <c:strRef>
              <c:f>Sheet1!$D$1</c:f>
              <c:strCache>
                <c:ptCount val="1"/>
                <c:pt idx="0">
                  <c:v>Endangered</c:v>
                </c:pt>
              </c:strCache>
            </c:strRef>
          </c:tx>
          <c:spPr>
            <a:solidFill>
              <a:srgbClr val="CB9A8D"/>
            </a:solidFill>
            <a:ln>
              <a:noFill/>
            </a:ln>
            <a:effectLst/>
          </c:spPr>
          <c:invertIfNegative val="0"/>
          <c:cat>
            <c:strRef>
              <c:f>Sheet1!$A$2</c:f>
              <c:strCache>
                <c:ptCount val="1"/>
                <c:pt idx="0">
                  <c:v># of Species</c:v>
                </c:pt>
              </c:strCache>
            </c:strRef>
          </c:cat>
          <c:val>
            <c:numRef>
              <c:f>Sheet1!$D$2</c:f>
              <c:numCache>
                <c:formatCode>General</c:formatCode>
                <c:ptCount val="1"/>
                <c:pt idx="0">
                  <c:v>16</c:v>
                </c:pt>
              </c:numCache>
            </c:numRef>
          </c:val>
          <c:extLst>
            <c:ext xmlns:c16="http://schemas.microsoft.com/office/drawing/2014/chart" uri="{C3380CC4-5D6E-409C-BE32-E72D297353CC}">
              <c16:uniqueId val="{00000002-F424-42C3-82C6-FE81FFA8D171}"/>
            </c:ext>
          </c:extLst>
        </c:ser>
        <c:ser>
          <c:idx val="3"/>
          <c:order val="3"/>
          <c:tx>
            <c:strRef>
              <c:f>Sheet1!$E$1</c:f>
              <c:strCache>
                <c:ptCount val="1"/>
                <c:pt idx="0">
                  <c:v>Species of Concern</c:v>
                </c:pt>
              </c:strCache>
            </c:strRef>
          </c:tx>
          <c:spPr>
            <a:solidFill>
              <a:srgbClr val="B2604B"/>
            </a:solidFill>
            <a:ln>
              <a:noFill/>
            </a:ln>
            <a:effectLst/>
          </c:spPr>
          <c:invertIfNegative val="0"/>
          <c:cat>
            <c:strRef>
              <c:f>Sheet1!$A$2</c:f>
              <c:strCache>
                <c:ptCount val="1"/>
                <c:pt idx="0">
                  <c:v># of Species</c:v>
                </c:pt>
              </c:strCache>
            </c:strRef>
          </c:cat>
          <c:val>
            <c:numRef>
              <c:f>Sheet1!$E$2</c:f>
              <c:numCache>
                <c:formatCode>General</c:formatCode>
                <c:ptCount val="1"/>
                <c:pt idx="0">
                  <c:v>161</c:v>
                </c:pt>
              </c:numCache>
            </c:numRef>
          </c:val>
          <c:extLst>
            <c:ext xmlns:c16="http://schemas.microsoft.com/office/drawing/2014/chart" uri="{C3380CC4-5D6E-409C-BE32-E72D297353CC}">
              <c16:uniqueId val="{00000003-F424-42C3-82C6-FE81FFA8D171}"/>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Avenir Next LT Pro" panose="020B0504020202020204" pitchFamily="34" charset="0"/>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venir Next LT Pro" panose="020B05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r>
              <a:rPr lang="en-US" b="1" baseline="0" dirty="0">
                <a:solidFill>
                  <a:schemeClr val="bg1"/>
                </a:solidFill>
                <a:latin typeface="Arial Nova Cond" panose="020B0506020202020204" pitchFamily="34" charset="0"/>
              </a:rPr>
              <a:t> by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c:v>43</c:v>
                </c:pt>
                <c:pt idx="1">
                  <c:v>1</c:v>
                </c:pt>
                <c:pt idx="2">
                  <c:v>2</c:v>
                </c:pt>
                <c:pt idx="3">
                  <c:v>0</c:v>
                </c:pt>
              </c:numCache>
            </c:numRef>
          </c:val>
          <c:extLst>
            <c:ext xmlns:c16="http://schemas.microsoft.com/office/drawing/2014/chart" uri="{C3380CC4-5D6E-409C-BE32-E72D297353CC}">
              <c16:uniqueId val="{00000000-FBE1-4BB7-9DCD-BDF0B9ABA08D}"/>
            </c:ext>
          </c:extLst>
        </c:ser>
        <c:ser>
          <c:idx val="1"/>
          <c:order val="1"/>
          <c:tx>
            <c:strRef>
              <c:f>Sheet1!$C$1</c:f>
              <c:strCache>
                <c:ptCount val="1"/>
                <c:pt idx="0">
                  <c:v>Bird</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c:v>72</c:v>
                </c:pt>
                <c:pt idx="1">
                  <c:v>4</c:v>
                </c:pt>
                <c:pt idx="2">
                  <c:v>0</c:v>
                </c:pt>
                <c:pt idx="3">
                  <c:v>3</c:v>
                </c:pt>
              </c:numCache>
            </c:numRef>
          </c:val>
          <c:extLst>
            <c:ext xmlns:c16="http://schemas.microsoft.com/office/drawing/2014/chart" uri="{C3380CC4-5D6E-409C-BE32-E72D297353CC}">
              <c16:uniqueId val="{00000001-FBE1-4BB7-9DCD-BDF0B9ABA08D}"/>
            </c:ext>
          </c:extLst>
        </c:ser>
        <c:ser>
          <c:idx val="2"/>
          <c:order val="2"/>
          <c:tx>
            <c:strRef>
              <c:f>Sheet1!$D$1</c:f>
              <c:strCache>
                <c:ptCount val="1"/>
                <c:pt idx="0">
                  <c:v>Nonvascular Plant</c:v>
                </c:pt>
              </c:strCache>
            </c:strRef>
          </c:tx>
          <c:spPr>
            <a:solidFill>
              <a:srgbClr val="CFDAD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2-FBE1-4BB7-9DCD-BDF0B9ABA08D}"/>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c:v>28</c:v>
                </c:pt>
                <c:pt idx="1">
                  <c:v>7</c:v>
                </c:pt>
                <c:pt idx="2">
                  <c:v>2</c:v>
                </c:pt>
                <c:pt idx="3">
                  <c:v>1</c:v>
                </c:pt>
              </c:numCache>
            </c:numRef>
          </c:val>
          <c:extLst>
            <c:ext xmlns:c16="http://schemas.microsoft.com/office/drawing/2014/chart" uri="{C3380CC4-5D6E-409C-BE32-E72D297353CC}">
              <c16:uniqueId val="{00000003-FBE1-4BB7-9DCD-BDF0B9ABA08D}"/>
            </c:ext>
          </c:extLst>
        </c:ser>
        <c:ser>
          <c:idx val="4"/>
          <c:order val="4"/>
          <c:tx>
            <c:strRef>
              <c:f>Sheet1!$F$1</c:f>
              <c:strCache>
                <c:ptCount val="1"/>
                <c:pt idx="0">
                  <c:v>Fish</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Sheet1!$F$2:$F$5</c:f>
              <c:numCache>
                <c:formatCode>General</c:formatCode>
                <c:ptCount val="4"/>
                <c:pt idx="0">
                  <c:v>4</c:v>
                </c:pt>
                <c:pt idx="1">
                  <c:v>3</c:v>
                </c:pt>
                <c:pt idx="2">
                  <c:v>4</c:v>
                </c:pt>
                <c:pt idx="3">
                  <c:v>0</c:v>
                </c:pt>
              </c:numCache>
            </c:numRef>
          </c:val>
          <c:extLst>
            <c:ext xmlns:c16="http://schemas.microsoft.com/office/drawing/2014/chart" uri="{C3380CC4-5D6E-409C-BE32-E72D297353CC}">
              <c16:uniqueId val="{00000004-FBE1-4BB7-9DCD-BDF0B9ABA08D}"/>
            </c:ext>
          </c:extLst>
        </c:ser>
        <c:ser>
          <c:idx val="5"/>
          <c:order val="5"/>
          <c:tx>
            <c:strRef>
              <c:f>Sheet1!$G$1</c:f>
              <c:strCache>
                <c:ptCount val="1"/>
                <c:pt idx="0">
                  <c:v>Amphibian</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Sheet1!$G$2:$G$5</c:f>
              <c:numCache>
                <c:formatCode>General</c:formatCode>
                <c:ptCount val="4"/>
                <c:pt idx="0">
                  <c:v>4</c:v>
                </c:pt>
                <c:pt idx="1">
                  <c:v>1</c:v>
                </c:pt>
                <c:pt idx="2">
                  <c:v>2</c:v>
                </c:pt>
                <c:pt idx="3">
                  <c:v>0</c:v>
                </c:pt>
              </c:numCache>
            </c:numRef>
          </c:val>
          <c:extLst>
            <c:ext xmlns:c16="http://schemas.microsoft.com/office/drawing/2014/chart" uri="{C3380CC4-5D6E-409C-BE32-E72D297353CC}">
              <c16:uniqueId val="{00000005-FBE1-4BB7-9DCD-BDF0B9ABA08D}"/>
            </c:ext>
          </c:extLst>
        </c:ser>
        <c:ser>
          <c:idx val="6"/>
          <c:order val="6"/>
          <c:tx>
            <c:strRef>
              <c:f>Sheet1!$H$1</c:f>
              <c:strCache>
                <c:ptCount val="1"/>
                <c:pt idx="0">
                  <c:v>Reptile</c:v>
                </c:pt>
              </c:strCache>
            </c:strRef>
          </c:tx>
          <c:spPr>
            <a:solidFill>
              <a:srgbClr val="844838"/>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Sheet1!$H$2:$H$5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6-FBE1-4BB7-9DCD-BDF0B9ABA08D}"/>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r>
              <a:rPr lang="en-US" b="1" baseline="0" dirty="0">
                <a:solidFill>
                  <a:schemeClr val="bg1"/>
                </a:solidFill>
                <a:latin typeface="Arial Nova Cond" panose="020B0506020202020204" pitchFamily="34" charset="0"/>
              </a:rPr>
              <a:t> by Status</a:t>
            </a:r>
            <a:endParaRPr lang="en-US" b="1" dirty="0">
              <a:solidFill>
                <a:schemeClr val="bg1"/>
              </a:solidFill>
              <a:latin typeface="Arial Nova Cond" panose="020B05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Vascular Plant</c:v>
                </c:pt>
              </c:strCache>
            </c:strRef>
          </c:tx>
          <c:spPr>
            <a:solidFill>
              <a:srgbClr val="4A7A89"/>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Sheet1!$B$2:$B$5</c:f>
              <c:numCache>
                <c:formatCode>General</c:formatCode>
                <c:ptCount val="4"/>
                <c:pt idx="0">
                  <c:v>43</c:v>
                </c:pt>
                <c:pt idx="1">
                  <c:v>1</c:v>
                </c:pt>
                <c:pt idx="2">
                  <c:v>2</c:v>
                </c:pt>
                <c:pt idx="3">
                  <c:v>0</c:v>
                </c:pt>
              </c:numCache>
            </c:numRef>
          </c:val>
          <c:extLst>
            <c:ext xmlns:c16="http://schemas.microsoft.com/office/drawing/2014/chart" uri="{C3380CC4-5D6E-409C-BE32-E72D297353CC}">
              <c16:uniqueId val="{00000000-3483-42D5-8461-572445B7B9EE}"/>
            </c:ext>
          </c:extLst>
        </c:ser>
        <c:ser>
          <c:idx val="1"/>
          <c:order val="1"/>
          <c:tx>
            <c:strRef>
              <c:f>Sheet1!$C$1</c:f>
              <c:strCache>
                <c:ptCount val="1"/>
                <c:pt idx="0">
                  <c:v>Bird</c:v>
                </c:pt>
              </c:strCache>
            </c:strRef>
          </c:tx>
          <c:spPr>
            <a:solidFill>
              <a:srgbClr val="8CAAB3"/>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Sheet1!$C$2:$C$5</c:f>
              <c:numCache>
                <c:formatCode>General</c:formatCode>
                <c:ptCount val="4"/>
                <c:pt idx="0">
                  <c:v>72</c:v>
                </c:pt>
                <c:pt idx="1">
                  <c:v>4</c:v>
                </c:pt>
                <c:pt idx="2">
                  <c:v>0</c:v>
                </c:pt>
                <c:pt idx="3">
                  <c:v>3</c:v>
                </c:pt>
              </c:numCache>
            </c:numRef>
          </c:val>
          <c:extLst>
            <c:ext xmlns:c16="http://schemas.microsoft.com/office/drawing/2014/chart" uri="{C3380CC4-5D6E-409C-BE32-E72D297353CC}">
              <c16:uniqueId val="{00000001-3483-42D5-8461-572445B7B9EE}"/>
            </c:ext>
          </c:extLst>
        </c:ser>
        <c:ser>
          <c:idx val="2"/>
          <c:order val="2"/>
          <c:tx>
            <c:strRef>
              <c:f>Sheet1!$D$1</c:f>
              <c:strCache>
                <c:ptCount val="1"/>
                <c:pt idx="0">
                  <c:v>Nonvascular Plant</c:v>
                </c:pt>
              </c:strCache>
            </c:strRef>
          </c:tx>
          <c:spPr>
            <a:solidFill>
              <a:srgbClr val="CFDAD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Sheet1!$D$2:$D$5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2-3483-42D5-8461-572445B7B9EE}"/>
            </c:ext>
          </c:extLst>
        </c:ser>
        <c:ser>
          <c:idx val="3"/>
          <c:order val="3"/>
          <c:tx>
            <c:strRef>
              <c:f>Sheet1!$E$1</c:f>
              <c:strCache>
                <c:ptCount val="1"/>
                <c:pt idx="0">
                  <c:v>Mammal</c:v>
                </c:pt>
              </c:strCache>
            </c:strRef>
          </c:tx>
          <c:spPr>
            <a:solidFill>
              <a:srgbClr val="E6D4D0"/>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Sheet1!$E$2:$E$5</c:f>
              <c:numCache>
                <c:formatCode>General</c:formatCode>
                <c:ptCount val="4"/>
                <c:pt idx="0">
                  <c:v>28</c:v>
                </c:pt>
                <c:pt idx="1">
                  <c:v>7</c:v>
                </c:pt>
                <c:pt idx="2">
                  <c:v>2</c:v>
                </c:pt>
                <c:pt idx="3">
                  <c:v>1</c:v>
                </c:pt>
              </c:numCache>
            </c:numRef>
          </c:val>
          <c:extLst>
            <c:ext xmlns:c16="http://schemas.microsoft.com/office/drawing/2014/chart" uri="{C3380CC4-5D6E-409C-BE32-E72D297353CC}">
              <c16:uniqueId val="{00000003-3483-42D5-8461-572445B7B9EE}"/>
            </c:ext>
          </c:extLst>
        </c:ser>
        <c:ser>
          <c:idx val="4"/>
          <c:order val="4"/>
          <c:tx>
            <c:strRef>
              <c:f>Sheet1!$F$1</c:f>
              <c:strCache>
                <c:ptCount val="1"/>
                <c:pt idx="0">
                  <c:v>Fish</c:v>
                </c:pt>
              </c:strCache>
            </c:strRef>
          </c:tx>
          <c:spPr>
            <a:solidFill>
              <a:srgbClr val="CB9A8D"/>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Sheet1!$F$2:$F$5</c:f>
              <c:numCache>
                <c:formatCode>General</c:formatCode>
                <c:ptCount val="4"/>
                <c:pt idx="0">
                  <c:v>4</c:v>
                </c:pt>
                <c:pt idx="1">
                  <c:v>3</c:v>
                </c:pt>
                <c:pt idx="2">
                  <c:v>4</c:v>
                </c:pt>
                <c:pt idx="3">
                  <c:v>0</c:v>
                </c:pt>
              </c:numCache>
            </c:numRef>
          </c:val>
          <c:extLst>
            <c:ext xmlns:c16="http://schemas.microsoft.com/office/drawing/2014/chart" uri="{C3380CC4-5D6E-409C-BE32-E72D297353CC}">
              <c16:uniqueId val="{00000004-3483-42D5-8461-572445B7B9EE}"/>
            </c:ext>
          </c:extLst>
        </c:ser>
        <c:ser>
          <c:idx val="5"/>
          <c:order val="5"/>
          <c:tx>
            <c:strRef>
              <c:f>Sheet1!$G$1</c:f>
              <c:strCache>
                <c:ptCount val="1"/>
                <c:pt idx="0">
                  <c:v>Amphibian</c:v>
                </c:pt>
              </c:strCache>
            </c:strRef>
          </c:tx>
          <c:spPr>
            <a:solidFill>
              <a:srgbClr val="B2604B"/>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Sheet1!$G$2:$G$5</c:f>
              <c:numCache>
                <c:formatCode>General</c:formatCode>
                <c:ptCount val="4"/>
                <c:pt idx="0">
                  <c:v>4</c:v>
                </c:pt>
                <c:pt idx="1">
                  <c:v>1</c:v>
                </c:pt>
                <c:pt idx="2">
                  <c:v>2</c:v>
                </c:pt>
                <c:pt idx="3">
                  <c:v>0</c:v>
                </c:pt>
              </c:numCache>
            </c:numRef>
          </c:val>
          <c:extLst>
            <c:ext xmlns:c16="http://schemas.microsoft.com/office/drawing/2014/chart" uri="{C3380CC4-5D6E-409C-BE32-E72D297353CC}">
              <c16:uniqueId val="{00000005-3483-42D5-8461-572445B7B9EE}"/>
            </c:ext>
          </c:extLst>
        </c:ser>
        <c:ser>
          <c:idx val="6"/>
          <c:order val="6"/>
          <c:tx>
            <c:strRef>
              <c:f>Sheet1!$H$1</c:f>
              <c:strCache>
                <c:ptCount val="1"/>
                <c:pt idx="0">
                  <c:v>Reptile</c:v>
                </c:pt>
              </c:strCache>
            </c:strRef>
          </c:tx>
          <c:spPr>
            <a:solidFill>
              <a:srgbClr val="844838"/>
            </a:solidFill>
            <a:ln>
              <a:noFill/>
            </a:ln>
            <a:effectLst/>
          </c:spPr>
          <c:invertIfNegative val="0"/>
          <c:cat>
            <c:strRef>
              <c:f>Sheet1!$A$2:$A$5</c:f>
              <c:strCache>
                <c:ptCount val="4"/>
                <c:pt idx="0">
                  <c:v>Species of Concern</c:v>
                </c:pt>
                <c:pt idx="1">
                  <c:v>Endangered</c:v>
                </c:pt>
                <c:pt idx="2">
                  <c:v>Threatened</c:v>
                </c:pt>
                <c:pt idx="3">
                  <c:v>In Recovery</c:v>
                </c:pt>
              </c:strCache>
            </c:strRef>
          </c:cat>
          <c:val>
            <c:numRef>
              <c:f>Sheet1!$H$2:$H$5</c:f>
              <c:numCache>
                <c:formatCode>General</c:formatCode>
                <c:ptCount val="4"/>
                <c:pt idx="0">
                  <c:v>5</c:v>
                </c:pt>
                <c:pt idx="1">
                  <c:v>0</c:v>
                </c:pt>
                <c:pt idx="2">
                  <c:v>0</c:v>
                </c:pt>
                <c:pt idx="3">
                  <c:v>0</c:v>
                </c:pt>
              </c:numCache>
            </c:numRef>
          </c:val>
          <c:extLst>
            <c:ext xmlns:c16="http://schemas.microsoft.com/office/drawing/2014/chart" uri="{C3380CC4-5D6E-409C-BE32-E72D297353CC}">
              <c16:uniqueId val="{00000006-3483-42D5-8461-572445B7B9EE}"/>
            </c:ext>
          </c:extLst>
        </c:ser>
        <c:dLbls>
          <c:showLegendKey val="0"/>
          <c:showVal val="0"/>
          <c:showCatName val="0"/>
          <c:showSerName val="0"/>
          <c:showPercent val="0"/>
          <c:showBubbleSize val="0"/>
        </c:dLbls>
        <c:gapWidth val="75"/>
        <c:axId val="365244832"/>
        <c:axId val="364680464"/>
      </c:barChart>
      <c:catAx>
        <c:axId val="3652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1"/>
                </a:solidFill>
                <a:latin typeface="Arial Nova Cond" panose="020B0506020202020204" pitchFamily="34" charset="0"/>
              </a:rPr>
              <a:t>Number</a:t>
            </a:r>
            <a:r>
              <a:rPr lang="en-US" b="1" baseline="0" dirty="0">
                <a:solidFill>
                  <a:schemeClr val="bg1"/>
                </a:solidFill>
                <a:latin typeface="Arial Nova Cond" panose="020B0506020202020204" pitchFamily="34" charset="0"/>
              </a:rPr>
              <a:t> of </a:t>
            </a:r>
            <a:r>
              <a:rPr lang="en-US" b="1" dirty="0">
                <a:solidFill>
                  <a:schemeClr val="bg1"/>
                </a:solidFill>
                <a:latin typeface="Arial Nova Cond" panose="020B0506020202020204" pitchFamily="34" charset="0"/>
              </a:rPr>
              <a:t>Species in Each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Reptile</c:v>
                </c:pt>
              </c:strCache>
            </c:strRef>
          </c:tx>
          <c:spPr>
            <a:solidFill>
              <a:srgbClr val="4A7A89"/>
            </a:solidFill>
            <a:ln>
              <a:noFill/>
            </a:ln>
            <a:effectLst/>
          </c:spPr>
          <c:invertIfNegative val="0"/>
          <c:cat>
            <c:strRef>
              <c:f>Sheet1!$A$2</c:f>
              <c:strCache>
                <c:ptCount val="1"/>
                <c:pt idx="0">
                  <c:v># of Species</c:v>
                </c:pt>
              </c:strCache>
            </c:strRef>
          </c:cat>
          <c:val>
            <c:numRef>
              <c:f>Sheet1!$B$2</c:f>
              <c:numCache>
                <c:formatCode>General</c:formatCode>
                <c:ptCount val="1"/>
                <c:pt idx="0">
                  <c:v>79</c:v>
                </c:pt>
              </c:numCache>
            </c:numRef>
          </c:val>
          <c:extLst>
            <c:ext xmlns:c16="http://schemas.microsoft.com/office/drawing/2014/chart" uri="{C3380CC4-5D6E-409C-BE32-E72D297353CC}">
              <c16:uniqueId val="{00000000-FB2E-4402-8CD7-79FC53B26D02}"/>
            </c:ext>
          </c:extLst>
        </c:ser>
        <c:ser>
          <c:idx val="1"/>
          <c:order val="1"/>
          <c:tx>
            <c:strRef>
              <c:f>Sheet1!$C$1</c:f>
              <c:strCache>
                <c:ptCount val="1"/>
                <c:pt idx="0">
                  <c:v>Amphibian</c:v>
                </c:pt>
              </c:strCache>
            </c:strRef>
          </c:tx>
          <c:spPr>
            <a:solidFill>
              <a:srgbClr val="8CAAB3"/>
            </a:solidFill>
            <a:ln>
              <a:noFill/>
            </a:ln>
            <a:effectLst/>
          </c:spPr>
          <c:invertIfNegative val="0"/>
          <c:cat>
            <c:strRef>
              <c:f>Sheet1!$A$2</c:f>
              <c:strCache>
                <c:ptCount val="1"/>
                <c:pt idx="0">
                  <c:v># of Species</c:v>
                </c:pt>
              </c:strCache>
            </c:strRef>
          </c:cat>
          <c:val>
            <c:numRef>
              <c:f>Sheet1!$C$2</c:f>
              <c:numCache>
                <c:formatCode>General</c:formatCode>
                <c:ptCount val="1"/>
                <c:pt idx="0">
                  <c:v>80</c:v>
                </c:pt>
              </c:numCache>
            </c:numRef>
          </c:val>
          <c:extLst>
            <c:ext xmlns:c16="http://schemas.microsoft.com/office/drawing/2014/chart" uri="{C3380CC4-5D6E-409C-BE32-E72D297353CC}">
              <c16:uniqueId val="{00000001-FB2E-4402-8CD7-79FC53B26D02}"/>
            </c:ext>
          </c:extLst>
        </c:ser>
        <c:ser>
          <c:idx val="2"/>
          <c:order val="2"/>
          <c:tx>
            <c:strRef>
              <c:f>Sheet1!$D$1</c:f>
              <c:strCache>
                <c:ptCount val="1"/>
                <c:pt idx="0">
                  <c:v>Fish</c:v>
                </c:pt>
              </c:strCache>
            </c:strRef>
          </c:tx>
          <c:spPr>
            <a:solidFill>
              <a:srgbClr val="CFDADD"/>
            </a:solidFill>
            <a:ln>
              <a:noFill/>
            </a:ln>
            <a:effectLst/>
          </c:spPr>
          <c:invertIfNegative val="0"/>
          <c:cat>
            <c:strRef>
              <c:f>Sheet1!$A$2</c:f>
              <c:strCache>
                <c:ptCount val="1"/>
                <c:pt idx="0">
                  <c:v># of Species</c:v>
                </c:pt>
              </c:strCache>
            </c:strRef>
          </c:cat>
          <c:val>
            <c:numRef>
              <c:f>Sheet1!$D$2</c:f>
              <c:numCache>
                <c:formatCode>General</c:formatCode>
                <c:ptCount val="1"/>
                <c:pt idx="0">
                  <c:v>127</c:v>
                </c:pt>
              </c:numCache>
            </c:numRef>
          </c:val>
          <c:extLst>
            <c:ext xmlns:c16="http://schemas.microsoft.com/office/drawing/2014/chart" uri="{C3380CC4-5D6E-409C-BE32-E72D297353CC}">
              <c16:uniqueId val="{00000002-FB2E-4402-8CD7-79FC53B26D02}"/>
            </c:ext>
          </c:extLst>
        </c:ser>
        <c:ser>
          <c:idx val="3"/>
          <c:order val="3"/>
          <c:tx>
            <c:strRef>
              <c:f>Sheet1!$E$1</c:f>
              <c:strCache>
                <c:ptCount val="1"/>
                <c:pt idx="0">
                  <c:v>Mammal</c:v>
                </c:pt>
              </c:strCache>
            </c:strRef>
          </c:tx>
          <c:spPr>
            <a:solidFill>
              <a:srgbClr val="E6D4D0"/>
            </a:solidFill>
            <a:ln>
              <a:noFill/>
            </a:ln>
            <a:effectLst/>
          </c:spPr>
          <c:invertIfNegative val="0"/>
          <c:cat>
            <c:strRef>
              <c:f>Sheet1!$A$2</c:f>
              <c:strCache>
                <c:ptCount val="1"/>
                <c:pt idx="0">
                  <c:v># of Species</c:v>
                </c:pt>
              </c:strCache>
            </c:strRef>
          </c:cat>
          <c:val>
            <c:numRef>
              <c:f>Sheet1!$E$2</c:f>
              <c:numCache>
                <c:formatCode>General</c:formatCode>
                <c:ptCount val="1"/>
                <c:pt idx="0">
                  <c:v>214</c:v>
                </c:pt>
              </c:numCache>
            </c:numRef>
          </c:val>
          <c:extLst>
            <c:ext xmlns:c16="http://schemas.microsoft.com/office/drawing/2014/chart" uri="{C3380CC4-5D6E-409C-BE32-E72D297353CC}">
              <c16:uniqueId val="{00000003-FB2E-4402-8CD7-79FC53B26D02}"/>
            </c:ext>
          </c:extLst>
        </c:ser>
        <c:ser>
          <c:idx val="4"/>
          <c:order val="4"/>
          <c:tx>
            <c:strRef>
              <c:f>Sheet1!$F$1</c:f>
              <c:strCache>
                <c:ptCount val="1"/>
                <c:pt idx="0">
                  <c:v>Nonvascular Plant</c:v>
                </c:pt>
              </c:strCache>
            </c:strRef>
          </c:tx>
          <c:spPr>
            <a:solidFill>
              <a:srgbClr val="CB9A8D"/>
            </a:solidFill>
            <a:ln>
              <a:noFill/>
            </a:ln>
            <a:effectLst/>
          </c:spPr>
          <c:invertIfNegative val="0"/>
          <c:cat>
            <c:strRef>
              <c:f>Sheet1!$A$2</c:f>
              <c:strCache>
                <c:ptCount val="1"/>
                <c:pt idx="0">
                  <c:v># of Species</c:v>
                </c:pt>
              </c:strCache>
            </c:strRef>
          </c:cat>
          <c:val>
            <c:numRef>
              <c:f>Sheet1!$F$2</c:f>
              <c:numCache>
                <c:formatCode>General</c:formatCode>
                <c:ptCount val="1"/>
                <c:pt idx="0">
                  <c:v>333</c:v>
                </c:pt>
              </c:numCache>
            </c:numRef>
          </c:val>
          <c:extLst>
            <c:ext xmlns:c16="http://schemas.microsoft.com/office/drawing/2014/chart" uri="{C3380CC4-5D6E-409C-BE32-E72D297353CC}">
              <c16:uniqueId val="{00000004-FB2E-4402-8CD7-79FC53B26D02}"/>
            </c:ext>
          </c:extLst>
        </c:ser>
        <c:ser>
          <c:idx val="5"/>
          <c:order val="5"/>
          <c:tx>
            <c:strRef>
              <c:f>Sheet1!$G$1</c:f>
              <c:strCache>
                <c:ptCount val="1"/>
                <c:pt idx="0">
                  <c:v>Bird</c:v>
                </c:pt>
              </c:strCache>
            </c:strRef>
          </c:tx>
          <c:spPr>
            <a:solidFill>
              <a:srgbClr val="B2604B"/>
            </a:solidFill>
            <a:ln>
              <a:noFill/>
            </a:ln>
            <a:effectLst/>
          </c:spPr>
          <c:invertIfNegative val="0"/>
          <c:cat>
            <c:strRef>
              <c:f>Sheet1!$A$2</c:f>
              <c:strCache>
                <c:ptCount val="1"/>
                <c:pt idx="0">
                  <c:v># of Species</c:v>
                </c:pt>
              </c:strCache>
            </c:strRef>
          </c:cat>
          <c:val>
            <c:numRef>
              <c:f>Sheet1!$G$2</c:f>
              <c:numCache>
                <c:formatCode>General</c:formatCode>
                <c:ptCount val="1"/>
                <c:pt idx="0">
                  <c:v>521</c:v>
                </c:pt>
              </c:numCache>
            </c:numRef>
          </c:val>
          <c:extLst>
            <c:ext xmlns:c16="http://schemas.microsoft.com/office/drawing/2014/chart" uri="{C3380CC4-5D6E-409C-BE32-E72D297353CC}">
              <c16:uniqueId val="{00000005-FB2E-4402-8CD7-79FC53B26D02}"/>
            </c:ext>
          </c:extLst>
        </c:ser>
        <c:ser>
          <c:idx val="6"/>
          <c:order val="6"/>
          <c:tx>
            <c:strRef>
              <c:f>Sheet1!$H$1</c:f>
              <c:strCache>
                <c:ptCount val="1"/>
                <c:pt idx="0">
                  <c:v>Vascular Plant</c:v>
                </c:pt>
              </c:strCache>
            </c:strRef>
          </c:tx>
          <c:spPr>
            <a:solidFill>
              <a:srgbClr val="844838"/>
            </a:solidFill>
            <a:ln>
              <a:noFill/>
            </a:ln>
            <a:effectLst/>
          </c:spPr>
          <c:invertIfNegative val="0"/>
          <c:cat>
            <c:strRef>
              <c:f>Sheet1!$A$2</c:f>
              <c:strCache>
                <c:ptCount val="1"/>
                <c:pt idx="0">
                  <c:v># of Species</c:v>
                </c:pt>
              </c:strCache>
            </c:strRef>
          </c:cat>
          <c:val>
            <c:numRef>
              <c:f>Sheet1!$H$2</c:f>
              <c:numCache>
                <c:formatCode>General</c:formatCode>
                <c:ptCount val="1"/>
                <c:pt idx="0">
                  <c:v>4470</c:v>
                </c:pt>
              </c:numCache>
            </c:numRef>
          </c:val>
          <c:extLst>
            <c:ext xmlns:c16="http://schemas.microsoft.com/office/drawing/2014/chart" uri="{C3380CC4-5D6E-409C-BE32-E72D297353CC}">
              <c16:uniqueId val="{00000006-FB2E-4402-8CD7-79FC53B26D02}"/>
            </c:ext>
          </c:extLst>
        </c:ser>
        <c:dLbls>
          <c:showLegendKey val="0"/>
          <c:showVal val="0"/>
          <c:showCatName val="0"/>
          <c:showSerName val="0"/>
          <c:showPercent val="0"/>
          <c:showBubbleSize val="0"/>
        </c:dLbls>
        <c:gapWidth val="75"/>
        <c:overlap val="-25"/>
        <c:axId val="365244832"/>
        <c:axId val="364680464"/>
      </c:barChart>
      <c:catAx>
        <c:axId val="365244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4680464"/>
        <c:crosses val="autoZero"/>
        <c:auto val="1"/>
        <c:lblAlgn val="ctr"/>
        <c:lblOffset val="100"/>
        <c:noMultiLvlLbl val="0"/>
      </c:catAx>
      <c:valAx>
        <c:axId val="3646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524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A1B6E-699A-4D07-9DE2-F47C6B70B321}"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8A115-0287-4868-A03F-6F9684694C42}" type="slidenum">
              <a:rPr lang="en-US" smtClean="0"/>
              <a:t>‹#›</a:t>
            </a:fld>
            <a:endParaRPr lang="en-US"/>
          </a:p>
        </p:txBody>
      </p:sp>
    </p:spTree>
    <p:extLst>
      <p:ext uri="{BB962C8B-B14F-4D97-AF65-F5344CB8AC3E}">
        <p14:creationId xmlns:p14="http://schemas.microsoft.com/office/powerpoint/2010/main" val="10617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18A115-0287-4868-A03F-6F9684694C42}" type="slidenum">
              <a:rPr lang="en-US" smtClean="0"/>
              <a:t>12</a:t>
            </a:fld>
            <a:endParaRPr lang="en-US"/>
          </a:p>
        </p:txBody>
      </p:sp>
    </p:spTree>
    <p:extLst>
      <p:ext uri="{BB962C8B-B14F-4D97-AF65-F5344CB8AC3E}">
        <p14:creationId xmlns:p14="http://schemas.microsoft.com/office/powerpoint/2010/main" val="56261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18A115-0287-4868-A03F-6F9684694C42}" type="slidenum">
              <a:rPr lang="en-US" smtClean="0"/>
              <a:t>13</a:t>
            </a:fld>
            <a:endParaRPr lang="en-US"/>
          </a:p>
        </p:txBody>
      </p:sp>
    </p:spTree>
    <p:extLst>
      <p:ext uri="{BB962C8B-B14F-4D97-AF65-F5344CB8AC3E}">
        <p14:creationId xmlns:p14="http://schemas.microsoft.com/office/powerpoint/2010/main" val="356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18A115-0287-4868-A03F-6F9684694C42}" type="slidenum">
              <a:rPr lang="en-US" smtClean="0"/>
              <a:t>14</a:t>
            </a:fld>
            <a:endParaRPr lang="en-US"/>
          </a:p>
        </p:txBody>
      </p:sp>
    </p:spTree>
    <p:extLst>
      <p:ext uri="{BB962C8B-B14F-4D97-AF65-F5344CB8AC3E}">
        <p14:creationId xmlns:p14="http://schemas.microsoft.com/office/powerpoint/2010/main" val="18423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E2CF-03D9-2F85-C811-020AD01BB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F63DD-422F-CC43-123F-FC7EA8C50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E21E9C-B871-CC0F-9E7A-CADF15461338}"/>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BB7DF87B-6823-9ABD-D9D9-E4496E055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314A9-9491-E806-FB68-697D4B83F1FC}"/>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34628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E6E1-1E1D-FF75-D68A-F45238178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C0017-FA9C-7B63-0536-26BFABDF0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9D995-A349-1C9C-C6BA-1D7589789C0C}"/>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ABC742C6-1247-E523-C383-961C2CC43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540E7-DBC6-D576-7614-1E9D8CDC80D5}"/>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273346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951FA-32DF-7480-D826-DEE37716D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5B694F-E326-7229-7D7A-4154CB65D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77862-B05A-98EA-81D1-778B8CEE86B5}"/>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FAC1B34D-0699-586D-66D2-A7B15506D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A2E3B-2E5B-6F9D-978E-13642D377E15}"/>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162414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B37-3044-274D-6956-6FAE11C7E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84658-A8F4-8343-227C-0A6C20017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68BA6-AA2D-1661-FE74-B25358D17037}"/>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5DEB62F7-6D3E-BE7F-551E-C3F1A3BEE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A7593-2509-9320-1A68-91E4AE893D5B}"/>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86867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CE98-5079-3D82-219C-1383E1F76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BD818A-532E-4F8F-3D7B-4C1F6D3BF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D2637-F083-47A3-1C21-C6422DE12875}"/>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484FE46D-3863-D59F-2E59-157CAB894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2DD16-73CB-F92A-CE67-1BAFCDF489D5}"/>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136704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A308-50F8-43DD-545B-768B656D3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24026-7486-6FC1-FF05-54D492705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7CE97-8E4E-CB31-6B0B-746AEF2CF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71988-46B6-7D83-D731-417E4DABB66A}"/>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6" name="Footer Placeholder 5">
            <a:extLst>
              <a:ext uri="{FF2B5EF4-FFF2-40B4-BE49-F238E27FC236}">
                <a16:creationId xmlns:a16="http://schemas.microsoft.com/office/drawing/2014/main" id="{A2024984-8E59-B605-C0CA-F5FCDD0FB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4B65-D322-EBB9-6308-75D81A8AE1F9}"/>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152830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1DC7-62A8-E240-CFFA-82ED424A69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C5648A-9E6A-3E78-FD59-ED16CD572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ACD80-18A1-2A20-94B2-19594704E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F668F6-98D5-3971-102F-FE0E22F1C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4A981-2253-116E-ACC7-D421A45CC0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D931AA-492E-17FF-B852-A9F44877841B}"/>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8" name="Footer Placeholder 7">
            <a:extLst>
              <a:ext uri="{FF2B5EF4-FFF2-40B4-BE49-F238E27FC236}">
                <a16:creationId xmlns:a16="http://schemas.microsoft.com/office/drawing/2014/main" id="{D97A0898-BB33-04D8-9B6F-1487E32CD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F052CA-274B-926B-708C-534AE3E8DDBD}"/>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283224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05AE-E538-9A53-16AD-AE1618C49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85AE2-C4F8-AD1F-D7BC-9B5327E76E26}"/>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4" name="Footer Placeholder 3">
            <a:extLst>
              <a:ext uri="{FF2B5EF4-FFF2-40B4-BE49-F238E27FC236}">
                <a16:creationId xmlns:a16="http://schemas.microsoft.com/office/drawing/2014/main" id="{6B26153C-6104-C6E0-9359-4EC54152B3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5B8A9-D66E-B452-B9AF-C747426BC1D5}"/>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93145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D4CB6-2E79-A4D2-6C32-8A685830374B}"/>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3" name="Footer Placeholder 2">
            <a:extLst>
              <a:ext uri="{FF2B5EF4-FFF2-40B4-BE49-F238E27FC236}">
                <a16:creationId xmlns:a16="http://schemas.microsoft.com/office/drawing/2014/main" id="{544E642C-FF10-135F-7BB1-155A688B6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EB44F1-A024-C445-3264-DB92E3BE4622}"/>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41607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0629-0CCD-47E2-7E16-984018006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D56A6-979A-4150-1AE5-24093BCC7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B506E3-BB3A-6D3F-EC87-0CB8A8BB7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5E1D4-9674-5344-174F-C6F4B4CFA0F1}"/>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6" name="Footer Placeholder 5">
            <a:extLst>
              <a:ext uri="{FF2B5EF4-FFF2-40B4-BE49-F238E27FC236}">
                <a16:creationId xmlns:a16="http://schemas.microsoft.com/office/drawing/2014/main" id="{42FB74F2-90CF-63C1-685B-32B4EF8D7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15FFD-E778-71D7-BCD8-50C68F4932C7}"/>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51572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ABF5-0E30-C8D8-897B-9C7AFF84E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003F9E-9413-F7FE-2838-E5DC2648D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B22691-AABE-3BE5-DC84-C9D367DD7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7DC4A-6A6F-88B4-E964-15D48A5E77FE}"/>
              </a:ext>
            </a:extLst>
          </p:cNvPr>
          <p:cNvSpPr>
            <a:spLocks noGrp="1"/>
          </p:cNvSpPr>
          <p:nvPr>
            <p:ph type="dt" sz="half" idx="10"/>
          </p:nvPr>
        </p:nvSpPr>
        <p:spPr/>
        <p:txBody>
          <a:bodyPr/>
          <a:lstStyle/>
          <a:p>
            <a:fld id="{3EBF108D-BED7-4541-AA80-499690A9577D}" type="datetimeFigureOut">
              <a:rPr lang="en-US" smtClean="0"/>
              <a:t>8/13/2023</a:t>
            </a:fld>
            <a:endParaRPr lang="en-US"/>
          </a:p>
        </p:txBody>
      </p:sp>
      <p:sp>
        <p:nvSpPr>
          <p:cNvPr id="6" name="Footer Placeholder 5">
            <a:extLst>
              <a:ext uri="{FF2B5EF4-FFF2-40B4-BE49-F238E27FC236}">
                <a16:creationId xmlns:a16="http://schemas.microsoft.com/office/drawing/2014/main" id="{A89FEE91-9954-91E1-9BD8-4EB7D1B1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39B07-22ED-4633-AA22-7AA93A7B4D27}"/>
              </a:ext>
            </a:extLst>
          </p:cNvPr>
          <p:cNvSpPr>
            <a:spLocks noGrp="1"/>
          </p:cNvSpPr>
          <p:nvPr>
            <p:ph type="sldNum" sz="quarter" idx="12"/>
          </p:nvPr>
        </p:nvSpPr>
        <p:spPr/>
        <p:txBody>
          <a:bodyPr/>
          <a:lstStyle/>
          <a:p>
            <a:fld id="{778D1A85-863B-4F02-AE09-46362ACB34A5}" type="slidenum">
              <a:rPr lang="en-US" smtClean="0"/>
              <a:t>‹#›</a:t>
            </a:fld>
            <a:endParaRPr lang="en-US"/>
          </a:p>
        </p:txBody>
      </p:sp>
    </p:spTree>
    <p:extLst>
      <p:ext uri="{BB962C8B-B14F-4D97-AF65-F5344CB8AC3E}">
        <p14:creationId xmlns:p14="http://schemas.microsoft.com/office/powerpoint/2010/main" val="29282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457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4D949-EAFF-4790-A757-CD16FEB5E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2107B-0D96-E185-3A0E-582B2F262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5587-2C02-68ED-078B-FD2B6765C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F108D-BED7-4541-AA80-499690A9577D}" type="datetimeFigureOut">
              <a:rPr lang="en-US" smtClean="0"/>
              <a:t>8/13/2023</a:t>
            </a:fld>
            <a:endParaRPr lang="en-US"/>
          </a:p>
        </p:txBody>
      </p:sp>
      <p:sp>
        <p:nvSpPr>
          <p:cNvPr id="5" name="Footer Placeholder 4">
            <a:extLst>
              <a:ext uri="{FF2B5EF4-FFF2-40B4-BE49-F238E27FC236}">
                <a16:creationId xmlns:a16="http://schemas.microsoft.com/office/drawing/2014/main" id="{FAA33C8C-F566-6CDF-0185-6A05364F6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63320F-435E-0C95-187C-CA5834FD5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D1A85-863B-4F02-AE09-46362ACB34A5}" type="slidenum">
              <a:rPr lang="en-US" smtClean="0"/>
              <a:t>‹#›</a:t>
            </a:fld>
            <a:endParaRPr lang="en-US"/>
          </a:p>
        </p:txBody>
      </p:sp>
    </p:spTree>
    <p:extLst>
      <p:ext uri="{BB962C8B-B14F-4D97-AF65-F5344CB8AC3E}">
        <p14:creationId xmlns:p14="http://schemas.microsoft.com/office/powerpoint/2010/main" val="2764086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hart" Target="../charts/char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chart" Target="../charts/chart25.xml"/><Relationship Id="rId3" Type="http://schemas.openxmlformats.org/officeDocument/2006/relationships/image" Target="../media/image1.jpg"/><Relationship Id="rId7" Type="http://schemas.openxmlformats.org/officeDocument/2006/relationships/chart" Target="../charts/chart2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image" Target="../media/image1.jpg"/><Relationship Id="rId7" Type="http://schemas.openxmlformats.org/officeDocument/2006/relationships/chart" Target="../charts/chart2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27.xml"/><Relationship Id="rId4" Type="http://schemas.openxmlformats.org/officeDocument/2006/relationships/chart" Target="../charts/char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13.xml"/><Relationship Id="rId4" Type="http://schemas.openxmlformats.org/officeDocument/2006/relationships/chart" Target="../charts/char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10" name="TextBox 9">
            <a:extLst>
              <a:ext uri="{FF2B5EF4-FFF2-40B4-BE49-F238E27FC236}">
                <a16:creationId xmlns:a16="http://schemas.microsoft.com/office/drawing/2014/main" id="{7F1DD875-8229-F17C-5F13-F60FB55CBD40}"/>
              </a:ext>
            </a:extLst>
          </p:cNvPr>
          <p:cNvSpPr txBox="1"/>
          <p:nvPr/>
        </p:nvSpPr>
        <p:spPr>
          <a:xfrm>
            <a:off x="-3" y="1088096"/>
            <a:ext cx="12191999" cy="2108269"/>
          </a:xfrm>
          <a:prstGeom prst="rect">
            <a:avLst/>
          </a:prstGeom>
          <a:noFill/>
        </p:spPr>
        <p:txBody>
          <a:bodyPr wrap="square" rtlCol="0">
            <a:spAutoFit/>
          </a:bodyPr>
          <a:lstStyle/>
          <a:p>
            <a:pPr algn="ctr"/>
            <a:r>
              <a:rPr lang="en-US" sz="13100" b="1" dirty="0">
                <a:solidFill>
                  <a:schemeClr val="bg1"/>
                </a:solidFill>
                <a:latin typeface="Arial Nova Cond" panose="020B0506020202020204" pitchFamily="34" charset="0"/>
                <a:cs typeface="Aharoni" panose="02010803020104030203" pitchFamily="2" charset="-79"/>
              </a:rPr>
              <a:t>NATIONAL PARKS</a:t>
            </a:r>
          </a:p>
        </p:txBody>
      </p:sp>
      <p:sp>
        <p:nvSpPr>
          <p:cNvPr id="6" name="TextBox 5">
            <a:extLst>
              <a:ext uri="{FF2B5EF4-FFF2-40B4-BE49-F238E27FC236}">
                <a16:creationId xmlns:a16="http://schemas.microsoft.com/office/drawing/2014/main" id="{959A74C5-AB21-E6BE-2EC9-31FD0EFF408F}"/>
              </a:ext>
            </a:extLst>
          </p:cNvPr>
          <p:cNvSpPr txBox="1"/>
          <p:nvPr/>
        </p:nvSpPr>
        <p:spPr>
          <a:xfrm>
            <a:off x="-1" y="-343168"/>
            <a:ext cx="12191999" cy="2154436"/>
          </a:xfrm>
          <a:prstGeom prst="rect">
            <a:avLst/>
          </a:prstGeom>
          <a:noFill/>
        </p:spPr>
        <p:txBody>
          <a:bodyPr wrap="square" rtlCol="0">
            <a:spAutoFit/>
          </a:bodyPr>
          <a:lstStyle/>
          <a:p>
            <a:pPr algn="ctr"/>
            <a:r>
              <a:rPr lang="en-US" sz="13400" b="1" dirty="0">
                <a:solidFill>
                  <a:srgbClr val="D67D5B"/>
                </a:solidFill>
                <a:latin typeface="Arial Nova Cond" panose="020B0506020202020204" pitchFamily="34" charset="0"/>
                <a:cs typeface="Aharoni" panose="02010803020104030203" pitchFamily="2" charset="-79"/>
              </a:rPr>
              <a:t>BIODIVERSITY IN</a:t>
            </a:r>
          </a:p>
        </p:txBody>
      </p:sp>
      <p:sp>
        <p:nvSpPr>
          <p:cNvPr id="2" name="Rectangle: Rounded Corners 1">
            <a:extLst>
              <a:ext uri="{FF2B5EF4-FFF2-40B4-BE49-F238E27FC236}">
                <a16:creationId xmlns:a16="http://schemas.microsoft.com/office/drawing/2014/main" id="{1DD3AC5D-B585-2507-17FB-A55C3063A3C6}"/>
              </a:ext>
            </a:extLst>
          </p:cNvPr>
          <p:cNvSpPr/>
          <p:nvPr/>
        </p:nvSpPr>
        <p:spPr>
          <a:xfrm>
            <a:off x="6152872" y="9014151"/>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DATA SOURCE</a:t>
            </a:r>
          </a:p>
          <a:p>
            <a:pPr algn="ctr"/>
            <a:r>
              <a:rPr lang="en-US" dirty="0">
                <a:latin typeface="Avenir Next LT Pro" panose="020B0504020202020204" pitchFamily="34" charset="0"/>
              </a:rPr>
              <a:t>The data used is provided by Codecademy.com. It is inspired by real data from the National Parks Service, however, it’s mostly fictional.</a:t>
            </a:r>
          </a:p>
          <a:p>
            <a:pPr algn="ctr"/>
            <a:endParaRPr lang="en-US" dirty="0">
              <a:latin typeface="Avenir Next LT Pro" panose="020B0504020202020204" pitchFamily="34" charset="0"/>
            </a:endParaRPr>
          </a:p>
          <a:p>
            <a:pPr algn="ctr">
              <a:lnSpc>
                <a:spcPct val="150000"/>
              </a:lnSpc>
            </a:pPr>
            <a:r>
              <a:rPr lang="en-US" sz="2400" b="1" dirty="0">
                <a:latin typeface="Arial Nova Cond" panose="020B0506020202020204" pitchFamily="34" charset="0"/>
              </a:rPr>
              <a:t>Data Sets Used</a:t>
            </a:r>
          </a:p>
          <a:p>
            <a:r>
              <a:rPr lang="en-US" b="1" i="1" dirty="0">
                <a:latin typeface="Avenir Next LT Pro" panose="020B0504020202020204" pitchFamily="34" charset="0"/>
              </a:rPr>
              <a:t>species_info.csv</a:t>
            </a:r>
            <a:r>
              <a:rPr lang="en-US" dirty="0">
                <a:latin typeface="Avenir Next LT Pro" panose="020B0504020202020204" pitchFamily="34" charset="0"/>
              </a:rPr>
              <a:t> with data about different species, their scientific names, and their conservation status.</a:t>
            </a:r>
            <a:endParaRPr lang="en-US" b="1" i="1" dirty="0">
              <a:latin typeface="Avenir Next LT Pro" panose="020B0504020202020204" pitchFamily="34" charset="0"/>
            </a:endParaRPr>
          </a:p>
          <a:p>
            <a:endParaRPr lang="en-US" sz="500" dirty="0">
              <a:latin typeface="Avenir Next LT Pro" panose="020B0504020202020204" pitchFamily="34" charset="0"/>
            </a:endParaRPr>
          </a:p>
          <a:p>
            <a:r>
              <a:rPr lang="en-US" b="1" i="1" dirty="0">
                <a:latin typeface="Avenir Next LT Pro" panose="020B0504020202020204" pitchFamily="34" charset="0"/>
              </a:rPr>
              <a:t>observations.csv</a:t>
            </a:r>
            <a:r>
              <a:rPr lang="en-US" dirty="0">
                <a:latin typeface="Avenir Next LT Pro" panose="020B0504020202020204" pitchFamily="34" charset="0"/>
              </a:rPr>
              <a:t> with recorded sightings of different species at four different national parks.</a:t>
            </a:r>
          </a:p>
        </p:txBody>
      </p:sp>
      <p:sp>
        <p:nvSpPr>
          <p:cNvPr id="3" name="Rectangle: Rounded Corners 2">
            <a:extLst>
              <a:ext uri="{FF2B5EF4-FFF2-40B4-BE49-F238E27FC236}">
                <a16:creationId xmlns:a16="http://schemas.microsoft.com/office/drawing/2014/main" id="{1DA66E60-39B0-5DD6-F4C6-FE3074381CB5}"/>
              </a:ext>
            </a:extLst>
          </p:cNvPr>
          <p:cNvSpPr/>
          <p:nvPr/>
        </p:nvSpPr>
        <p:spPr>
          <a:xfrm>
            <a:off x="146936" y="9014151"/>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INTRODUCTION</a:t>
            </a:r>
            <a:endParaRPr lang="en-US" b="1" dirty="0">
              <a:latin typeface="Arial Nova Cond" panose="020B0506020202020204" pitchFamily="34" charset="0"/>
            </a:endParaRPr>
          </a:p>
          <a:p>
            <a:pPr algn="ctr"/>
            <a:r>
              <a:rPr lang="en-US" dirty="0">
                <a:latin typeface="Avenir Next LT Pro" panose="020B0504020202020204" pitchFamily="34" charset="0"/>
              </a:rPr>
              <a:t>This project involves the analysis of data on a variety of species observed in four different U.S. National Parks. Here are a few question that this project aims to answer:</a:t>
            </a:r>
          </a:p>
          <a:p>
            <a:pPr algn="ctr"/>
            <a:endParaRPr lang="en-US" sz="1200"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What is the distribution of conservation status for each species?</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Which type of species is most prevalent and what is their distribution amongst the four parks?</a:t>
            </a:r>
          </a:p>
          <a:p>
            <a:pPr marL="171450" indent="-171450">
              <a:buFont typeface="Wingdings" panose="05000000000000000000" pitchFamily="2" charset="2"/>
              <a:buChar char="v"/>
            </a:pPr>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Are certain types of species more likely to be endangered?</a:t>
            </a:r>
          </a:p>
          <a:p>
            <a:pPr algn="ctr"/>
            <a:endParaRPr lang="en-US" dirty="0">
              <a:latin typeface="Arial Nova Cond" panose="020B0506020202020204" pitchFamily="34" charset="0"/>
            </a:endParaRPr>
          </a:p>
        </p:txBody>
      </p:sp>
      <p:pic>
        <p:nvPicPr>
          <p:cNvPr id="4" name="Picture 3" descr="A mountain with trees and snow&#10;&#10;Description automatically generated">
            <a:extLst>
              <a:ext uri="{FF2B5EF4-FFF2-40B4-BE49-F238E27FC236}">
                <a16:creationId xmlns:a16="http://schemas.microsoft.com/office/drawing/2014/main" id="{69174D81-E8EC-48C4-C095-B68D4329D3F5}"/>
              </a:ext>
            </a:extLst>
          </p:cNvPr>
          <p:cNvPicPr>
            <a:picLocks noChangeAspect="1"/>
          </p:cNvPicPr>
          <p:nvPr/>
        </p:nvPicPr>
        <p:blipFill rotWithShape="1">
          <a:blip r:embed="rId3">
            <a:extLst>
              <a:ext uri="{28A0092B-C50C-407E-A947-70E740481C1C}">
                <a14:useLocalDpi xmlns:a14="http://schemas.microsoft.com/office/drawing/2010/main" val="0"/>
              </a:ext>
            </a:extLst>
          </a:blip>
          <a:srcRect b="12767"/>
          <a:stretch/>
        </p:blipFill>
        <p:spPr>
          <a:xfrm>
            <a:off x="0" y="2335276"/>
            <a:ext cx="12192000" cy="4522724"/>
          </a:xfrm>
          <a:prstGeom prst="rect">
            <a:avLst/>
          </a:prstGeom>
        </p:spPr>
      </p:pic>
    </p:spTree>
    <p:extLst>
      <p:ext uri="{BB962C8B-B14F-4D97-AF65-F5344CB8AC3E}">
        <p14:creationId xmlns:p14="http://schemas.microsoft.com/office/powerpoint/2010/main" val="83607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The last two Chi-Square tests look at the difference between the rate of protection for the Bird category and the Amphibian and Fish categories.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The Amphibian and Fish categories were tied for third in rate of protection at about 8.7%.</a:t>
            </a:r>
          </a:p>
          <a:p>
            <a:pPr algn="ctr"/>
            <a:endParaRPr lang="en-US" sz="1050" dirty="0">
              <a:latin typeface="Avenir Next LT Pro" panose="020B0504020202020204" pitchFamily="34" charset="0"/>
            </a:endParaRPr>
          </a:p>
          <a:p>
            <a:pPr algn="ctr"/>
            <a:r>
              <a:rPr lang="en-US" dirty="0">
                <a:latin typeface="Avenir Next LT Pro" panose="020B0504020202020204" pitchFamily="34" charset="0"/>
              </a:rPr>
              <a:t>The result of the third Chi-Square test, based off the P-value, tells us that the difference between the rate of protection for the Bird category and the Amphibian category is </a:t>
            </a:r>
            <a:r>
              <a:rPr lang="en-US" i="1" dirty="0">
                <a:latin typeface="Avenir Next LT Pro" panose="020B0504020202020204" pitchFamily="34" charset="0"/>
              </a:rPr>
              <a:t>not</a:t>
            </a:r>
            <a:r>
              <a:rPr lang="en-US" dirty="0">
                <a:latin typeface="Avenir Next LT Pro" panose="020B0504020202020204" pitchFamily="34" charset="0"/>
              </a:rPr>
              <a:t> significantly different.</a:t>
            </a:r>
          </a:p>
          <a:p>
            <a:pPr algn="ctr"/>
            <a:endParaRPr lang="en-US" baseline="30000" dirty="0">
              <a:latin typeface="Avenir Next LT Pro" panose="020B0504020202020204" pitchFamily="34" charset="0"/>
            </a:endParaRPr>
          </a:p>
          <a:p>
            <a:pPr algn="ctr"/>
            <a:r>
              <a:rPr lang="en-US" dirty="0">
                <a:latin typeface="Avenir Next LT Pro" panose="020B0504020202020204" pitchFamily="34" charset="0"/>
              </a:rPr>
              <a:t>The final Chi-Square test’s P-value shows us that the difference between the rate of protection for the Bird category and the Fish category is also </a:t>
            </a:r>
            <a:r>
              <a:rPr lang="en-US" i="1" dirty="0">
                <a:latin typeface="Avenir Next LT Pro" panose="020B0504020202020204" pitchFamily="34" charset="0"/>
              </a:rPr>
              <a:t>not</a:t>
            </a:r>
            <a:r>
              <a:rPr lang="en-US" dirty="0">
                <a:latin typeface="Avenir Next LT Pro" panose="020B0504020202020204" pitchFamily="34" charset="0"/>
              </a:rPr>
              <a:t> significantly</a:t>
            </a:r>
          </a:p>
          <a:p>
            <a:pPr algn="ctr"/>
            <a:r>
              <a:rPr lang="en-US" dirty="0">
                <a:latin typeface="Avenir Next LT Pro" panose="020B0504020202020204" pitchFamily="34" charset="0"/>
              </a:rPr>
              <a:t>different.</a:t>
            </a:r>
            <a:endParaRPr lang="en-US" baseline="30000" dirty="0">
              <a:latin typeface="Avenir Next LT Pro" panose="020B0504020202020204" pitchFamily="34" charset="0"/>
            </a:endParaRPr>
          </a:p>
        </p:txBody>
      </p:sp>
      <p:graphicFrame>
        <p:nvGraphicFramePr>
          <p:cNvPr id="2" name="Table 32">
            <a:extLst>
              <a:ext uri="{FF2B5EF4-FFF2-40B4-BE49-F238E27FC236}">
                <a16:creationId xmlns:a16="http://schemas.microsoft.com/office/drawing/2014/main" id="{738000E8-D671-BE44-D8E7-493F8D412C1B}"/>
              </a:ext>
            </a:extLst>
          </p:cNvPr>
          <p:cNvGraphicFramePr>
            <a:graphicFrameLocks noGrp="1"/>
          </p:cNvGraphicFramePr>
          <p:nvPr>
            <p:extLst>
              <p:ext uri="{D42A27DB-BD31-4B8C-83A1-F6EECF244321}">
                <p14:modId xmlns:p14="http://schemas.microsoft.com/office/powerpoint/2010/main" val="336102706"/>
              </p:ext>
            </p:extLst>
          </p:nvPr>
        </p:nvGraphicFramePr>
        <p:xfrm>
          <a:off x="6092582" y="430499"/>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Mammal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5" name="Group 4">
            <a:extLst>
              <a:ext uri="{FF2B5EF4-FFF2-40B4-BE49-F238E27FC236}">
                <a16:creationId xmlns:a16="http://schemas.microsoft.com/office/drawing/2014/main" id="{F85A2CBE-EC17-C2A9-7484-E051631A0CB0}"/>
              </a:ext>
            </a:extLst>
          </p:cNvPr>
          <p:cNvGrpSpPr/>
          <p:nvPr/>
        </p:nvGrpSpPr>
        <p:grpSpPr>
          <a:xfrm>
            <a:off x="5912029" y="299265"/>
            <a:ext cx="6059706" cy="1441692"/>
            <a:chOff x="5912029" y="299265"/>
            <a:chExt cx="6059706" cy="1441692"/>
          </a:xfrm>
        </p:grpSpPr>
        <p:sp>
          <p:nvSpPr>
            <p:cNvPr id="6" name="Rectangle: Rounded Corners 5">
              <a:extLst>
                <a:ext uri="{FF2B5EF4-FFF2-40B4-BE49-F238E27FC236}">
                  <a16:creationId xmlns:a16="http://schemas.microsoft.com/office/drawing/2014/main" id="{E6AEA5F6-12F9-58E5-F670-BB6EA47EDFC6}"/>
                </a:ext>
              </a:extLst>
            </p:cNvPr>
            <p:cNvSpPr/>
            <p:nvPr/>
          </p:nvSpPr>
          <p:spPr>
            <a:xfrm>
              <a:off x="5912029" y="299265"/>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5AB4B4-ED71-AE0B-AE40-AEBAAA45B64F}"/>
                </a:ext>
              </a:extLst>
            </p:cNvPr>
            <p:cNvSpPr txBox="1"/>
            <p:nvPr/>
          </p:nvSpPr>
          <p:spPr>
            <a:xfrm>
              <a:off x="6067190" y="1387802"/>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0.45      |      NOT Significant</a:t>
              </a:r>
            </a:p>
          </p:txBody>
        </p:sp>
      </p:grpSp>
      <p:graphicFrame>
        <p:nvGraphicFramePr>
          <p:cNvPr id="8" name="Table 7">
            <a:extLst>
              <a:ext uri="{FF2B5EF4-FFF2-40B4-BE49-F238E27FC236}">
                <a16:creationId xmlns:a16="http://schemas.microsoft.com/office/drawing/2014/main" id="{3914AFEC-E356-C448-BE89-9795803A7731}"/>
              </a:ext>
            </a:extLst>
          </p:cNvPr>
          <p:cNvGraphicFramePr>
            <a:graphicFrameLocks noGrp="1"/>
          </p:cNvGraphicFramePr>
          <p:nvPr>
            <p:extLst>
              <p:ext uri="{D42A27DB-BD31-4B8C-83A1-F6EECF244321}">
                <p14:modId xmlns:p14="http://schemas.microsoft.com/office/powerpoint/2010/main" val="665382762"/>
              </p:ext>
            </p:extLst>
          </p:nvPr>
        </p:nvGraphicFramePr>
        <p:xfrm>
          <a:off x="6089703" y="201460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9" name="Group 8">
            <a:extLst>
              <a:ext uri="{FF2B5EF4-FFF2-40B4-BE49-F238E27FC236}">
                <a16:creationId xmlns:a16="http://schemas.microsoft.com/office/drawing/2014/main" id="{8B5EF70A-8057-C0AB-EA9E-48B397567645}"/>
              </a:ext>
            </a:extLst>
          </p:cNvPr>
          <p:cNvGrpSpPr/>
          <p:nvPr/>
        </p:nvGrpSpPr>
        <p:grpSpPr>
          <a:xfrm>
            <a:off x="5909150" y="1883369"/>
            <a:ext cx="6059706" cy="1441692"/>
            <a:chOff x="5909150" y="1883369"/>
            <a:chExt cx="6059706" cy="1441692"/>
          </a:xfrm>
        </p:grpSpPr>
        <p:sp>
          <p:nvSpPr>
            <p:cNvPr id="10" name="Rectangle: Rounded Corners 9">
              <a:extLst>
                <a:ext uri="{FF2B5EF4-FFF2-40B4-BE49-F238E27FC236}">
                  <a16:creationId xmlns:a16="http://schemas.microsoft.com/office/drawing/2014/main" id="{F9B4D0E6-4177-3C43-E5F2-666F3254BB89}"/>
                </a:ext>
              </a:extLst>
            </p:cNvPr>
            <p:cNvSpPr/>
            <p:nvPr/>
          </p:nvSpPr>
          <p:spPr>
            <a:xfrm>
              <a:off x="5909150" y="188336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86E38F7-9216-899F-B2FD-4D946125CC61}"/>
                </a:ext>
              </a:extLst>
            </p:cNvPr>
            <p:cNvSpPr txBox="1"/>
            <p:nvPr/>
          </p:nvSpPr>
          <p:spPr>
            <a:xfrm>
              <a:off x="6064311" y="297190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9 * 10</a:t>
              </a:r>
              <a:r>
                <a:rPr lang="en-US" sz="1400" b="1" i="1" baseline="30000" dirty="0">
                  <a:solidFill>
                    <a:schemeClr val="bg1"/>
                  </a:solidFill>
                  <a:latin typeface="Avenir Next LT Pro" panose="020B0504020202020204" pitchFamily="34" charset="0"/>
                </a:rPr>
                <a:t>-84</a:t>
              </a:r>
              <a:r>
                <a:rPr lang="en-US" sz="1400" b="1" i="1" dirty="0">
                  <a:solidFill>
                    <a:schemeClr val="bg1"/>
                  </a:solidFill>
                  <a:latin typeface="Avenir Next LT Pro" panose="020B0504020202020204" pitchFamily="34" charset="0"/>
                </a:rPr>
                <a:t>      |      Significant</a:t>
              </a:r>
            </a:p>
          </p:txBody>
        </p:sp>
      </p:grpSp>
      <p:graphicFrame>
        <p:nvGraphicFramePr>
          <p:cNvPr id="13" name="Table 32">
            <a:extLst>
              <a:ext uri="{FF2B5EF4-FFF2-40B4-BE49-F238E27FC236}">
                <a16:creationId xmlns:a16="http://schemas.microsoft.com/office/drawing/2014/main" id="{3C3036EA-E212-8A06-5213-44D26C62620B}"/>
              </a:ext>
            </a:extLst>
          </p:cNvPr>
          <p:cNvGraphicFramePr>
            <a:graphicFrameLocks noGrp="1"/>
          </p:cNvGraphicFramePr>
          <p:nvPr>
            <p:extLst>
              <p:ext uri="{D42A27DB-BD31-4B8C-83A1-F6EECF244321}">
                <p14:modId xmlns:p14="http://schemas.microsoft.com/office/powerpoint/2010/main" val="2639614133"/>
              </p:ext>
            </p:extLst>
          </p:nvPr>
        </p:nvGraphicFramePr>
        <p:xfrm>
          <a:off x="6098283" y="3618105"/>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Amphibian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15" name="Group 14">
            <a:extLst>
              <a:ext uri="{FF2B5EF4-FFF2-40B4-BE49-F238E27FC236}">
                <a16:creationId xmlns:a16="http://schemas.microsoft.com/office/drawing/2014/main" id="{23950381-3D25-C9FC-102B-EED8B6013B2C}"/>
              </a:ext>
            </a:extLst>
          </p:cNvPr>
          <p:cNvGrpSpPr/>
          <p:nvPr/>
        </p:nvGrpSpPr>
        <p:grpSpPr>
          <a:xfrm>
            <a:off x="5917730" y="3486871"/>
            <a:ext cx="6059706" cy="1441692"/>
            <a:chOff x="5917730" y="3486871"/>
            <a:chExt cx="6059706" cy="1441692"/>
          </a:xfrm>
        </p:grpSpPr>
        <p:sp>
          <p:nvSpPr>
            <p:cNvPr id="16" name="Rectangle: Rounded Corners 15">
              <a:extLst>
                <a:ext uri="{FF2B5EF4-FFF2-40B4-BE49-F238E27FC236}">
                  <a16:creationId xmlns:a16="http://schemas.microsoft.com/office/drawing/2014/main" id="{2EEE8F7E-DE24-994D-F290-CBE47F0CD712}"/>
                </a:ext>
              </a:extLst>
            </p:cNvPr>
            <p:cNvSpPr/>
            <p:nvPr/>
          </p:nvSpPr>
          <p:spPr>
            <a:xfrm>
              <a:off x="5917730" y="3486871"/>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29469D9-A4F2-E871-4C6F-23A819C298AA}"/>
                </a:ext>
              </a:extLst>
            </p:cNvPr>
            <p:cNvSpPr txBox="1"/>
            <p:nvPr/>
          </p:nvSpPr>
          <p:spPr>
            <a:xfrm>
              <a:off x="6072891" y="4575408"/>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0.18      |      NOT Significant</a:t>
              </a:r>
            </a:p>
          </p:txBody>
        </p:sp>
      </p:grpSp>
      <p:graphicFrame>
        <p:nvGraphicFramePr>
          <p:cNvPr id="18" name="Table 32">
            <a:extLst>
              <a:ext uri="{FF2B5EF4-FFF2-40B4-BE49-F238E27FC236}">
                <a16:creationId xmlns:a16="http://schemas.microsoft.com/office/drawing/2014/main" id="{E593FF5E-D7E7-C17A-F936-273144BC4175}"/>
              </a:ext>
            </a:extLst>
          </p:cNvPr>
          <p:cNvGraphicFramePr>
            <a:graphicFrameLocks noGrp="1"/>
          </p:cNvGraphicFramePr>
          <p:nvPr>
            <p:extLst>
              <p:ext uri="{D42A27DB-BD31-4B8C-83A1-F6EECF244321}">
                <p14:modId xmlns:p14="http://schemas.microsoft.com/office/powerpoint/2010/main" val="1566013047"/>
              </p:ext>
            </p:extLst>
          </p:nvPr>
        </p:nvGraphicFramePr>
        <p:xfrm>
          <a:off x="6110800" y="523269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19" name="Group 18">
            <a:extLst>
              <a:ext uri="{FF2B5EF4-FFF2-40B4-BE49-F238E27FC236}">
                <a16:creationId xmlns:a16="http://schemas.microsoft.com/office/drawing/2014/main" id="{A5D67869-6AAC-73E3-2845-4A3D7B817984}"/>
              </a:ext>
            </a:extLst>
          </p:cNvPr>
          <p:cNvGrpSpPr/>
          <p:nvPr/>
        </p:nvGrpSpPr>
        <p:grpSpPr>
          <a:xfrm>
            <a:off x="5930247" y="5101459"/>
            <a:ext cx="6059706" cy="1441692"/>
            <a:chOff x="5930247" y="5101459"/>
            <a:chExt cx="6059706" cy="1441692"/>
          </a:xfrm>
        </p:grpSpPr>
        <p:sp>
          <p:nvSpPr>
            <p:cNvPr id="27" name="Rectangle: Rounded Corners 26">
              <a:extLst>
                <a:ext uri="{FF2B5EF4-FFF2-40B4-BE49-F238E27FC236}">
                  <a16:creationId xmlns:a16="http://schemas.microsoft.com/office/drawing/2014/main" id="{A8BB0CAF-331C-1456-24C4-BDC66C0245B3}"/>
                </a:ext>
              </a:extLst>
            </p:cNvPr>
            <p:cNvSpPr/>
            <p:nvPr/>
          </p:nvSpPr>
          <p:spPr>
            <a:xfrm>
              <a:off x="5930247" y="510145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C2B8596-B2DA-7FA4-9837-07D7F1EC246B}"/>
                </a:ext>
              </a:extLst>
            </p:cNvPr>
            <p:cNvSpPr txBox="1"/>
            <p:nvPr/>
          </p:nvSpPr>
          <p:spPr>
            <a:xfrm>
              <a:off x="6085408" y="618999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0.08      |      NOT Significant</a:t>
              </a:r>
            </a:p>
          </p:txBody>
        </p:sp>
      </p:grpSp>
      <p:pic>
        <p:nvPicPr>
          <p:cNvPr id="42" name="Picture 41" descr="A mountain with trees and snow&#10;&#10;Description automatically generated">
            <a:extLst>
              <a:ext uri="{FF2B5EF4-FFF2-40B4-BE49-F238E27FC236}">
                <a16:creationId xmlns:a16="http://schemas.microsoft.com/office/drawing/2014/main" id="{69814236-5C5E-613B-380D-79D39AC0256E}"/>
              </a:ext>
            </a:extLst>
          </p:cNvPr>
          <p:cNvPicPr>
            <a:picLocks noChangeAspect="1"/>
          </p:cNvPicPr>
          <p:nvPr/>
        </p:nvPicPr>
        <p:blipFill rotWithShape="1">
          <a:blip r:embed="rId3">
            <a:extLst>
              <a:ext uri="{28A0092B-C50C-407E-A947-70E740481C1C}">
                <a14:useLocalDpi xmlns:a14="http://schemas.microsoft.com/office/drawing/2010/main" val="0"/>
              </a:ext>
            </a:extLst>
          </a:blip>
          <a:srcRect l="38773" b="12767"/>
          <a:stretch/>
        </p:blipFill>
        <p:spPr>
          <a:xfrm>
            <a:off x="24413029" y="4255826"/>
            <a:ext cx="9409288" cy="5700807"/>
          </a:xfrm>
          <a:prstGeom prst="rect">
            <a:avLst/>
          </a:prstGeom>
        </p:spPr>
      </p:pic>
      <p:sp>
        <p:nvSpPr>
          <p:cNvPr id="44" name="Rectangle: Rounded Corners 43">
            <a:extLst>
              <a:ext uri="{FF2B5EF4-FFF2-40B4-BE49-F238E27FC236}">
                <a16:creationId xmlns:a16="http://schemas.microsoft.com/office/drawing/2014/main" id="{934AD745-C11C-915D-0DFF-F2380309E17F}"/>
              </a:ext>
            </a:extLst>
          </p:cNvPr>
          <p:cNvSpPr/>
          <p:nvPr/>
        </p:nvSpPr>
        <p:spPr>
          <a:xfrm>
            <a:off x="6428824" y="9551630"/>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Nova Cond" panose="020B0506020202020204" pitchFamily="34" charset="0"/>
              </a:rPr>
              <a:t>OBSERVATIONS DATA</a:t>
            </a:r>
            <a:endParaRPr lang="en-US" b="1" dirty="0">
              <a:latin typeface="Arial Nova Cond" panose="020B0506020202020204" pitchFamily="34" charset="0"/>
            </a:endParaRPr>
          </a:p>
          <a:p>
            <a:pPr algn="ctr"/>
            <a:r>
              <a:rPr lang="en-US" dirty="0">
                <a:latin typeface="Avenir Next LT Pro" panose="020B0504020202020204" pitchFamily="34" charset="0"/>
              </a:rPr>
              <a:t>The observations data contains recorded sightings of various species in four different national parks.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These four national parks are Yellowstone, Yosemite, Great Smoky Mountains, and Bryce National Parks.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Yellowstone has the greatest number of observations, though this may be due to the fact that it is the largest park included, covering a total of 2,221,766 acres of land. The next largest park is Yosemite with only 748,542 acres of land.</a:t>
            </a:r>
          </a:p>
        </p:txBody>
      </p:sp>
      <p:grpSp>
        <p:nvGrpSpPr>
          <p:cNvPr id="45" name="Group 44">
            <a:extLst>
              <a:ext uri="{FF2B5EF4-FFF2-40B4-BE49-F238E27FC236}">
                <a16:creationId xmlns:a16="http://schemas.microsoft.com/office/drawing/2014/main" id="{432AD8A7-13DB-C864-02B1-1775AE3B0460}"/>
              </a:ext>
            </a:extLst>
          </p:cNvPr>
          <p:cNvGrpSpPr/>
          <p:nvPr/>
        </p:nvGrpSpPr>
        <p:grpSpPr>
          <a:xfrm>
            <a:off x="139727" y="12728640"/>
            <a:ext cx="6061625" cy="2962657"/>
            <a:chOff x="5909150" y="3429000"/>
            <a:chExt cx="6061625" cy="2962657"/>
          </a:xfrm>
        </p:grpSpPr>
        <p:graphicFrame>
          <p:nvGraphicFramePr>
            <p:cNvPr id="46" name="Chart 45">
              <a:extLst>
                <a:ext uri="{FF2B5EF4-FFF2-40B4-BE49-F238E27FC236}">
                  <a16:creationId xmlns:a16="http://schemas.microsoft.com/office/drawing/2014/main" id="{16D58534-82A2-191A-61FF-9C9DE65C64AC}"/>
                </a:ext>
              </a:extLst>
            </p:cNvPr>
            <p:cNvGraphicFramePr/>
            <p:nvPr>
              <p:extLst>
                <p:ext uri="{D42A27DB-BD31-4B8C-83A1-F6EECF244321}">
                  <p14:modId xmlns:p14="http://schemas.microsoft.com/office/powerpoint/2010/main" val="943615895"/>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47" name="Rectangle: Rounded Corners 46">
              <a:extLst>
                <a:ext uri="{FF2B5EF4-FFF2-40B4-BE49-F238E27FC236}">
                  <a16:creationId xmlns:a16="http://schemas.microsoft.com/office/drawing/2014/main" id="{1D5A4376-0298-656E-88C4-497666E7F73A}"/>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8" name="Table 32">
            <a:extLst>
              <a:ext uri="{FF2B5EF4-FFF2-40B4-BE49-F238E27FC236}">
                <a16:creationId xmlns:a16="http://schemas.microsoft.com/office/drawing/2014/main" id="{B22EA85B-CE6C-697E-3383-6D619525ADCE}"/>
              </a:ext>
            </a:extLst>
          </p:cNvPr>
          <p:cNvGraphicFramePr>
            <a:graphicFrameLocks noGrp="1"/>
          </p:cNvGraphicFramePr>
          <p:nvPr>
            <p:extLst>
              <p:ext uri="{D42A27DB-BD31-4B8C-83A1-F6EECF244321}">
                <p14:modId xmlns:p14="http://schemas.microsoft.com/office/powerpoint/2010/main" val="652707502"/>
              </p:ext>
            </p:extLst>
          </p:nvPr>
        </p:nvGraphicFramePr>
        <p:xfrm>
          <a:off x="298730" y="10533888"/>
          <a:ext cx="5741700" cy="1745700"/>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NATIONAL PARK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OBSERVATIONS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dirty="0">
                          <a:solidFill>
                            <a:schemeClr val="bg1"/>
                          </a:solidFill>
                          <a:latin typeface="Avenir Next LT Pro" panose="020B0504020202020204" pitchFamily="34" charset="0"/>
                        </a:rPr>
                        <a:t>Bryce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633,043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Great Smoky Mountains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473,979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Yellowstone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1,584,890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Yosemite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948,460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49" name="Group 48">
            <a:extLst>
              <a:ext uri="{FF2B5EF4-FFF2-40B4-BE49-F238E27FC236}">
                <a16:creationId xmlns:a16="http://schemas.microsoft.com/office/drawing/2014/main" id="{31371112-E8E8-2F9B-A257-C535A973A8E8}"/>
              </a:ext>
            </a:extLst>
          </p:cNvPr>
          <p:cNvGrpSpPr/>
          <p:nvPr/>
        </p:nvGrpSpPr>
        <p:grpSpPr>
          <a:xfrm>
            <a:off x="141647" y="9632420"/>
            <a:ext cx="6059706" cy="2962656"/>
            <a:chOff x="5911070" y="332780"/>
            <a:chExt cx="6059706" cy="2962656"/>
          </a:xfrm>
        </p:grpSpPr>
        <p:sp>
          <p:nvSpPr>
            <p:cNvPr id="50" name="Rectangle: Rounded Corners 49">
              <a:extLst>
                <a:ext uri="{FF2B5EF4-FFF2-40B4-BE49-F238E27FC236}">
                  <a16:creationId xmlns:a16="http://schemas.microsoft.com/office/drawing/2014/main" id="{6F92D5C3-13A2-9941-831E-2A82CC847B39}"/>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E585D32-977F-5C9B-2A88-26696ABE3038}"/>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Observations made at Yellowstone National Park make up 44% of recorded observations.</a:t>
              </a:r>
            </a:p>
          </p:txBody>
        </p:sp>
      </p:grpSp>
      <p:pic>
        <p:nvPicPr>
          <p:cNvPr id="14" name="Picture 13" descr="A mountain with trees and snow&#10;&#10;Description automatically generated">
            <a:extLst>
              <a:ext uri="{FF2B5EF4-FFF2-40B4-BE49-F238E27FC236}">
                <a16:creationId xmlns:a16="http://schemas.microsoft.com/office/drawing/2014/main" id="{8E9FF0D5-65AE-E9B7-5025-9479C8E7FCE9}"/>
              </a:ext>
            </a:extLst>
          </p:cNvPr>
          <p:cNvPicPr>
            <a:picLocks noChangeAspect="1"/>
          </p:cNvPicPr>
          <p:nvPr/>
        </p:nvPicPr>
        <p:blipFill rotWithShape="1">
          <a:blip r:embed="rId3">
            <a:extLst>
              <a:ext uri="{28A0092B-C50C-407E-A947-70E740481C1C}">
                <a14:useLocalDpi xmlns:a14="http://schemas.microsoft.com/office/drawing/2010/main" val="0"/>
              </a:ext>
            </a:extLst>
          </a:blip>
          <a:srcRect b="12767"/>
          <a:stretch/>
        </p:blipFill>
        <p:spPr>
          <a:xfrm>
            <a:off x="-9618817" y="4245552"/>
            <a:ext cx="15367783" cy="5700807"/>
          </a:xfrm>
          <a:prstGeom prst="rect">
            <a:avLst/>
          </a:prstGeom>
        </p:spPr>
      </p:pic>
      <p:pic>
        <p:nvPicPr>
          <p:cNvPr id="43" name="Picture 42" descr="A mountain with trees and snow&#10;&#10;Description automatically generated">
            <a:extLst>
              <a:ext uri="{FF2B5EF4-FFF2-40B4-BE49-F238E27FC236}">
                <a16:creationId xmlns:a16="http://schemas.microsoft.com/office/drawing/2014/main" id="{F853BF4D-D371-7AE8-0723-E14352725D2C}"/>
              </a:ext>
            </a:extLst>
          </p:cNvPr>
          <p:cNvPicPr>
            <a:picLocks noChangeAspect="1"/>
          </p:cNvPicPr>
          <p:nvPr/>
        </p:nvPicPr>
        <p:blipFill rotWithShape="1">
          <a:blip r:embed="rId3">
            <a:extLst>
              <a:ext uri="{28A0092B-C50C-407E-A947-70E740481C1C}">
                <a14:useLocalDpi xmlns:a14="http://schemas.microsoft.com/office/drawing/2010/main" val="0"/>
              </a:ext>
            </a:extLst>
          </a:blip>
          <a:srcRect r="61422" b="12767"/>
          <a:stretch/>
        </p:blipFill>
        <p:spPr>
          <a:xfrm>
            <a:off x="10718173" y="4255826"/>
            <a:ext cx="5928675" cy="5700807"/>
          </a:xfrm>
          <a:prstGeom prst="rect">
            <a:avLst/>
          </a:prstGeom>
        </p:spPr>
      </p:pic>
    </p:spTree>
    <p:extLst>
      <p:ext uri="{BB962C8B-B14F-4D97-AF65-F5344CB8AC3E}">
        <p14:creationId xmlns:p14="http://schemas.microsoft.com/office/powerpoint/2010/main" val="3818645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6428824" y="251990"/>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Nova Cond" panose="020B0506020202020204" pitchFamily="34" charset="0"/>
              </a:rPr>
              <a:t>OBSERVATIONS DATA</a:t>
            </a:r>
            <a:endParaRPr lang="en-US" b="1" dirty="0">
              <a:latin typeface="Arial Nova Cond" panose="020B0506020202020204" pitchFamily="34" charset="0"/>
            </a:endParaRPr>
          </a:p>
          <a:p>
            <a:pPr algn="ctr"/>
            <a:r>
              <a:rPr lang="en-US" dirty="0">
                <a:latin typeface="Avenir Next LT Pro" panose="020B0504020202020204" pitchFamily="34" charset="0"/>
              </a:rPr>
              <a:t>The observations data contains recorded sightings of various species in four different national parks.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These four national parks are Yellowstone, Yosemite, Great Smoky Mountains, and Bryce National Parks.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Yellowstone has the greatest number of observations, though this may be due to the fact that it is the largest park included, covering a total of 2,221,766 acres of land. The next largest park is Yosemite with only 748,542 acres of land.</a:t>
            </a:r>
          </a:p>
        </p:txBody>
      </p:sp>
      <p:grpSp>
        <p:nvGrpSpPr>
          <p:cNvPr id="37" name="Group 36">
            <a:extLst>
              <a:ext uri="{FF2B5EF4-FFF2-40B4-BE49-F238E27FC236}">
                <a16:creationId xmlns:a16="http://schemas.microsoft.com/office/drawing/2014/main" id="{40610077-8B25-27CB-6B53-8A3A50D05383}"/>
              </a:ext>
            </a:extLst>
          </p:cNvPr>
          <p:cNvGrpSpPr/>
          <p:nvPr/>
        </p:nvGrpSpPr>
        <p:grpSpPr>
          <a:xfrm>
            <a:off x="139727" y="3429000"/>
            <a:ext cx="6061625" cy="2962657"/>
            <a:chOff x="5909150" y="3429000"/>
            <a:chExt cx="6061625" cy="2962657"/>
          </a:xfrm>
        </p:grpSpPr>
        <p:graphicFrame>
          <p:nvGraphicFramePr>
            <p:cNvPr id="28" name="Chart 27">
              <a:extLst>
                <a:ext uri="{FF2B5EF4-FFF2-40B4-BE49-F238E27FC236}">
                  <a16:creationId xmlns:a16="http://schemas.microsoft.com/office/drawing/2014/main" id="{BE6C7B4E-79B7-C04F-C636-5DB920D29270}"/>
                </a:ext>
              </a:extLst>
            </p:cNvPr>
            <p:cNvGraphicFramePr/>
            <p:nvPr>
              <p:extLst>
                <p:ext uri="{D42A27DB-BD31-4B8C-83A1-F6EECF244321}">
                  <p14:modId xmlns:p14="http://schemas.microsoft.com/office/powerpoint/2010/main" val="3846088144"/>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 name="Table 32">
            <a:extLst>
              <a:ext uri="{FF2B5EF4-FFF2-40B4-BE49-F238E27FC236}">
                <a16:creationId xmlns:a16="http://schemas.microsoft.com/office/drawing/2014/main" id="{5C97024D-5ED4-FD30-DAD7-6B373CDDD053}"/>
              </a:ext>
            </a:extLst>
          </p:cNvPr>
          <p:cNvGraphicFramePr>
            <a:graphicFrameLocks noGrp="1"/>
          </p:cNvGraphicFramePr>
          <p:nvPr>
            <p:extLst>
              <p:ext uri="{D42A27DB-BD31-4B8C-83A1-F6EECF244321}">
                <p14:modId xmlns:p14="http://schemas.microsoft.com/office/powerpoint/2010/main" val="639286692"/>
              </p:ext>
            </p:extLst>
          </p:nvPr>
        </p:nvGraphicFramePr>
        <p:xfrm>
          <a:off x="298730" y="1234248"/>
          <a:ext cx="5741700" cy="1745700"/>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NATIONAL PARK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OBSERVATIONS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dirty="0">
                          <a:solidFill>
                            <a:schemeClr val="bg1"/>
                          </a:solidFill>
                          <a:latin typeface="Avenir Next LT Pro" panose="020B0504020202020204" pitchFamily="34" charset="0"/>
                        </a:rPr>
                        <a:t>Bryce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633,043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Great Smoky Mountains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473,979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Yellowstone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1,584,890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Yosemite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948,460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36" name="Group 35">
            <a:extLst>
              <a:ext uri="{FF2B5EF4-FFF2-40B4-BE49-F238E27FC236}">
                <a16:creationId xmlns:a16="http://schemas.microsoft.com/office/drawing/2014/main" id="{81976300-130B-0CC7-FA0F-874D8A4E926A}"/>
              </a:ext>
            </a:extLst>
          </p:cNvPr>
          <p:cNvGrpSpPr/>
          <p:nvPr/>
        </p:nvGrpSpPr>
        <p:grpSpPr>
          <a:xfrm>
            <a:off x="141647" y="332780"/>
            <a:ext cx="6059706" cy="2962656"/>
            <a:chOff x="5911070" y="332780"/>
            <a:chExt cx="6059706" cy="2962656"/>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2B422AF-A1C5-1611-2C81-0BBFDF865EFE}"/>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Observations made at Yellowstone National Park make up 44% of recorded observations.</a:t>
              </a:r>
            </a:p>
          </p:txBody>
        </p:sp>
      </p:grpSp>
      <p:pic>
        <p:nvPicPr>
          <p:cNvPr id="2" name="Picture 1" descr="A mountain with trees and snow&#10;&#10;Description automatically generated">
            <a:extLst>
              <a:ext uri="{FF2B5EF4-FFF2-40B4-BE49-F238E27FC236}">
                <a16:creationId xmlns:a16="http://schemas.microsoft.com/office/drawing/2014/main" id="{3F4E247B-F551-5E72-D294-57866E60EC87}"/>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21311536" y="4245552"/>
            <a:ext cx="15367783" cy="5700807"/>
          </a:xfrm>
          <a:prstGeom prst="rect">
            <a:avLst/>
          </a:prstGeom>
        </p:spPr>
      </p:pic>
      <p:sp>
        <p:nvSpPr>
          <p:cNvPr id="10" name="Rectangle: Rounded Corners 9">
            <a:extLst>
              <a:ext uri="{FF2B5EF4-FFF2-40B4-BE49-F238E27FC236}">
                <a16:creationId xmlns:a16="http://schemas.microsoft.com/office/drawing/2014/main" id="{1B76E45C-BD9A-2053-C2C2-55588033B1B8}"/>
              </a:ext>
            </a:extLst>
          </p:cNvPr>
          <p:cNvSpPr/>
          <p:nvPr/>
        </p:nvSpPr>
        <p:spPr>
          <a:xfrm>
            <a:off x="146936" y="-1013690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The last two Chi-Square tests look at the difference between the rate of protection for the Bird category and the Amphibian and Fish categories.</a:t>
            </a:r>
          </a:p>
          <a:p>
            <a:pPr algn="ctr"/>
            <a:endParaRPr lang="en-US" sz="1200" dirty="0">
              <a:latin typeface="Avenir Next LT Pro" panose="020B0504020202020204" pitchFamily="34" charset="0"/>
            </a:endParaRPr>
          </a:p>
          <a:p>
            <a:pPr algn="ctr"/>
            <a:r>
              <a:rPr lang="en-US" dirty="0">
                <a:latin typeface="Avenir Next LT Pro" panose="020B0504020202020204" pitchFamily="34" charset="0"/>
              </a:rPr>
              <a:t>The Amphibian and Fish categories were tied for third in rate of protection at about 8.7%.</a:t>
            </a:r>
          </a:p>
          <a:p>
            <a:pPr algn="ctr"/>
            <a:endParaRPr lang="en-US" sz="1050" dirty="0">
              <a:latin typeface="Avenir Next LT Pro" panose="020B0504020202020204" pitchFamily="34" charset="0"/>
            </a:endParaRPr>
          </a:p>
          <a:p>
            <a:pPr algn="ctr"/>
            <a:r>
              <a:rPr lang="en-US" dirty="0">
                <a:latin typeface="Avenir Next LT Pro" panose="020B0504020202020204" pitchFamily="34" charset="0"/>
              </a:rPr>
              <a:t>The result of the third Chi-Square test, based off the P-value, tells us that the difference between the rate of protection for the Bird category and the Amphibian category is </a:t>
            </a:r>
            <a:r>
              <a:rPr lang="en-US" i="1" dirty="0">
                <a:latin typeface="Avenir Next LT Pro" panose="020B0504020202020204" pitchFamily="34" charset="0"/>
              </a:rPr>
              <a:t>not</a:t>
            </a:r>
            <a:r>
              <a:rPr lang="en-US" dirty="0">
                <a:latin typeface="Avenir Next LT Pro" panose="020B0504020202020204" pitchFamily="34" charset="0"/>
              </a:rPr>
              <a:t> significantly different.</a:t>
            </a:r>
          </a:p>
          <a:p>
            <a:pPr algn="ctr"/>
            <a:endParaRPr lang="en-US" baseline="30000" dirty="0">
              <a:latin typeface="Avenir Next LT Pro" panose="020B0504020202020204" pitchFamily="34" charset="0"/>
            </a:endParaRPr>
          </a:p>
          <a:p>
            <a:pPr algn="ctr"/>
            <a:r>
              <a:rPr lang="en-US" dirty="0">
                <a:latin typeface="Avenir Next LT Pro" panose="020B0504020202020204" pitchFamily="34" charset="0"/>
              </a:rPr>
              <a:t>The final Chi-Square test’s P-value shows us that the difference between the rate of protection for the Bird category and the Fish category is also </a:t>
            </a:r>
            <a:r>
              <a:rPr lang="en-US" i="1" dirty="0">
                <a:latin typeface="Avenir Next LT Pro" panose="020B0504020202020204" pitchFamily="34" charset="0"/>
              </a:rPr>
              <a:t>not</a:t>
            </a:r>
            <a:r>
              <a:rPr lang="en-US" dirty="0">
                <a:latin typeface="Avenir Next LT Pro" panose="020B0504020202020204" pitchFamily="34" charset="0"/>
              </a:rPr>
              <a:t> significantly</a:t>
            </a:r>
          </a:p>
          <a:p>
            <a:pPr algn="ctr"/>
            <a:r>
              <a:rPr lang="en-US" dirty="0">
                <a:latin typeface="Avenir Next LT Pro" panose="020B0504020202020204" pitchFamily="34" charset="0"/>
              </a:rPr>
              <a:t>different.</a:t>
            </a:r>
            <a:endParaRPr lang="en-US" baseline="30000" dirty="0">
              <a:latin typeface="Avenir Next LT Pro" panose="020B0504020202020204" pitchFamily="34" charset="0"/>
            </a:endParaRPr>
          </a:p>
        </p:txBody>
      </p:sp>
      <p:graphicFrame>
        <p:nvGraphicFramePr>
          <p:cNvPr id="14" name="Table 32">
            <a:extLst>
              <a:ext uri="{FF2B5EF4-FFF2-40B4-BE49-F238E27FC236}">
                <a16:creationId xmlns:a16="http://schemas.microsoft.com/office/drawing/2014/main" id="{30CCF6C3-AE8E-31FC-25ED-86149C1F3667}"/>
              </a:ext>
            </a:extLst>
          </p:cNvPr>
          <p:cNvGraphicFramePr>
            <a:graphicFrameLocks noGrp="1"/>
          </p:cNvGraphicFramePr>
          <p:nvPr>
            <p:extLst>
              <p:ext uri="{D42A27DB-BD31-4B8C-83A1-F6EECF244321}">
                <p14:modId xmlns:p14="http://schemas.microsoft.com/office/powerpoint/2010/main" val="3183383281"/>
              </p:ext>
            </p:extLst>
          </p:nvPr>
        </p:nvGraphicFramePr>
        <p:xfrm>
          <a:off x="6092582" y="-9907301"/>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Mammal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15" name="Group 14">
            <a:extLst>
              <a:ext uri="{FF2B5EF4-FFF2-40B4-BE49-F238E27FC236}">
                <a16:creationId xmlns:a16="http://schemas.microsoft.com/office/drawing/2014/main" id="{BC26406F-4BB9-E0BA-7822-268ABBC50C07}"/>
              </a:ext>
            </a:extLst>
          </p:cNvPr>
          <p:cNvGrpSpPr/>
          <p:nvPr/>
        </p:nvGrpSpPr>
        <p:grpSpPr>
          <a:xfrm>
            <a:off x="5912029" y="-10038535"/>
            <a:ext cx="6059706" cy="1441692"/>
            <a:chOff x="5912029" y="299265"/>
            <a:chExt cx="6059706" cy="1441692"/>
          </a:xfrm>
        </p:grpSpPr>
        <p:sp>
          <p:nvSpPr>
            <p:cNvPr id="16" name="Rectangle: Rounded Corners 15">
              <a:extLst>
                <a:ext uri="{FF2B5EF4-FFF2-40B4-BE49-F238E27FC236}">
                  <a16:creationId xmlns:a16="http://schemas.microsoft.com/office/drawing/2014/main" id="{C6B2B989-AD80-13EF-BA1E-716B6FC66C59}"/>
                </a:ext>
              </a:extLst>
            </p:cNvPr>
            <p:cNvSpPr/>
            <p:nvPr/>
          </p:nvSpPr>
          <p:spPr>
            <a:xfrm>
              <a:off x="5912029" y="299265"/>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03D426-3354-A043-33A0-B97FDA70B00B}"/>
                </a:ext>
              </a:extLst>
            </p:cNvPr>
            <p:cNvSpPr txBox="1"/>
            <p:nvPr/>
          </p:nvSpPr>
          <p:spPr>
            <a:xfrm>
              <a:off x="6067190" y="1387802"/>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0.45      |      NOT Significant</a:t>
              </a:r>
            </a:p>
          </p:txBody>
        </p:sp>
      </p:grpSp>
      <p:graphicFrame>
        <p:nvGraphicFramePr>
          <p:cNvPr id="18" name="Table 17">
            <a:extLst>
              <a:ext uri="{FF2B5EF4-FFF2-40B4-BE49-F238E27FC236}">
                <a16:creationId xmlns:a16="http://schemas.microsoft.com/office/drawing/2014/main" id="{1DB687B9-1F9C-D3CD-F7E5-4D252A2F342D}"/>
              </a:ext>
            </a:extLst>
          </p:cNvPr>
          <p:cNvGraphicFramePr>
            <a:graphicFrameLocks noGrp="1"/>
          </p:cNvGraphicFramePr>
          <p:nvPr>
            <p:extLst>
              <p:ext uri="{D42A27DB-BD31-4B8C-83A1-F6EECF244321}">
                <p14:modId xmlns:p14="http://schemas.microsoft.com/office/powerpoint/2010/main" val="1571169278"/>
              </p:ext>
            </p:extLst>
          </p:nvPr>
        </p:nvGraphicFramePr>
        <p:xfrm>
          <a:off x="6089703" y="-8323197"/>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19" name="Group 18">
            <a:extLst>
              <a:ext uri="{FF2B5EF4-FFF2-40B4-BE49-F238E27FC236}">
                <a16:creationId xmlns:a16="http://schemas.microsoft.com/office/drawing/2014/main" id="{93F9D5EC-F880-EC93-B78B-C50C11602A30}"/>
              </a:ext>
            </a:extLst>
          </p:cNvPr>
          <p:cNvGrpSpPr/>
          <p:nvPr/>
        </p:nvGrpSpPr>
        <p:grpSpPr>
          <a:xfrm>
            <a:off x="5909150" y="-8454431"/>
            <a:ext cx="6059706" cy="1441692"/>
            <a:chOff x="5909150" y="1883369"/>
            <a:chExt cx="6059706" cy="1441692"/>
          </a:xfrm>
        </p:grpSpPr>
        <p:sp>
          <p:nvSpPr>
            <p:cNvPr id="20" name="Rectangle: Rounded Corners 19">
              <a:extLst>
                <a:ext uri="{FF2B5EF4-FFF2-40B4-BE49-F238E27FC236}">
                  <a16:creationId xmlns:a16="http://schemas.microsoft.com/office/drawing/2014/main" id="{4C317DAF-87BD-4690-DF6C-DD96E21154D6}"/>
                </a:ext>
              </a:extLst>
            </p:cNvPr>
            <p:cNvSpPr/>
            <p:nvPr/>
          </p:nvSpPr>
          <p:spPr>
            <a:xfrm>
              <a:off x="5909150" y="188336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703E289-6291-565A-5CC4-28C279EBDF9E}"/>
                </a:ext>
              </a:extLst>
            </p:cNvPr>
            <p:cNvSpPr txBox="1"/>
            <p:nvPr/>
          </p:nvSpPr>
          <p:spPr>
            <a:xfrm>
              <a:off x="6064311" y="297190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9 * 10</a:t>
              </a:r>
              <a:r>
                <a:rPr lang="en-US" sz="1400" b="1" i="1" baseline="30000" dirty="0">
                  <a:solidFill>
                    <a:schemeClr val="bg1"/>
                  </a:solidFill>
                  <a:latin typeface="Avenir Next LT Pro" panose="020B0504020202020204" pitchFamily="34" charset="0"/>
                </a:rPr>
                <a:t>-84</a:t>
              </a:r>
              <a:r>
                <a:rPr lang="en-US" sz="1400" b="1" i="1" dirty="0">
                  <a:solidFill>
                    <a:schemeClr val="bg1"/>
                  </a:solidFill>
                  <a:latin typeface="Avenir Next LT Pro" panose="020B0504020202020204" pitchFamily="34" charset="0"/>
                </a:rPr>
                <a:t>      |      Significant</a:t>
              </a:r>
            </a:p>
          </p:txBody>
        </p:sp>
      </p:grpSp>
      <p:graphicFrame>
        <p:nvGraphicFramePr>
          <p:cNvPr id="22" name="Table 32">
            <a:extLst>
              <a:ext uri="{FF2B5EF4-FFF2-40B4-BE49-F238E27FC236}">
                <a16:creationId xmlns:a16="http://schemas.microsoft.com/office/drawing/2014/main" id="{86720146-B34D-FC60-89BF-4537131429B7}"/>
              </a:ext>
            </a:extLst>
          </p:cNvPr>
          <p:cNvGraphicFramePr>
            <a:graphicFrameLocks noGrp="1"/>
          </p:cNvGraphicFramePr>
          <p:nvPr>
            <p:extLst>
              <p:ext uri="{D42A27DB-BD31-4B8C-83A1-F6EECF244321}">
                <p14:modId xmlns:p14="http://schemas.microsoft.com/office/powerpoint/2010/main" val="2920067840"/>
              </p:ext>
            </p:extLst>
          </p:nvPr>
        </p:nvGraphicFramePr>
        <p:xfrm>
          <a:off x="6098283" y="-6719695"/>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Amphibian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23" name="Group 22">
            <a:extLst>
              <a:ext uri="{FF2B5EF4-FFF2-40B4-BE49-F238E27FC236}">
                <a16:creationId xmlns:a16="http://schemas.microsoft.com/office/drawing/2014/main" id="{69A57D86-2811-7411-4CC1-D92C05D492F4}"/>
              </a:ext>
            </a:extLst>
          </p:cNvPr>
          <p:cNvGrpSpPr/>
          <p:nvPr/>
        </p:nvGrpSpPr>
        <p:grpSpPr>
          <a:xfrm>
            <a:off x="5917730" y="-6850929"/>
            <a:ext cx="6059706" cy="1441692"/>
            <a:chOff x="5917730" y="3486871"/>
            <a:chExt cx="6059706" cy="1441692"/>
          </a:xfrm>
        </p:grpSpPr>
        <p:sp>
          <p:nvSpPr>
            <p:cNvPr id="24" name="Rectangle: Rounded Corners 23">
              <a:extLst>
                <a:ext uri="{FF2B5EF4-FFF2-40B4-BE49-F238E27FC236}">
                  <a16:creationId xmlns:a16="http://schemas.microsoft.com/office/drawing/2014/main" id="{48BF132C-84AC-9D3C-4FBE-FEADE4B63C86}"/>
                </a:ext>
              </a:extLst>
            </p:cNvPr>
            <p:cNvSpPr/>
            <p:nvPr/>
          </p:nvSpPr>
          <p:spPr>
            <a:xfrm>
              <a:off x="5917730" y="3486871"/>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8D61EFE-AAEE-8E1B-660F-F1DB2E9D7F58}"/>
                </a:ext>
              </a:extLst>
            </p:cNvPr>
            <p:cNvSpPr txBox="1"/>
            <p:nvPr/>
          </p:nvSpPr>
          <p:spPr>
            <a:xfrm>
              <a:off x="6072891" y="4575408"/>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0.18      |      NOT Significant</a:t>
              </a:r>
            </a:p>
          </p:txBody>
        </p:sp>
      </p:grpSp>
      <p:graphicFrame>
        <p:nvGraphicFramePr>
          <p:cNvPr id="26" name="Table 32">
            <a:extLst>
              <a:ext uri="{FF2B5EF4-FFF2-40B4-BE49-F238E27FC236}">
                <a16:creationId xmlns:a16="http://schemas.microsoft.com/office/drawing/2014/main" id="{A7AF0B3F-96EB-4369-1EEA-59553B02A581}"/>
              </a:ext>
            </a:extLst>
          </p:cNvPr>
          <p:cNvGraphicFramePr>
            <a:graphicFrameLocks noGrp="1"/>
          </p:cNvGraphicFramePr>
          <p:nvPr>
            <p:extLst>
              <p:ext uri="{D42A27DB-BD31-4B8C-83A1-F6EECF244321}">
                <p14:modId xmlns:p14="http://schemas.microsoft.com/office/powerpoint/2010/main" val="1118138802"/>
              </p:ext>
            </p:extLst>
          </p:nvPr>
        </p:nvGraphicFramePr>
        <p:xfrm>
          <a:off x="6110800" y="-5105107"/>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27" name="Group 26">
            <a:extLst>
              <a:ext uri="{FF2B5EF4-FFF2-40B4-BE49-F238E27FC236}">
                <a16:creationId xmlns:a16="http://schemas.microsoft.com/office/drawing/2014/main" id="{7BEFE9A4-B229-83C3-4F80-2B9B69650577}"/>
              </a:ext>
            </a:extLst>
          </p:cNvPr>
          <p:cNvGrpSpPr/>
          <p:nvPr/>
        </p:nvGrpSpPr>
        <p:grpSpPr>
          <a:xfrm>
            <a:off x="5930247" y="-5236341"/>
            <a:ext cx="6059706" cy="1441692"/>
            <a:chOff x="5930247" y="5101459"/>
            <a:chExt cx="6059706" cy="1441692"/>
          </a:xfrm>
        </p:grpSpPr>
        <p:sp>
          <p:nvSpPr>
            <p:cNvPr id="30" name="Rectangle: Rounded Corners 29">
              <a:extLst>
                <a:ext uri="{FF2B5EF4-FFF2-40B4-BE49-F238E27FC236}">
                  <a16:creationId xmlns:a16="http://schemas.microsoft.com/office/drawing/2014/main" id="{163CEE6E-E53E-F492-007F-AA0FFC0EEC5E}"/>
                </a:ext>
              </a:extLst>
            </p:cNvPr>
            <p:cNvSpPr/>
            <p:nvPr/>
          </p:nvSpPr>
          <p:spPr>
            <a:xfrm>
              <a:off x="5930247" y="510145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3E6749A-EF8D-DEB7-587E-0F29D3D52411}"/>
                </a:ext>
              </a:extLst>
            </p:cNvPr>
            <p:cNvSpPr txBox="1"/>
            <p:nvPr/>
          </p:nvSpPr>
          <p:spPr>
            <a:xfrm>
              <a:off x="6085408" y="618999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0.08      |      NOT Significant</a:t>
              </a:r>
            </a:p>
          </p:txBody>
        </p:sp>
      </p:grpSp>
      <p:grpSp>
        <p:nvGrpSpPr>
          <p:cNvPr id="58" name="Group 57">
            <a:extLst>
              <a:ext uri="{FF2B5EF4-FFF2-40B4-BE49-F238E27FC236}">
                <a16:creationId xmlns:a16="http://schemas.microsoft.com/office/drawing/2014/main" id="{601C95C0-2A3B-0492-B1D8-AB8F073831AB}"/>
              </a:ext>
            </a:extLst>
          </p:cNvPr>
          <p:cNvGrpSpPr/>
          <p:nvPr/>
        </p:nvGrpSpPr>
        <p:grpSpPr>
          <a:xfrm>
            <a:off x="137805" y="9150209"/>
            <a:ext cx="6063548" cy="6102418"/>
            <a:chOff x="137805" y="9150209"/>
            <a:chExt cx="6063548" cy="6102418"/>
          </a:xfrm>
        </p:grpSpPr>
        <p:grpSp>
          <p:nvGrpSpPr>
            <p:cNvPr id="52" name="Group 51">
              <a:extLst>
                <a:ext uri="{FF2B5EF4-FFF2-40B4-BE49-F238E27FC236}">
                  <a16:creationId xmlns:a16="http://schemas.microsoft.com/office/drawing/2014/main" id="{E06AE875-4A66-ABE8-6DBB-48CB4012F964}"/>
                </a:ext>
              </a:extLst>
            </p:cNvPr>
            <p:cNvGrpSpPr/>
            <p:nvPr/>
          </p:nvGrpSpPr>
          <p:grpSpPr>
            <a:xfrm>
              <a:off x="137805" y="12268200"/>
              <a:ext cx="6063547" cy="2984427"/>
              <a:chOff x="137805" y="3429000"/>
              <a:chExt cx="6063547" cy="2984427"/>
            </a:xfrm>
          </p:grpSpPr>
          <p:sp>
            <p:nvSpPr>
              <p:cNvPr id="53" name="Rectangle: Rounded Corners 52">
                <a:extLst>
                  <a:ext uri="{FF2B5EF4-FFF2-40B4-BE49-F238E27FC236}">
                    <a16:creationId xmlns:a16="http://schemas.microsoft.com/office/drawing/2014/main" id="{A9FAE897-0E05-91E1-BFE0-EF15AFD850B1}"/>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Chart 53">
                <a:extLst>
                  <a:ext uri="{FF2B5EF4-FFF2-40B4-BE49-F238E27FC236}">
                    <a16:creationId xmlns:a16="http://schemas.microsoft.com/office/drawing/2014/main" id="{0F949735-EB9B-5C65-D3A3-1427EEC6A991}"/>
                  </a:ext>
                </a:extLst>
              </p:cNvPr>
              <p:cNvGraphicFramePr/>
              <p:nvPr>
                <p:extLst>
                  <p:ext uri="{D42A27DB-BD31-4B8C-83A1-F6EECF244321}">
                    <p14:modId xmlns:p14="http://schemas.microsoft.com/office/powerpoint/2010/main" val="201527637"/>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55" name="Group 54">
              <a:extLst>
                <a:ext uri="{FF2B5EF4-FFF2-40B4-BE49-F238E27FC236}">
                  <a16:creationId xmlns:a16="http://schemas.microsoft.com/office/drawing/2014/main" id="{8B98435D-F0D2-E452-C787-08A4440EAD6F}"/>
                </a:ext>
              </a:extLst>
            </p:cNvPr>
            <p:cNvGrpSpPr/>
            <p:nvPr/>
          </p:nvGrpSpPr>
          <p:grpSpPr>
            <a:xfrm>
              <a:off x="137805" y="9150209"/>
              <a:ext cx="6063548" cy="2984427"/>
              <a:chOff x="137805" y="311009"/>
              <a:chExt cx="6063548" cy="2984427"/>
            </a:xfrm>
          </p:grpSpPr>
          <p:sp>
            <p:nvSpPr>
              <p:cNvPr id="56" name="Rectangle: Rounded Corners 55">
                <a:extLst>
                  <a:ext uri="{FF2B5EF4-FFF2-40B4-BE49-F238E27FC236}">
                    <a16:creationId xmlns:a16="http://schemas.microsoft.com/office/drawing/2014/main" id="{54260D7C-F1D9-45DD-3305-8485EB11B54D}"/>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7" name="Chart 56">
                <a:extLst>
                  <a:ext uri="{FF2B5EF4-FFF2-40B4-BE49-F238E27FC236}">
                    <a16:creationId xmlns:a16="http://schemas.microsoft.com/office/drawing/2014/main" id="{88B41DA3-88B8-7CE0-2D49-81F9E36709D9}"/>
                  </a:ext>
                </a:extLst>
              </p:cNvPr>
              <p:cNvGraphicFramePr/>
              <p:nvPr>
                <p:extLst>
                  <p:ext uri="{D42A27DB-BD31-4B8C-83A1-F6EECF244321}">
                    <p14:modId xmlns:p14="http://schemas.microsoft.com/office/powerpoint/2010/main" val="3950078066"/>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6"/>
              </a:graphicData>
            </a:graphic>
          </p:graphicFrame>
        </p:grpSp>
      </p:gr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4">
            <a:extLst>
              <a:ext uri="{28A0092B-C50C-407E-A947-70E740481C1C}">
                <a14:useLocalDpi xmlns:a14="http://schemas.microsoft.com/office/drawing/2010/main" val="0"/>
              </a:ext>
            </a:extLst>
          </a:blip>
          <a:srcRect r="61422" b="12767"/>
          <a:stretch/>
        </p:blipFill>
        <p:spPr>
          <a:xfrm>
            <a:off x="-2271075" y="4255826"/>
            <a:ext cx="5928675" cy="5700807"/>
          </a:xfrm>
          <a:prstGeom prst="rect">
            <a:avLst/>
          </a:prstGeom>
        </p:spPr>
      </p:pic>
      <p:pic>
        <p:nvPicPr>
          <p:cNvPr id="7" name="Picture 6" descr="A mountain with trees and snow&#10;&#10;Description automatically generated">
            <a:extLst>
              <a:ext uri="{FF2B5EF4-FFF2-40B4-BE49-F238E27FC236}">
                <a16:creationId xmlns:a16="http://schemas.microsoft.com/office/drawing/2014/main" id="{081879D1-A932-81EE-CABF-47D1DC29A505}"/>
              </a:ext>
            </a:extLst>
          </p:cNvPr>
          <p:cNvPicPr>
            <a:picLocks noChangeAspect="1"/>
          </p:cNvPicPr>
          <p:nvPr/>
        </p:nvPicPr>
        <p:blipFill rotWithShape="1">
          <a:blip r:embed="rId4">
            <a:extLst>
              <a:ext uri="{28A0092B-C50C-407E-A947-70E740481C1C}">
                <a14:useLocalDpi xmlns:a14="http://schemas.microsoft.com/office/drawing/2010/main" val="0"/>
              </a:ext>
            </a:extLst>
          </a:blip>
          <a:srcRect l="38773" b="12767"/>
          <a:stretch/>
        </p:blipFill>
        <p:spPr>
          <a:xfrm>
            <a:off x="9274629" y="4255826"/>
            <a:ext cx="9409288" cy="5700807"/>
          </a:xfrm>
          <a:prstGeom prst="rect">
            <a:avLst/>
          </a:prstGeom>
        </p:spPr>
      </p:pic>
    </p:spTree>
    <p:extLst>
      <p:ext uri="{BB962C8B-B14F-4D97-AF65-F5344CB8AC3E}">
        <p14:creationId xmlns:p14="http://schemas.microsoft.com/office/powerpoint/2010/main" val="2496722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3">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6428824" y="251990"/>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The distribution of species throughout each park is very similar.</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Vascular Plant species account for most observations in all four parks, meaning someone is most likely to observe a Vascular Plant species while in any of these four parks.</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Reptile species are consistently observed least, meaning of any type of species you could observe in these four parks, you’re least likely to observe Reptile species.</a:t>
            </a:r>
          </a:p>
          <a:p>
            <a:pPr algn="ctr"/>
            <a:endParaRPr lang="en-US" dirty="0">
              <a:latin typeface="Avenir Next LT Pro" panose="020B0504020202020204" pitchFamily="34" charset="0"/>
            </a:endParaRPr>
          </a:p>
          <a:p>
            <a:pPr algn="ctr"/>
            <a:r>
              <a:rPr lang="en-US" i="1" dirty="0">
                <a:latin typeface="Avenir Next LT Pro" panose="020B0504020202020204" pitchFamily="34" charset="0"/>
              </a:rPr>
              <a:t>Are you more likely to find endangered species at a certain park?</a:t>
            </a:r>
          </a:p>
        </p:txBody>
      </p:sp>
      <p:grpSp>
        <p:nvGrpSpPr>
          <p:cNvPr id="17" name="Group 16">
            <a:extLst>
              <a:ext uri="{FF2B5EF4-FFF2-40B4-BE49-F238E27FC236}">
                <a16:creationId xmlns:a16="http://schemas.microsoft.com/office/drawing/2014/main" id="{A85DA23B-703D-4666-A9AE-0A6C1EBFBE66}"/>
              </a:ext>
            </a:extLst>
          </p:cNvPr>
          <p:cNvGrpSpPr/>
          <p:nvPr/>
        </p:nvGrpSpPr>
        <p:grpSpPr>
          <a:xfrm>
            <a:off x="136487" y="-7624857"/>
            <a:ext cx="6061625" cy="2962657"/>
            <a:chOff x="5909150" y="3429000"/>
            <a:chExt cx="6061625" cy="2962657"/>
          </a:xfrm>
        </p:grpSpPr>
        <p:graphicFrame>
          <p:nvGraphicFramePr>
            <p:cNvPr id="18" name="Chart 17">
              <a:extLst>
                <a:ext uri="{FF2B5EF4-FFF2-40B4-BE49-F238E27FC236}">
                  <a16:creationId xmlns:a16="http://schemas.microsoft.com/office/drawing/2014/main" id="{2D16A0EF-F8F2-9178-41F2-CB7CFB0B0FA0}"/>
                </a:ext>
              </a:extLst>
            </p:cNvPr>
            <p:cNvGraphicFramePr/>
            <p:nvPr>
              <p:extLst>
                <p:ext uri="{D42A27DB-BD31-4B8C-83A1-F6EECF244321}">
                  <p14:modId xmlns:p14="http://schemas.microsoft.com/office/powerpoint/2010/main" val="2624423832"/>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Rounded Corners 18">
              <a:extLst>
                <a:ext uri="{FF2B5EF4-FFF2-40B4-BE49-F238E27FC236}">
                  <a16:creationId xmlns:a16="http://schemas.microsoft.com/office/drawing/2014/main" id="{78ECCB5E-51D9-CAC5-23A7-C21A38764D56}"/>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Table 32">
            <a:extLst>
              <a:ext uri="{FF2B5EF4-FFF2-40B4-BE49-F238E27FC236}">
                <a16:creationId xmlns:a16="http://schemas.microsoft.com/office/drawing/2014/main" id="{031A2993-2060-DDFE-76CF-2ABBB51E450B}"/>
              </a:ext>
            </a:extLst>
          </p:cNvPr>
          <p:cNvGraphicFramePr>
            <a:graphicFrameLocks noGrp="1"/>
          </p:cNvGraphicFramePr>
          <p:nvPr>
            <p:extLst>
              <p:ext uri="{D42A27DB-BD31-4B8C-83A1-F6EECF244321}">
                <p14:modId xmlns:p14="http://schemas.microsoft.com/office/powerpoint/2010/main" val="1346948098"/>
              </p:ext>
            </p:extLst>
          </p:nvPr>
        </p:nvGraphicFramePr>
        <p:xfrm>
          <a:off x="295490" y="-9819609"/>
          <a:ext cx="5741700" cy="1745700"/>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NATIONAL PARK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OBSERVATIONS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dirty="0">
                          <a:solidFill>
                            <a:schemeClr val="bg1"/>
                          </a:solidFill>
                          <a:latin typeface="Avenir Next LT Pro" panose="020B0504020202020204" pitchFamily="34" charset="0"/>
                        </a:rPr>
                        <a:t>Bryce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633,043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Great Smoky Mountains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473,979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Yellowstone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1,584,890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Yosemite National Park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948,460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21" name="Group 20">
            <a:extLst>
              <a:ext uri="{FF2B5EF4-FFF2-40B4-BE49-F238E27FC236}">
                <a16:creationId xmlns:a16="http://schemas.microsoft.com/office/drawing/2014/main" id="{DD114836-AB0A-0C5D-B5C1-4B909E4AE11C}"/>
              </a:ext>
            </a:extLst>
          </p:cNvPr>
          <p:cNvGrpSpPr/>
          <p:nvPr/>
        </p:nvGrpSpPr>
        <p:grpSpPr>
          <a:xfrm>
            <a:off x="138407" y="-10721077"/>
            <a:ext cx="6059706" cy="2962656"/>
            <a:chOff x="5911070" y="332780"/>
            <a:chExt cx="6059706" cy="2962656"/>
          </a:xfrm>
        </p:grpSpPr>
        <p:sp>
          <p:nvSpPr>
            <p:cNvPr id="22" name="Rectangle: Rounded Corners 21">
              <a:extLst>
                <a:ext uri="{FF2B5EF4-FFF2-40B4-BE49-F238E27FC236}">
                  <a16:creationId xmlns:a16="http://schemas.microsoft.com/office/drawing/2014/main" id="{80533CCE-3980-D057-2690-EAF67C5DF347}"/>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D65871B-40FD-8A4E-7C5A-9EC348E3AF99}"/>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Observations made at Yellowstone National Park make up 44% of recorded observations.</a:t>
              </a:r>
            </a:p>
          </p:txBody>
        </p:sp>
      </p:grpSp>
      <p:grpSp>
        <p:nvGrpSpPr>
          <p:cNvPr id="26" name="Group 25">
            <a:extLst>
              <a:ext uri="{FF2B5EF4-FFF2-40B4-BE49-F238E27FC236}">
                <a16:creationId xmlns:a16="http://schemas.microsoft.com/office/drawing/2014/main" id="{B37E6834-0790-EE6E-4CB4-6CA1FC84B5C2}"/>
              </a:ext>
            </a:extLst>
          </p:cNvPr>
          <p:cNvGrpSpPr/>
          <p:nvPr/>
        </p:nvGrpSpPr>
        <p:grpSpPr>
          <a:xfrm>
            <a:off x="134563" y="12453021"/>
            <a:ext cx="6063547" cy="2984427"/>
            <a:chOff x="137805" y="3429000"/>
            <a:chExt cx="6063547" cy="2984427"/>
          </a:xfrm>
        </p:grpSpPr>
        <p:sp>
          <p:nvSpPr>
            <p:cNvPr id="27" name="Rectangle: Rounded Corners 26">
              <a:extLst>
                <a:ext uri="{FF2B5EF4-FFF2-40B4-BE49-F238E27FC236}">
                  <a16:creationId xmlns:a16="http://schemas.microsoft.com/office/drawing/2014/main" id="{28CC1A0C-61AC-6AB8-48AE-AD599C84C392}"/>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hart 27">
              <a:extLst>
                <a:ext uri="{FF2B5EF4-FFF2-40B4-BE49-F238E27FC236}">
                  <a16:creationId xmlns:a16="http://schemas.microsoft.com/office/drawing/2014/main" id="{420E6F0B-8EAA-CDE1-BBAD-BD40A0BE708F}"/>
                </a:ext>
              </a:extLst>
            </p:cNvPr>
            <p:cNvGraphicFramePr/>
            <p:nvPr>
              <p:extLst>
                <p:ext uri="{D42A27DB-BD31-4B8C-83A1-F6EECF244321}">
                  <p14:modId xmlns:p14="http://schemas.microsoft.com/office/powerpoint/2010/main" val="1096302461"/>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30" name="Group 29">
            <a:extLst>
              <a:ext uri="{FF2B5EF4-FFF2-40B4-BE49-F238E27FC236}">
                <a16:creationId xmlns:a16="http://schemas.microsoft.com/office/drawing/2014/main" id="{1FC97ECF-C542-F157-63EF-1E2295ECD555}"/>
              </a:ext>
            </a:extLst>
          </p:cNvPr>
          <p:cNvGrpSpPr/>
          <p:nvPr/>
        </p:nvGrpSpPr>
        <p:grpSpPr>
          <a:xfrm>
            <a:off x="134563" y="9335030"/>
            <a:ext cx="6063548" cy="2984427"/>
            <a:chOff x="137805" y="311009"/>
            <a:chExt cx="6063548" cy="2984427"/>
          </a:xfrm>
        </p:grpSpPr>
        <p:sp>
          <p:nvSpPr>
            <p:cNvPr id="31" name="Rectangle: Rounded Corners 30">
              <a:extLst>
                <a:ext uri="{FF2B5EF4-FFF2-40B4-BE49-F238E27FC236}">
                  <a16:creationId xmlns:a16="http://schemas.microsoft.com/office/drawing/2014/main" id="{161A07B9-6DE1-AE5E-75E2-BDD076B062E1}"/>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hart 31">
              <a:extLst>
                <a:ext uri="{FF2B5EF4-FFF2-40B4-BE49-F238E27FC236}">
                  <a16:creationId xmlns:a16="http://schemas.microsoft.com/office/drawing/2014/main" id="{68733FB3-EAC9-3AD9-687D-1958C365DCE1}"/>
                </a:ext>
              </a:extLst>
            </p:cNvPr>
            <p:cNvGraphicFramePr/>
            <p:nvPr>
              <p:extLst>
                <p:ext uri="{D42A27DB-BD31-4B8C-83A1-F6EECF244321}">
                  <p14:modId xmlns:p14="http://schemas.microsoft.com/office/powerpoint/2010/main" val="3485992133"/>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33" name="Group 32">
            <a:extLst>
              <a:ext uri="{FF2B5EF4-FFF2-40B4-BE49-F238E27FC236}">
                <a16:creationId xmlns:a16="http://schemas.microsoft.com/office/drawing/2014/main" id="{FA839054-01F7-FFFA-2C5B-CAD73F87A1C1}"/>
              </a:ext>
            </a:extLst>
          </p:cNvPr>
          <p:cNvGrpSpPr/>
          <p:nvPr/>
        </p:nvGrpSpPr>
        <p:grpSpPr>
          <a:xfrm>
            <a:off x="137805" y="311009"/>
            <a:ext cx="6063548" cy="6102418"/>
            <a:chOff x="137805" y="311009"/>
            <a:chExt cx="6063548" cy="6102418"/>
          </a:xfrm>
        </p:grpSpPr>
        <p:grpSp>
          <p:nvGrpSpPr>
            <p:cNvPr id="25" name="Group 24">
              <a:extLst>
                <a:ext uri="{FF2B5EF4-FFF2-40B4-BE49-F238E27FC236}">
                  <a16:creationId xmlns:a16="http://schemas.microsoft.com/office/drawing/2014/main" id="{D903B09A-008D-C606-FED9-7D09D9488EEC}"/>
                </a:ext>
              </a:extLst>
            </p:cNvPr>
            <p:cNvGrpSpPr/>
            <p:nvPr/>
          </p:nvGrpSpPr>
          <p:grpSpPr>
            <a:xfrm>
              <a:off x="137805" y="3429000"/>
              <a:ext cx="6063547" cy="2984427"/>
              <a:chOff x="137805" y="3429000"/>
              <a:chExt cx="6063547" cy="2984427"/>
            </a:xfrm>
          </p:grpSpPr>
          <p:sp>
            <p:nvSpPr>
              <p:cNvPr id="13" name="Rectangle: Rounded Corners 12">
                <a:extLst>
                  <a:ext uri="{FF2B5EF4-FFF2-40B4-BE49-F238E27FC236}">
                    <a16:creationId xmlns:a16="http://schemas.microsoft.com/office/drawing/2014/main" id="{70D849C1-6281-865E-B90B-55975E37D1AC}"/>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D7BFD31-6A74-31EB-AAE8-67426428C4EA}"/>
                  </a:ext>
                </a:extLst>
              </p:cNvPr>
              <p:cNvGraphicFramePr/>
              <p:nvPr>
                <p:extLst>
                  <p:ext uri="{D42A27DB-BD31-4B8C-83A1-F6EECF244321}">
                    <p14:modId xmlns:p14="http://schemas.microsoft.com/office/powerpoint/2010/main" val="3661766264"/>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24" name="Group 23">
              <a:extLst>
                <a:ext uri="{FF2B5EF4-FFF2-40B4-BE49-F238E27FC236}">
                  <a16:creationId xmlns:a16="http://schemas.microsoft.com/office/drawing/2014/main" id="{763BAB89-287A-3217-5CA7-A5B442734A79}"/>
                </a:ext>
              </a:extLst>
            </p:cNvPr>
            <p:cNvGrpSpPr/>
            <p:nvPr/>
          </p:nvGrpSpPr>
          <p:grpSpPr>
            <a:xfrm>
              <a:off x="137805" y="311009"/>
              <a:ext cx="6063548" cy="2984427"/>
              <a:chOff x="137805" y="311009"/>
              <a:chExt cx="6063548" cy="2984427"/>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A1509797-6696-E495-B25A-3ACB28261BFC}"/>
                  </a:ext>
                </a:extLst>
              </p:cNvPr>
              <p:cNvGraphicFramePr/>
              <p:nvPr>
                <p:extLst>
                  <p:ext uri="{D42A27DB-BD31-4B8C-83A1-F6EECF244321}">
                    <p14:modId xmlns:p14="http://schemas.microsoft.com/office/powerpoint/2010/main" val="1523146947"/>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8"/>
              </a:graphicData>
            </a:graphic>
          </p:graphicFrame>
        </p:grpSp>
      </p:gr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9">
            <a:extLst>
              <a:ext uri="{28A0092B-C50C-407E-A947-70E740481C1C}">
                <a14:useLocalDpi xmlns:a14="http://schemas.microsoft.com/office/drawing/2010/main" val="0"/>
              </a:ext>
            </a:extLst>
          </a:blip>
          <a:srcRect r="61422" b="12767"/>
          <a:stretch/>
        </p:blipFill>
        <p:spPr>
          <a:xfrm>
            <a:off x="-2271075" y="4255826"/>
            <a:ext cx="5928675" cy="5700807"/>
          </a:xfrm>
          <a:prstGeom prst="rect">
            <a:avLst/>
          </a:prstGeom>
        </p:spPr>
      </p:pic>
      <p:pic>
        <p:nvPicPr>
          <p:cNvPr id="7" name="Picture 6" descr="A mountain with trees and snow&#10;&#10;Description automatically generated">
            <a:extLst>
              <a:ext uri="{FF2B5EF4-FFF2-40B4-BE49-F238E27FC236}">
                <a16:creationId xmlns:a16="http://schemas.microsoft.com/office/drawing/2014/main" id="{081879D1-A932-81EE-CABF-47D1DC29A505}"/>
              </a:ext>
            </a:extLst>
          </p:cNvPr>
          <p:cNvPicPr>
            <a:picLocks noChangeAspect="1"/>
          </p:cNvPicPr>
          <p:nvPr/>
        </p:nvPicPr>
        <p:blipFill rotWithShape="1">
          <a:blip r:embed="rId9">
            <a:extLst>
              <a:ext uri="{28A0092B-C50C-407E-A947-70E740481C1C}">
                <a14:useLocalDpi xmlns:a14="http://schemas.microsoft.com/office/drawing/2010/main" val="0"/>
              </a:ext>
            </a:extLst>
          </a:blip>
          <a:srcRect l="38773" b="12767"/>
          <a:stretch/>
        </p:blipFill>
        <p:spPr>
          <a:xfrm>
            <a:off x="9274629" y="4255826"/>
            <a:ext cx="9409288" cy="5700807"/>
          </a:xfrm>
          <a:prstGeom prst="rect">
            <a:avLst/>
          </a:prstGeom>
        </p:spPr>
      </p:pic>
    </p:spTree>
    <p:extLst>
      <p:ext uri="{BB962C8B-B14F-4D97-AF65-F5344CB8AC3E}">
        <p14:creationId xmlns:p14="http://schemas.microsoft.com/office/powerpoint/2010/main" val="106546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3">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6428824" y="251990"/>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Each conservation status was observed most often in Yellowstone, which is to be expected since Yellowstone has the most observations overall.</a:t>
            </a:r>
          </a:p>
          <a:p>
            <a:pPr algn="ctr"/>
            <a:endParaRPr lang="en-US" i="1" dirty="0">
              <a:latin typeface="Avenir Next LT Pro" panose="020B0504020202020204" pitchFamily="34" charset="0"/>
            </a:endParaRPr>
          </a:p>
          <a:p>
            <a:pPr algn="ctr"/>
            <a:r>
              <a:rPr lang="en-US" dirty="0">
                <a:latin typeface="Avenir Next LT Pro" panose="020B0504020202020204" pitchFamily="34" charset="0"/>
              </a:rPr>
              <a:t>However, from the proportional bar chart, we find that Yellowstone and Yosemite give someone the same likelihood of observing an endangered species. </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In Yellowstone, Endangered species make up 3.5% of all observed species. In Yosemite, Endangered species make up the same proportion of observed species.</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In Great Smoky Mountain National Park,</a:t>
            </a:r>
          </a:p>
          <a:p>
            <a:pPr algn="ctr"/>
            <a:r>
              <a:rPr lang="en-US" dirty="0">
                <a:latin typeface="Avenir Next LT Pro" panose="020B0504020202020204" pitchFamily="34" charset="0"/>
              </a:rPr>
              <a:t>Endangered species make up the</a:t>
            </a:r>
          </a:p>
          <a:p>
            <a:pPr algn="ctr"/>
            <a:r>
              <a:rPr lang="en-US" dirty="0">
                <a:latin typeface="Avenir Next LT Pro" panose="020B0504020202020204" pitchFamily="34" charset="0"/>
              </a:rPr>
              <a:t>smallest proportion of</a:t>
            </a:r>
          </a:p>
          <a:p>
            <a:pPr algn="ctr"/>
            <a:r>
              <a:rPr lang="en-US" dirty="0">
                <a:latin typeface="Avenir Next LT Pro" panose="020B0504020202020204" pitchFamily="34" charset="0"/>
              </a:rPr>
              <a:t>observations.</a:t>
            </a:r>
          </a:p>
        </p:txBody>
      </p:sp>
      <p:grpSp>
        <p:nvGrpSpPr>
          <p:cNvPr id="19" name="Group 18">
            <a:extLst>
              <a:ext uri="{FF2B5EF4-FFF2-40B4-BE49-F238E27FC236}">
                <a16:creationId xmlns:a16="http://schemas.microsoft.com/office/drawing/2014/main" id="{33DE51AD-31AB-99F0-3B1B-75AA98002E0E}"/>
              </a:ext>
            </a:extLst>
          </p:cNvPr>
          <p:cNvGrpSpPr/>
          <p:nvPr/>
        </p:nvGrpSpPr>
        <p:grpSpPr>
          <a:xfrm>
            <a:off x="137805" y="3429000"/>
            <a:ext cx="6063547" cy="2984427"/>
            <a:chOff x="137805" y="3429000"/>
            <a:chExt cx="6063547" cy="2984427"/>
          </a:xfrm>
        </p:grpSpPr>
        <p:sp>
          <p:nvSpPr>
            <p:cNvPr id="13" name="Rectangle: Rounded Corners 12">
              <a:extLst>
                <a:ext uri="{FF2B5EF4-FFF2-40B4-BE49-F238E27FC236}">
                  <a16:creationId xmlns:a16="http://schemas.microsoft.com/office/drawing/2014/main" id="{70D849C1-6281-865E-B90B-55975E37D1AC}"/>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D7BFD31-6A74-31EB-AAE8-67426428C4EA}"/>
                </a:ext>
              </a:extLst>
            </p:cNvPr>
            <p:cNvGraphicFramePr/>
            <p:nvPr>
              <p:extLst>
                <p:ext uri="{D42A27DB-BD31-4B8C-83A1-F6EECF244321}">
                  <p14:modId xmlns:p14="http://schemas.microsoft.com/office/powerpoint/2010/main" val="1881741716"/>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18" name="Group 17">
            <a:extLst>
              <a:ext uri="{FF2B5EF4-FFF2-40B4-BE49-F238E27FC236}">
                <a16:creationId xmlns:a16="http://schemas.microsoft.com/office/drawing/2014/main" id="{461B10BB-4BB1-7E78-34CB-0329BC93E37D}"/>
              </a:ext>
            </a:extLst>
          </p:cNvPr>
          <p:cNvGrpSpPr/>
          <p:nvPr/>
        </p:nvGrpSpPr>
        <p:grpSpPr>
          <a:xfrm>
            <a:off x="137805" y="311009"/>
            <a:ext cx="6063548" cy="2984427"/>
            <a:chOff x="137805" y="311009"/>
            <a:chExt cx="6063548" cy="2984427"/>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A1509797-6696-E495-B25A-3ACB28261BFC}"/>
                </a:ext>
              </a:extLst>
            </p:cNvPr>
            <p:cNvGraphicFramePr/>
            <p:nvPr>
              <p:extLst>
                <p:ext uri="{D42A27DB-BD31-4B8C-83A1-F6EECF244321}">
                  <p14:modId xmlns:p14="http://schemas.microsoft.com/office/powerpoint/2010/main" val="3553569649"/>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5"/>
            </a:graphicData>
          </a:graphic>
        </p:graphicFrame>
      </p:grpSp>
      <p:pic>
        <p:nvPicPr>
          <p:cNvPr id="6" name="Picture 5" descr="A mountain with trees and snow&#10;&#10;Description automatically generated">
            <a:extLst>
              <a:ext uri="{FF2B5EF4-FFF2-40B4-BE49-F238E27FC236}">
                <a16:creationId xmlns:a16="http://schemas.microsoft.com/office/drawing/2014/main" id="{A276BBA9-00F8-638D-A037-2196C1A6174E}"/>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21909850" y="4255826"/>
            <a:ext cx="15367783" cy="5700807"/>
          </a:xfrm>
          <a:prstGeom prst="rect">
            <a:avLst/>
          </a:prstGeom>
        </p:spPr>
      </p:pic>
      <p:sp>
        <p:nvSpPr>
          <p:cNvPr id="26" name="Rectangle: Rounded Corners 25">
            <a:extLst>
              <a:ext uri="{FF2B5EF4-FFF2-40B4-BE49-F238E27FC236}">
                <a16:creationId xmlns:a16="http://schemas.microsoft.com/office/drawing/2014/main" id="{CA907D1E-908C-E308-4083-15D5DD6596BE}"/>
              </a:ext>
            </a:extLst>
          </p:cNvPr>
          <p:cNvSpPr/>
          <p:nvPr/>
        </p:nvSpPr>
        <p:spPr>
          <a:xfrm>
            <a:off x="174057" y="9192790"/>
            <a:ext cx="11719559"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CONCLUSIONS</a:t>
            </a:r>
            <a:endParaRPr lang="en-US" sz="1200"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A majority of the observed species in this data set have no conservation status.</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Observed Fish species have the highest proportion of endangered </a:t>
            </a:r>
            <a:r>
              <a:rPr lang="en-US" i="1" dirty="0" err="1">
                <a:latin typeface="Avenir Next LT Pro" panose="020B0504020202020204" pitchFamily="34" charset="0"/>
              </a:rPr>
              <a:t>speces</a:t>
            </a:r>
            <a:r>
              <a:rPr lang="en-US" i="1" dirty="0">
                <a:latin typeface="Avenir Next LT Pro" panose="020B0504020202020204" pitchFamily="34" charset="0"/>
              </a:rPr>
              <a:t>, though they’re more likely to be labeled ‘Species of Concern’ or ‘Threatened’.</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Birds make up the majority of species observed with the Conservation Status ‘Species of Concern’ </a:t>
            </a:r>
            <a:r>
              <a:rPr lang="en-US" dirty="0">
                <a:latin typeface="Avenir Next LT Pro" panose="020B0504020202020204" pitchFamily="34" charset="0"/>
              </a:rPr>
              <a:t>and</a:t>
            </a:r>
            <a:r>
              <a:rPr lang="en-US" i="1" dirty="0">
                <a:latin typeface="Avenir Next LT Pro" panose="020B0504020202020204" pitchFamily="34" charset="0"/>
              </a:rPr>
              <a:t> ‘In Recovery’.</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The species category with the most species under protection is the Mammal category.</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You’re most likely to observe vascular plant species and least likely to observe reptile species in any of the four national parks listed.</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You’re most likely to observe endangered species in Yellowstone and Yosemite National Parks. You’re least likely to observe endangered species in Great Smoky Mountains National Park.</a:t>
            </a:r>
          </a:p>
        </p:txBody>
      </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6">
            <a:extLst>
              <a:ext uri="{28A0092B-C50C-407E-A947-70E740481C1C}">
                <a14:useLocalDpi xmlns:a14="http://schemas.microsoft.com/office/drawing/2010/main" val="0"/>
              </a:ext>
            </a:extLst>
          </a:blip>
          <a:srcRect r="61422" b="12767"/>
          <a:stretch/>
        </p:blipFill>
        <p:spPr>
          <a:xfrm>
            <a:off x="-2271075" y="4255826"/>
            <a:ext cx="5928675" cy="5700807"/>
          </a:xfrm>
          <a:prstGeom prst="rect">
            <a:avLst/>
          </a:prstGeom>
        </p:spPr>
      </p:pic>
      <p:pic>
        <p:nvPicPr>
          <p:cNvPr id="7" name="Picture 6" descr="A mountain with trees and snow&#10;&#10;Description automatically generated">
            <a:extLst>
              <a:ext uri="{FF2B5EF4-FFF2-40B4-BE49-F238E27FC236}">
                <a16:creationId xmlns:a16="http://schemas.microsoft.com/office/drawing/2014/main" id="{081879D1-A932-81EE-CABF-47D1DC29A505}"/>
              </a:ext>
            </a:extLst>
          </p:cNvPr>
          <p:cNvPicPr>
            <a:picLocks noChangeAspect="1"/>
          </p:cNvPicPr>
          <p:nvPr/>
        </p:nvPicPr>
        <p:blipFill rotWithShape="1">
          <a:blip r:embed="rId6">
            <a:extLst>
              <a:ext uri="{28A0092B-C50C-407E-A947-70E740481C1C}">
                <a14:useLocalDpi xmlns:a14="http://schemas.microsoft.com/office/drawing/2010/main" val="0"/>
              </a:ext>
            </a:extLst>
          </a:blip>
          <a:srcRect l="38773" b="12767"/>
          <a:stretch/>
        </p:blipFill>
        <p:spPr>
          <a:xfrm>
            <a:off x="9274629" y="4255826"/>
            <a:ext cx="9409288" cy="5700807"/>
          </a:xfrm>
          <a:prstGeom prst="rect">
            <a:avLst/>
          </a:prstGeom>
        </p:spPr>
      </p:pic>
      <p:grpSp>
        <p:nvGrpSpPr>
          <p:cNvPr id="34" name="Group 33">
            <a:extLst>
              <a:ext uri="{FF2B5EF4-FFF2-40B4-BE49-F238E27FC236}">
                <a16:creationId xmlns:a16="http://schemas.microsoft.com/office/drawing/2014/main" id="{2CEF3315-CEA9-0778-14DD-93C9A66C399A}"/>
              </a:ext>
            </a:extLst>
          </p:cNvPr>
          <p:cNvGrpSpPr/>
          <p:nvPr/>
        </p:nvGrpSpPr>
        <p:grpSpPr>
          <a:xfrm>
            <a:off x="137805" y="-10636391"/>
            <a:ext cx="6063548" cy="6102418"/>
            <a:chOff x="137805" y="-10636391"/>
            <a:chExt cx="6063548" cy="6102418"/>
          </a:xfrm>
        </p:grpSpPr>
        <p:grpSp>
          <p:nvGrpSpPr>
            <p:cNvPr id="27" name="Group 26">
              <a:extLst>
                <a:ext uri="{FF2B5EF4-FFF2-40B4-BE49-F238E27FC236}">
                  <a16:creationId xmlns:a16="http://schemas.microsoft.com/office/drawing/2014/main" id="{71643930-5C82-15CE-B13C-846237507001}"/>
                </a:ext>
              </a:extLst>
            </p:cNvPr>
            <p:cNvGrpSpPr/>
            <p:nvPr/>
          </p:nvGrpSpPr>
          <p:grpSpPr>
            <a:xfrm>
              <a:off x="137805" y="-7518400"/>
              <a:ext cx="6063547" cy="2984427"/>
              <a:chOff x="137805" y="3429000"/>
              <a:chExt cx="6063547" cy="2984427"/>
            </a:xfrm>
          </p:grpSpPr>
          <p:sp>
            <p:nvSpPr>
              <p:cNvPr id="28" name="Rectangle: Rounded Corners 27">
                <a:extLst>
                  <a:ext uri="{FF2B5EF4-FFF2-40B4-BE49-F238E27FC236}">
                    <a16:creationId xmlns:a16="http://schemas.microsoft.com/office/drawing/2014/main" id="{5DF3B2B9-9E86-1BC0-5E31-D196B6D793D8}"/>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hart 29">
                <a:extLst>
                  <a:ext uri="{FF2B5EF4-FFF2-40B4-BE49-F238E27FC236}">
                    <a16:creationId xmlns:a16="http://schemas.microsoft.com/office/drawing/2014/main" id="{8651F039-2F05-26F4-D0AC-A1B28170FE16}"/>
                  </a:ext>
                </a:extLst>
              </p:cNvPr>
              <p:cNvGraphicFramePr/>
              <p:nvPr>
                <p:extLst>
                  <p:ext uri="{D42A27DB-BD31-4B8C-83A1-F6EECF244321}">
                    <p14:modId xmlns:p14="http://schemas.microsoft.com/office/powerpoint/2010/main" val="365631262"/>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31" name="Group 30">
              <a:extLst>
                <a:ext uri="{FF2B5EF4-FFF2-40B4-BE49-F238E27FC236}">
                  <a16:creationId xmlns:a16="http://schemas.microsoft.com/office/drawing/2014/main" id="{DF9F4C13-0419-C99E-5321-D2D55B2AF78E}"/>
                </a:ext>
              </a:extLst>
            </p:cNvPr>
            <p:cNvGrpSpPr/>
            <p:nvPr/>
          </p:nvGrpSpPr>
          <p:grpSpPr>
            <a:xfrm>
              <a:off x="137805" y="-10636391"/>
              <a:ext cx="6063548" cy="2984427"/>
              <a:chOff x="137805" y="311009"/>
              <a:chExt cx="6063548" cy="2984427"/>
            </a:xfrm>
          </p:grpSpPr>
          <p:sp>
            <p:nvSpPr>
              <p:cNvPr id="32" name="Rectangle: Rounded Corners 31">
                <a:extLst>
                  <a:ext uri="{FF2B5EF4-FFF2-40B4-BE49-F238E27FC236}">
                    <a16:creationId xmlns:a16="http://schemas.microsoft.com/office/drawing/2014/main" id="{6962F2EF-A5C0-28B6-DD21-BC23C8B8AC99}"/>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art 32">
                <a:extLst>
                  <a:ext uri="{FF2B5EF4-FFF2-40B4-BE49-F238E27FC236}">
                    <a16:creationId xmlns:a16="http://schemas.microsoft.com/office/drawing/2014/main" id="{1A111AD1-40AC-D5CE-E46E-FBE9D5995550}"/>
                  </a:ext>
                </a:extLst>
              </p:cNvPr>
              <p:cNvGraphicFramePr/>
              <p:nvPr>
                <p:extLst>
                  <p:ext uri="{D42A27DB-BD31-4B8C-83A1-F6EECF244321}">
                    <p14:modId xmlns:p14="http://schemas.microsoft.com/office/powerpoint/2010/main" val="2138147083"/>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8"/>
              </a:graphicData>
            </a:graphic>
          </p:graphicFrame>
        </p:grpSp>
      </p:grpSp>
    </p:spTree>
    <p:extLst>
      <p:ext uri="{BB962C8B-B14F-4D97-AF65-F5344CB8AC3E}">
        <p14:creationId xmlns:p14="http://schemas.microsoft.com/office/powerpoint/2010/main" val="458939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3">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250257" y="251990"/>
            <a:ext cx="11719559"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CONCLUSIONS</a:t>
            </a:r>
            <a:endParaRPr lang="en-US" sz="1200"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A majority of the observed species in this data set have no conservation status.</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Observed Fish species have the highest proportion of endangered </a:t>
            </a:r>
            <a:r>
              <a:rPr lang="en-US" i="1" dirty="0" err="1">
                <a:latin typeface="Avenir Next LT Pro" panose="020B0504020202020204" pitchFamily="34" charset="0"/>
              </a:rPr>
              <a:t>speces</a:t>
            </a:r>
            <a:r>
              <a:rPr lang="en-US" i="1" dirty="0">
                <a:latin typeface="Avenir Next LT Pro" panose="020B0504020202020204" pitchFamily="34" charset="0"/>
              </a:rPr>
              <a:t>, though they’re more likely to be labeled ‘Species of Concern’ or ‘Threatened’.</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Birds make up the majority of species observed with the Conservation Status ‘Species of Concern’ </a:t>
            </a:r>
            <a:r>
              <a:rPr lang="en-US" dirty="0">
                <a:latin typeface="Avenir Next LT Pro" panose="020B0504020202020204" pitchFamily="34" charset="0"/>
              </a:rPr>
              <a:t>and</a:t>
            </a:r>
            <a:r>
              <a:rPr lang="en-US" i="1" dirty="0">
                <a:latin typeface="Avenir Next LT Pro" panose="020B0504020202020204" pitchFamily="34" charset="0"/>
              </a:rPr>
              <a:t> ‘In Recovery’.</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The species category with the most species under protection is the Mammal category.</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You’re most likely to observe vascular plant species and least likely to observe reptile species in any of the four national parks listed.</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You’re most likely to observe endangered species in Yellowstone and Yosemite National Parks. You’re least likely to observe endangered species in Great Smoky Mountains National Park.</a:t>
            </a:r>
          </a:p>
        </p:txBody>
      </p:sp>
      <p:pic>
        <p:nvPicPr>
          <p:cNvPr id="2" name="Picture 1" descr="A mountain with trees and snow&#10;&#10;Description automatically generated">
            <a:extLst>
              <a:ext uri="{FF2B5EF4-FFF2-40B4-BE49-F238E27FC236}">
                <a16:creationId xmlns:a16="http://schemas.microsoft.com/office/drawing/2014/main" id="{3F4E247B-F551-5E72-D294-57866E60EC87}"/>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9516820" y="4255826"/>
            <a:ext cx="15367783" cy="5700807"/>
          </a:xfrm>
          <a:prstGeom prst="rect">
            <a:avLst/>
          </a:prstGeom>
        </p:spPr>
      </p:pic>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4">
            <a:extLst>
              <a:ext uri="{28A0092B-C50C-407E-A947-70E740481C1C}">
                <a14:useLocalDpi xmlns:a14="http://schemas.microsoft.com/office/drawing/2010/main" val="0"/>
              </a:ext>
            </a:extLst>
          </a:blip>
          <a:srcRect r="61422" b="12767"/>
          <a:stretch/>
        </p:blipFill>
        <p:spPr>
          <a:xfrm>
            <a:off x="-16509574" y="4255826"/>
            <a:ext cx="5928675" cy="5700807"/>
          </a:xfrm>
          <a:prstGeom prst="rect">
            <a:avLst/>
          </a:prstGeom>
        </p:spPr>
      </p:pic>
      <p:pic>
        <p:nvPicPr>
          <p:cNvPr id="7" name="Picture 6" descr="A mountain with trees and snow&#10;&#10;Description automatically generated">
            <a:extLst>
              <a:ext uri="{FF2B5EF4-FFF2-40B4-BE49-F238E27FC236}">
                <a16:creationId xmlns:a16="http://schemas.microsoft.com/office/drawing/2014/main" id="{081879D1-A932-81EE-CABF-47D1DC29A505}"/>
              </a:ext>
            </a:extLst>
          </p:cNvPr>
          <p:cNvPicPr>
            <a:picLocks noChangeAspect="1"/>
          </p:cNvPicPr>
          <p:nvPr/>
        </p:nvPicPr>
        <p:blipFill rotWithShape="1">
          <a:blip r:embed="rId4">
            <a:extLst>
              <a:ext uri="{28A0092B-C50C-407E-A947-70E740481C1C}">
                <a14:useLocalDpi xmlns:a14="http://schemas.microsoft.com/office/drawing/2010/main" val="0"/>
              </a:ext>
            </a:extLst>
          </a:blip>
          <a:srcRect l="38773" b="12767"/>
          <a:stretch/>
        </p:blipFill>
        <p:spPr>
          <a:xfrm>
            <a:off x="-2305586" y="4255826"/>
            <a:ext cx="9409288" cy="5700807"/>
          </a:xfrm>
          <a:prstGeom prst="rect">
            <a:avLst/>
          </a:prstGeom>
        </p:spPr>
      </p:pic>
      <p:sp>
        <p:nvSpPr>
          <p:cNvPr id="20" name="Rectangle: Rounded Corners 19">
            <a:extLst>
              <a:ext uri="{FF2B5EF4-FFF2-40B4-BE49-F238E27FC236}">
                <a16:creationId xmlns:a16="http://schemas.microsoft.com/office/drawing/2014/main" id="{AB7AB11D-C3FD-03AF-DA3B-6D5B3DDF1B33}"/>
              </a:ext>
            </a:extLst>
          </p:cNvPr>
          <p:cNvSpPr/>
          <p:nvPr/>
        </p:nvSpPr>
        <p:spPr>
          <a:xfrm>
            <a:off x="6428824" y="-10593810"/>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Each conservation status was observed most often in Yellowstone, which is to be expected since Yellowstone has the most observations overall.</a:t>
            </a:r>
          </a:p>
          <a:p>
            <a:pPr algn="ctr"/>
            <a:endParaRPr lang="en-US" i="1" dirty="0">
              <a:latin typeface="Avenir Next LT Pro" panose="020B0504020202020204" pitchFamily="34" charset="0"/>
            </a:endParaRPr>
          </a:p>
          <a:p>
            <a:pPr algn="ctr"/>
            <a:r>
              <a:rPr lang="en-US" dirty="0">
                <a:latin typeface="Avenir Next LT Pro" panose="020B0504020202020204" pitchFamily="34" charset="0"/>
              </a:rPr>
              <a:t>However, from the proportional bar chart, we find that Yellowstone and Yosemite give someone the same likelihood of observing an endangered species. </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In Yellowstone, Endangered species make up 3.5% of all observed species. In Yosemite, Endangered species make up the same proportion of observed species.</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In Great Smoky Mountain National Park,</a:t>
            </a:r>
          </a:p>
          <a:p>
            <a:pPr algn="ctr"/>
            <a:r>
              <a:rPr lang="en-US" dirty="0">
                <a:latin typeface="Avenir Next LT Pro" panose="020B0504020202020204" pitchFamily="34" charset="0"/>
              </a:rPr>
              <a:t>Endangered species make up the</a:t>
            </a:r>
          </a:p>
          <a:p>
            <a:pPr algn="ctr"/>
            <a:r>
              <a:rPr lang="en-US" dirty="0">
                <a:latin typeface="Avenir Next LT Pro" panose="020B0504020202020204" pitchFamily="34" charset="0"/>
              </a:rPr>
              <a:t>smallest proportion of</a:t>
            </a:r>
          </a:p>
          <a:p>
            <a:pPr algn="ctr"/>
            <a:r>
              <a:rPr lang="en-US" dirty="0">
                <a:latin typeface="Avenir Next LT Pro" panose="020B0504020202020204" pitchFamily="34" charset="0"/>
              </a:rPr>
              <a:t>observations.</a:t>
            </a:r>
          </a:p>
        </p:txBody>
      </p:sp>
      <p:grpSp>
        <p:nvGrpSpPr>
          <p:cNvPr id="21" name="Group 20">
            <a:extLst>
              <a:ext uri="{FF2B5EF4-FFF2-40B4-BE49-F238E27FC236}">
                <a16:creationId xmlns:a16="http://schemas.microsoft.com/office/drawing/2014/main" id="{A2CB0D99-2764-913D-4B19-ED1D7531698B}"/>
              </a:ext>
            </a:extLst>
          </p:cNvPr>
          <p:cNvGrpSpPr/>
          <p:nvPr/>
        </p:nvGrpSpPr>
        <p:grpSpPr>
          <a:xfrm>
            <a:off x="137805" y="-7416800"/>
            <a:ext cx="6063547" cy="2984427"/>
            <a:chOff x="137805" y="3429000"/>
            <a:chExt cx="6063547" cy="2984427"/>
          </a:xfrm>
        </p:grpSpPr>
        <p:sp>
          <p:nvSpPr>
            <p:cNvPr id="22" name="Rectangle: Rounded Corners 21">
              <a:extLst>
                <a:ext uri="{FF2B5EF4-FFF2-40B4-BE49-F238E27FC236}">
                  <a16:creationId xmlns:a16="http://schemas.microsoft.com/office/drawing/2014/main" id="{D8FA70F6-CF25-7257-55A3-08B762EB7E7B}"/>
                </a:ext>
              </a:extLst>
            </p:cNvPr>
            <p:cNvSpPr/>
            <p:nvPr/>
          </p:nvSpPr>
          <p:spPr>
            <a:xfrm>
              <a:off x="141646"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hart 22">
              <a:extLst>
                <a:ext uri="{FF2B5EF4-FFF2-40B4-BE49-F238E27FC236}">
                  <a16:creationId xmlns:a16="http://schemas.microsoft.com/office/drawing/2014/main" id="{3DBFE85F-228F-396B-568F-0805AB668A9B}"/>
                </a:ext>
              </a:extLst>
            </p:cNvPr>
            <p:cNvGraphicFramePr/>
            <p:nvPr>
              <p:extLst>
                <p:ext uri="{D42A27DB-BD31-4B8C-83A1-F6EECF244321}">
                  <p14:modId xmlns:p14="http://schemas.microsoft.com/office/powerpoint/2010/main" val="1045480091"/>
                </p:ext>
              </p:extLst>
            </p:nvPr>
          </p:nvGraphicFramePr>
          <p:xfrm>
            <a:off x="137805" y="3450770"/>
            <a:ext cx="6059707" cy="2962657"/>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24" name="Group 23">
            <a:extLst>
              <a:ext uri="{FF2B5EF4-FFF2-40B4-BE49-F238E27FC236}">
                <a16:creationId xmlns:a16="http://schemas.microsoft.com/office/drawing/2014/main" id="{D93B1386-84CB-6B2C-E58B-755633F70F09}"/>
              </a:ext>
            </a:extLst>
          </p:cNvPr>
          <p:cNvGrpSpPr/>
          <p:nvPr/>
        </p:nvGrpSpPr>
        <p:grpSpPr>
          <a:xfrm>
            <a:off x="137805" y="-10534791"/>
            <a:ext cx="6063548" cy="2984427"/>
            <a:chOff x="137805" y="311009"/>
            <a:chExt cx="6063548" cy="2984427"/>
          </a:xfrm>
        </p:grpSpPr>
        <p:sp>
          <p:nvSpPr>
            <p:cNvPr id="25" name="Rectangle: Rounded Corners 24">
              <a:extLst>
                <a:ext uri="{FF2B5EF4-FFF2-40B4-BE49-F238E27FC236}">
                  <a16:creationId xmlns:a16="http://schemas.microsoft.com/office/drawing/2014/main" id="{39D25E0F-5430-1AB1-46E2-031ED873D058}"/>
                </a:ext>
              </a:extLst>
            </p:cNvPr>
            <p:cNvSpPr/>
            <p:nvPr/>
          </p:nvSpPr>
          <p:spPr>
            <a:xfrm>
              <a:off x="141647"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hart 25">
              <a:extLst>
                <a:ext uri="{FF2B5EF4-FFF2-40B4-BE49-F238E27FC236}">
                  <a16:creationId xmlns:a16="http://schemas.microsoft.com/office/drawing/2014/main" id="{C21ABA13-2473-A52D-016E-5D1E225B5978}"/>
                </a:ext>
              </a:extLst>
            </p:cNvPr>
            <p:cNvGraphicFramePr/>
            <p:nvPr>
              <p:extLst>
                <p:ext uri="{D42A27DB-BD31-4B8C-83A1-F6EECF244321}">
                  <p14:modId xmlns:p14="http://schemas.microsoft.com/office/powerpoint/2010/main" val="2907402051"/>
                </p:ext>
              </p:extLst>
            </p:nvPr>
          </p:nvGraphicFramePr>
          <p:xfrm>
            <a:off x="137805" y="311009"/>
            <a:ext cx="6059707" cy="2962657"/>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3152357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A35628C-15DA-4C65-5939-6297B10B7812}"/>
              </a:ext>
            </a:extLst>
          </p:cNvPr>
          <p:cNvSpPr/>
          <p:nvPr/>
        </p:nvSpPr>
        <p:spPr>
          <a:xfrm>
            <a:off x="6152872" y="200895"/>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DATA SOURCE</a:t>
            </a:r>
          </a:p>
          <a:p>
            <a:pPr algn="ctr"/>
            <a:r>
              <a:rPr lang="en-US" dirty="0">
                <a:latin typeface="Avenir Next LT Pro" panose="020B0504020202020204" pitchFamily="34" charset="0"/>
              </a:rPr>
              <a:t>The data used is provided by Codecademy.com. It is inspired by real data from the National Parks Service, however, it’s mostly fictional.</a:t>
            </a:r>
          </a:p>
          <a:p>
            <a:pPr algn="ctr"/>
            <a:endParaRPr lang="en-US" dirty="0">
              <a:latin typeface="Avenir Next LT Pro" panose="020B0504020202020204" pitchFamily="34" charset="0"/>
            </a:endParaRPr>
          </a:p>
          <a:p>
            <a:pPr algn="ctr">
              <a:lnSpc>
                <a:spcPct val="150000"/>
              </a:lnSpc>
            </a:pPr>
            <a:r>
              <a:rPr lang="en-US" sz="2400" b="1" dirty="0">
                <a:latin typeface="Arial Nova Cond" panose="020B0506020202020204" pitchFamily="34" charset="0"/>
              </a:rPr>
              <a:t>Data Sets Used</a:t>
            </a:r>
          </a:p>
          <a:p>
            <a:r>
              <a:rPr lang="en-US" b="1" i="1" dirty="0">
                <a:latin typeface="Avenir Next LT Pro" panose="020B0504020202020204" pitchFamily="34" charset="0"/>
              </a:rPr>
              <a:t>species_info.csv</a:t>
            </a:r>
            <a:r>
              <a:rPr lang="en-US" dirty="0">
                <a:latin typeface="Avenir Next LT Pro" panose="020B0504020202020204" pitchFamily="34" charset="0"/>
              </a:rPr>
              <a:t> with data about different species, their scientific names, and their conservation status.</a:t>
            </a:r>
            <a:endParaRPr lang="en-US" b="1" i="1" dirty="0">
              <a:latin typeface="Avenir Next LT Pro" panose="020B0504020202020204" pitchFamily="34" charset="0"/>
            </a:endParaRPr>
          </a:p>
          <a:p>
            <a:endParaRPr lang="en-US" sz="500" dirty="0">
              <a:latin typeface="Avenir Next LT Pro" panose="020B0504020202020204" pitchFamily="34" charset="0"/>
            </a:endParaRPr>
          </a:p>
          <a:p>
            <a:r>
              <a:rPr lang="en-US" b="1" i="1" dirty="0">
                <a:latin typeface="Avenir Next LT Pro" panose="020B0504020202020204" pitchFamily="34" charset="0"/>
              </a:rPr>
              <a:t>observations.csv</a:t>
            </a:r>
            <a:r>
              <a:rPr lang="en-US" dirty="0">
                <a:latin typeface="Avenir Next LT Pro" panose="020B0504020202020204" pitchFamily="34" charset="0"/>
              </a:rPr>
              <a:t> with recorded sightings of different species at four different national parks.</a:t>
            </a:r>
          </a:p>
        </p:txBody>
      </p:sp>
      <p:sp>
        <p:nvSpPr>
          <p:cNvPr id="5" name="Rectangle: Rounded Corners 4">
            <a:extLst>
              <a:ext uri="{FF2B5EF4-FFF2-40B4-BE49-F238E27FC236}">
                <a16:creationId xmlns:a16="http://schemas.microsoft.com/office/drawing/2014/main" id="{E3ECA358-93BB-2E21-20FF-A549AF754B5C}"/>
              </a:ext>
            </a:extLst>
          </p:cNvPr>
          <p:cNvSpPr/>
          <p:nvPr/>
        </p:nvSpPr>
        <p:spPr>
          <a:xfrm>
            <a:off x="146936" y="200895"/>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INTRODUCTION</a:t>
            </a:r>
            <a:endParaRPr lang="en-US" b="1" dirty="0">
              <a:latin typeface="Arial Nova Cond" panose="020B0506020202020204" pitchFamily="34" charset="0"/>
            </a:endParaRPr>
          </a:p>
          <a:p>
            <a:pPr algn="ctr"/>
            <a:r>
              <a:rPr lang="en-US" dirty="0">
                <a:latin typeface="Avenir Next LT Pro" panose="020B0504020202020204" pitchFamily="34" charset="0"/>
              </a:rPr>
              <a:t>This project involves the analysis of data on a variety of species observed in four different U.S. National Parks. Here are a few question that this project aims to answer:</a:t>
            </a:r>
          </a:p>
          <a:p>
            <a:pPr algn="ctr"/>
            <a:endParaRPr lang="en-US" sz="1200"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What is the distribution of conservation status for each species?</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Which type of species is most prevalent and what is their distribution amongst the four parks?</a:t>
            </a:r>
          </a:p>
          <a:p>
            <a:pPr marL="171450" indent="-171450">
              <a:buFont typeface="Wingdings" panose="05000000000000000000" pitchFamily="2" charset="2"/>
              <a:buChar char="v"/>
            </a:pPr>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Are certain types of species more likely to be endangered?</a:t>
            </a:r>
          </a:p>
          <a:p>
            <a:pPr algn="ctr"/>
            <a:endParaRPr lang="en-US" dirty="0">
              <a:latin typeface="Arial Nova Cond" panose="020B0506020202020204" pitchFamily="34" charset="0"/>
            </a:endParaRPr>
          </a:p>
        </p:txBody>
      </p:sp>
      <p:sp>
        <p:nvSpPr>
          <p:cNvPr id="10" name="TextBox 9">
            <a:extLst>
              <a:ext uri="{FF2B5EF4-FFF2-40B4-BE49-F238E27FC236}">
                <a16:creationId xmlns:a16="http://schemas.microsoft.com/office/drawing/2014/main" id="{7F1DD875-8229-F17C-5F13-F60FB55CBD40}"/>
              </a:ext>
            </a:extLst>
          </p:cNvPr>
          <p:cNvSpPr txBox="1"/>
          <p:nvPr/>
        </p:nvSpPr>
        <p:spPr>
          <a:xfrm>
            <a:off x="-2" y="-8250451"/>
            <a:ext cx="12191999" cy="2108269"/>
          </a:xfrm>
          <a:prstGeom prst="rect">
            <a:avLst/>
          </a:prstGeom>
          <a:noFill/>
        </p:spPr>
        <p:txBody>
          <a:bodyPr wrap="square" rtlCol="0">
            <a:spAutoFit/>
          </a:bodyPr>
          <a:lstStyle/>
          <a:p>
            <a:pPr algn="ctr"/>
            <a:r>
              <a:rPr lang="en-US" sz="13100" b="1" dirty="0">
                <a:solidFill>
                  <a:schemeClr val="bg1"/>
                </a:solidFill>
                <a:latin typeface="Arial Nova Cond" panose="020B0506020202020204" pitchFamily="34" charset="0"/>
                <a:cs typeface="Aharoni" panose="02010803020104030203" pitchFamily="2" charset="-79"/>
              </a:rPr>
              <a:t>NATIONAL PARKS</a:t>
            </a:r>
          </a:p>
        </p:txBody>
      </p:sp>
      <p:sp>
        <p:nvSpPr>
          <p:cNvPr id="6" name="TextBox 5">
            <a:extLst>
              <a:ext uri="{FF2B5EF4-FFF2-40B4-BE49-F238E27FC236}">
                <a16:creationId xmlns:a16="http://schemas.microsoft.com/office/drawing/2014/main" id="{959A74C5-AB21-E6BE-2EC9-31FD0EFF408F}"/>
              </a:ext>
            </a:extLst>
          </p:cNvPr>
          <p:cNvSpPr txBox="1"/>
          <p:nvPr/>
        </p:nvSpPr>
        <p:spPr>
          <a:xfrm>
            <a:off x="0" y="-9681715"/>
            <a:ext cx="12191999" cy="2154436"/>
          </a:xfrm>
          <a:prstGeom prst="rect">
            <a:avLst/>
          </a:prstGeom>
          <a:noFill/>
        </p:spPr>
        <p:txBody>
          <a:bodyPr wrap="square" rtlCol="0">
            <a:spAutoFit/>
          </a:bodyPr>
          <a:lstStyle/>
          <a:p>
            <a:pPr algn="ctr"/>
            <a:r>
              <a:rPr lang="en-US" sz="13400" b="1" dirty="0">
                <a:solidFill>
                  <a:srgbClr val="D67D5B"/>
                </a:solidFill>
                <a:latin typeface="Arial Nova Cond" panose="020B0506020202020204" pitchFamily="34" charset="0"/>
                <a:cs typeface="Aharoni" panose="02010803020104030203" pitchFamily="2" charset="-79"/>
              </a:rPr>
              <a:t>BIODIVERSITY IN</a:t>
            </a:r>
          </a:p>
        </p:txBody>
      </p:sp>
      <p:sp>
        <p:nvSpPr>
          <p:cNvPr id="25" name="Rectangle: Rounded Corners 24">
            <a:extLst>
              <a:ext uri="{FF2B5EF4-FFF2-40B4-BE49-F238E27FC236}">
                <a16:creationId xmlns:a16="http://schemas.microsoft.com/office/drawing/2014/main" id="{CEBF4E48-F6CE-0F08-C071-CA97BD66353C}"/>
              </a:ext>
            </a:extLst>
          </p:cNvPr>
          <p:cNvSpPr/>
          <p:nvPr/>
        </p:nvSpPr>
        <p:spPr>
          <a:xfrm>
            <a:off x="146936" y="87352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Nova Cond" panose="020B0506020202020204" pitchFamily="34" charset="0"/>
              </a:rPr>
              <a:t>SPECIES DATA</a:t>
            </a:r>
            <a:endParaRPr lang="en-US" b="1" dirty="0">
              <a:latin typeface="Arial Nova Cond" panose="020B0506020202020204" pitchFamily="34" charset="0"/>
            </a:endParaRPr>
          </a:p>
          <a:p>
            <a:pPr algn="ctr"/>
            <a:r>
              <a:rPr lang="en-US" dirty="0">
                <a:latin typeface="Avenir Next LT Pro" panose="020B0504020202020204" pitchFamily="34" charset="0"/>
              </a:rPr>
              <a:t>The species data contains information on the species observed in the national parks included.</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There were four conservation statuses that each species could fall into:</a:t>
            </a:r>
          </a:p>
          <a:p>
            <a:pPr marL="342900" indent="-342900">
              <a:buFont typeface="+mj-lt"/>
              <a:buAutoNum type="arabicPeriod"/>
            </a:pPr>
            <a:r>
              <a:rPr lang="en-US" dirty="0">
                <a:latin typeface="Avenir Next LT Pro" panose="020B0504020202020204" pitchFamily="34" charset="0"/>
              </a:rPr>
              <a:t>Species of Concern: species at low risk</a:t>
            </a:r>
          </a:p>
          <a:p>
            <a:pPr marL="342900" indent="-342900">
              <a:buFont typeface="+mj-lt"/>
              <a:buAutoNum type="arabicPeriod"/>
            </a:pPr>
            <a:r>
              <a:rPr lang="en-US" dirty="0">
                <a:latin typeface="Avenir Next LT Pro" panose="020B0504020202020204" pitchFamily="34" charset="0"/>
              </a:rPr>
              <a:t>Endangered: species facing high risk of extinction</a:t>
            </a:r>
          </a:p>
          <a:p>
            <a:pPr marL="342900" indent="-342900">
              <a:buFont typeface="+mj-lt"/>
              <a:buAutoNum type="arabicPeriod"/>
            </a:pPr>
            <a:r>
              <a:rPr lang="en-US" dirty="0">
                <a:latin typeface="Avenir Next LT Pro" panose="020B0504020202020204" pitchFamily="34" charset="0"/>
              </a:rPr>
              <a:t>Threatened: species likely to become endangered</a:t>
            </a:r>
          </a:p>
          <a:p>
            <a:pPr marL="342900" indent="-342900">
              <a:buFont typeface="+mj-lt"/>
              <a:buAutoNum type="arabicPeriod"/>
            </a:pPr>
            <a:r>
              <a:rPr lang="en-US" dirty="0">
                <a:latin typeface="Avenir Next LT Pro" panose="020B0504020202020204" pitchFamily="34" charset="0"/>
              </a:rPr>
              <a:t>In Recovery: formerly endangered species that have increased in population</a:t>
            </a:r>
          </a:p>
        </p:txBody>
      </p:sp>
      <p:grpSp>
        <p:nvGrpSpPr>
          <p:cNvPr id="26" name="Group 25">
            <a:extLst>
              <a:ext uri="{FF2B5EF4-FFF2-40B4-BE49-F238E27FC236}">
                <a16:creationId xmlns:a16="http://schemas.microsoft.com/office/drawing/2014/main" id="{10345E22-5F2B-AAC8-EEBE-27C3D98034E3}"/>
              </a:ext>
            </a:extLst>
          </p:cNvPr>
          <p:cNvGrpSpPr/>
          <p:nvPr/>
        </p:nvGrpSpPr>
        <p:grpSpPr>
          <a:xfrm>
            <a:off x="5909150" y="11963400"/>
            <a:ext cx="6061625" cy="2962657"/>
            <a:chOff x="5909150" y="3429000"/>
            <a:chExt cx="6061625" cy="2962657"/>
          </a:xfrm>
        </p:grpSpPr>
        <p:graphicFrame>
          <p:nvGraphicFramePr>
            <p:cNvPr id="27" name="Chart 26">
              <a:extLst>
                <a:ext uri="{FF2B5EF4-FFF2-40B4-BE49-F238E27FC236}">
                  <a16:creationId xmlns:a16="http://schemas.microsoft.com/office/drawing/2014/main" id="{805A9567-ACEF-8F94-7D2D-A91BBC2C0E6D}"/>
                </a:ext>
              </a:extLst>
            </p:cNvPr>
            <p:cNvGraphicFramePr/>
            <p:nvPr>
              <p:extLst>
                <p:ext uri="{D42A27DB-BD31-4B8C-83A1-F6EECF244321}">
                  <p14:modId xmlns:p14="http://schemas.microsoft.com/office/powerpoint/2010/main" val="720547779"/>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Rounded Corners 27">
              <a:extLst>
                <a:ext uri="{FF2B5EF4-FFF2-40B4-BE49-F238E27FC236}">
                  <a16:creationId xmlns:a16="http://schemas.microsoft.com/office/drawing/2014/main" id="{C8D5F4DC-A612-FD18-06A3-594CEA42B686}"/>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9" name="Table 32">
            <a:extLst>
              <a:ext uri="{FF2B5EF4-FFF2-40B4-BE49-F238E27FC236}">
                <a16:creationId xmlns:a16="http://schemas.microsoft.com/office/drawing/2014/main" id="{4E5F8797-2035-8ED6-5CDB-3B4DBD3CC395}"/>
              </a:ext>
            </a:extLst>
          </p:cNvPr>
          <p:cNvGraphicFramePr>
            <a:graphicFrameLocks noGrp="1"/>
          </p:cNvGraphicFramePr>
          <p:nvPr>
            <p:extLst>
              <p:ext uri="{D42A27DB-BD31-4B8C-83A1-F6EECF244321}">
                <p14:modId xmlns:p14="http://schemas.microsoft.com/office/powerpoint/2010/main" val="3651439730"/>
              </p:ext>
            </p:extLst>
          </p:nvPr>
        </p:nvGraphicFramePr>
        <p:xfrm>
          <a:off x="6068153" y="9452963"/>
          <a:ext cx="5741700" cy="2090685"/>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CONSERVATION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i="1" dirty="0">
                          <a:solidFill>
                            <a:schemeClr val="bg1"/>
                          </a:solidFill>
                          <a:latin typeface="Avenir Next LT Pro" panose="020B0504020202020204" pitchFamily="34" charset="0"/>
                        </a:rPr>
                        <a:t>No Status/Not at Risk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i="1" dirty="0">
                          <a:solidFill>
                            <a:schemeClr val="bg1"/>
                          </a:solidFill>
                          <a:latin typeface="Avenir Next LT Pro" panose="020B0504020202020204" pitchFamily="34" charset="0"/>
                        </a:rPr>
                        <a:t>5333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44985">
                <a:tc>
                  <a:txBody>
                    <a:bodyPr/>
                    <a:lstStyle/>
                    <a:p>
                      <a:pPr algn="ctr"/>
                      <a:r>
                        <a:rPr lang="en-US" sz="160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161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Endangered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In Recovery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30" name="Group 29">
            <a:extLst>
              <a:ext uri="{FF2B5EF4-FFF2-40B4-BE49-F238E27FC236}">
                <a16:creationId xmlns:a16="http://schemas.microsoft.com/office/drawing/2014/main" id="{6B552B64-0077-3C56-8BE9-464DA091D37C}"/>
              </a:ext>
            </a:extLst>
          </p:cNvPr>
          <p:cNvGrpSpPr/>
          <p:nvPr/>
        </p:nvGrpSpPr>
        <p:grpSpPr>
          <a:xfrm>
            <a:off x="5911070" y="8867180"/>
            <a:ext cx="6059706" cy="2962656"/>
            <a:chOff x="5911070" y="332780"/>
            <a:chExt cx="6059706" cy="2962656"/>
          </a:xfrm>
        </p:grpSpPr>
        <p:sp>
          <p:nvSpPr>
            <p:cNvPr id="31" name="Rectangle: Rounded Corners 30">
              <a:extLst>
                <a:ext uri="{FF2B5EF4-FFF2-40B4-BE49-F238E27FC236}">
                  <a16:creationId xmlns:a16="http://schemas.microsoft.com/office/drawing/2014/main" id="{613E8BAE-8B85-1B62-A19B-4A58E3290A17}"/>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C3A3FEF-2DBD-56C5-C856-7B15F1244ACA}"/>
                </a:ext>
              </a:extLst>
            </p:cNvPr>
            <p:cNvSpPr txBox="1"/>
            <p:nvPr/>
          </p:nvSpPr>
          <p:spPr>
            <a:xfrm>
              <a:off x="6066233" y="438911"/>
              <a:ext cx="5741699" cy="369332"/>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~3.28% of species have a conservation status</a:t>
              </a:r>
            </a:p>
          </p:txBody>
        </p:sp>
      </p:grpSp>
      <p:pic>
        <p:nvPicPr>
          <p:cNvPr id="2" name="Picture 1" descr="A mountain with trees and snow&#10;&#10;Description automatically generated">
            <a:extLst>
              <a:ext uri="{FF2B5EF4-FFF2-40B4-BE49-F238E27FC236}">
                <a16:creationId xmlns:a16="http://schemas.microsoft.com/office/drawing/2014/main" id="{3F4E247B-F551-5E72-D294-57866E60EC87}"/>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1919" y="4245552"/>
            <a:ext cx="15367783" cy="5700807"/>
          </a:xfrm>
          <a:prstGeom prst="rect">
            <a:avLst/>
          </a:prstGeom>
        </p:spPr>
      </p:pic>
      <p:pic>
        <p:nvPicPr>
          <p:cNvPr id="13" name="Picture 12" descr="A mountain with trees and snow&#10;&#10;Description automatically generated">
            <a:extLst>
              <a:ext uri="{FF2B5EF4-FFF2-40B4-BE49-F238E27FC236}">
                <a16:creationId xmlns:a16="http://schemas.microsoft.com/office/drawing/2014/main" id="{26105B25-AB91-AE6B-5763-74EF91126314}"/>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19044953" y="4255826"/>
            <a:ext cx="15367783" cy="5700807"/>
          </a:xfrm>
          <a:prstGeom prst="rect">
            <a:avLst/>
          </a:prstGeom>
        </p:spPr>
      </p:pic>
    </p:spTree>
    <p:extLst>
      <p:ext uri="{BB962C8B-B14F-4D97-AF65-F5344CB8AC3E}">
        <p14:creationId xmlns:p14="http://schemas.microsoft.com/office/powerpoint/2010/main" val="3831099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Nova Cond" panose="020B0506020202020204" pitchFamily="34" charset="0"/>
              </a:rPr>
              <a:t>SPECIES DATA</a:t>
            </a:r>
            <a:endParaRPr lang="en-US" b="1" dirty="0">
              <a:latin typeface="Arial Nova Cond" panose="020B0506020202020204" pitchFamily="34" charset="0"/>
            </a:endParaRPr>
          </a:p>
          <a:p>
            <a:pPr algn="ctr"/>
            <a:r>
              <a:rPr lang="en-US" dirty="0">
                <a:latin typeface="Avenir Next LT Pro" panose="020B0504020202020204" pitchFamily="34" charset="0"/>
              </a:rPr>
              <a:t>The species data contains information on the species observed in the national parks included.</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There were four conservation statuses that each species could fall into:</a:t>
            </a:r>
          </a:p>
          <a:p>
            <a:pPr marL="342900" indent="-342900">
              <a:buFont typeface="+mj-lt"/>
              <a:buAutoNum type="arabicPeriod"/>
            </a:pPr>
            <a:r>
              <a:rPr lang="en-US" dirty="0">
                <a:latin typeface="Avenir Next LT Pro" panose="020B0504020202020204" pitchFamily="34" charset="0"/>
              </a:rPr>
              <a:t>Species of Concern: species at low risk</a:t>
            </a:r>
          </a:p>
          <a:p>
            <a:pPr marL="342900" indent="-342900">
              <a:buFont typeface="+mj-lt"/>
              <a:buAutoNum type="arabicPeriod"/>
            </a:pPr>
            <a:r>
              <a:rPr lang="en-US" dirty="0">
                <a:latin typeface="Avenir Next LT Pro" panose="020B0504020202020204" pitchFamily="34" charset="0"/>
              </a:rPr>
              <a:t>Endangered: species facing high risk of extinction</a:t>
            </a:r>
          </a:p>
          <a:p>
            <a:pPr marL="342900" indent="-342900">
              <a:buFont typeface="+mj-lt"/>
              <a:buAutoNum type="arabicPeriod"/>
            </a:pPr>
            <a:r>
              <a:rPr lang="en-US" dirty="0">
                <a:latin typeface="Avenir Next LT Pro" panose="020B0504020202020204" pitchFamily="34" charset="0"/>
              </a:rPr>
              <a:t>Threatened: species likely to become endangered</a:t>
            </a:r>
          </a:p>
          <a:p>
            <a:pPr marL="342900" indent="-342900">
              <a:buFont typeface="+mj-lt"/>
              <a:buAutoNum type="arabicPeriod"/>
            </a:pPr>
            <a:r>
              <a:rPr lang="en-US" dirty="0">
                <a:latin typeface="Avenir Next LT Pro" panose="020B0504020202020204" pitchFamily="34" charset="0"/>
              </a:rPr>
              <a:t>In Recovery: formerly endangered species that have increased in population</a:t>
            </a:r>
          </a:p>
        </p:txBody>
      </p:sp>
      <p:grpSp>
        <p:nvGrpSpPr>
          <p:cNvPr id="37" name="Group 36">
            <a:extLst>
              <a:ext uri="{FF2B5EF4-FFF2-40B4-BE49-F238E27FC236}">
                <a16:creationId xmlns:a16="http://schemas.microsoft.com/office/drawing/2014/main" id="{40610077-8B25-27CB-6B53-8A3A50D05383}"/>
              </a:ext>
            </a:extLst>
          </p:cNvPr>
          <p:cNvGrpSpPr/>
          <p:nvPr/>
        </p:nvGrpSpPr>
        <p:grpSpPr>
          <a:xfrm>
            <a:off x="5909150" y="3429000"/>
            <a:ext cx="6061625" cy="2962657"/>
            <a:chOff x="5909150" y="3429000"/>
            <a:chExt cx="6061625" cy="2962657"/>
          </a:xfrm>
        </p:grpSpPr>
        <p:graphicFrame>
          <p:nvGraphicFramePr>
            <p:cNvPr id="28" name="Chart 27">
              <a:extLst>
                <a:ext uri="{FF2B5EF4-FFF2-40B4-BE49-F238E27FC236}">
                  <a16:creationId xmlns:a16="http://schemas.microsoft.com/office/drawing/2014/main" id="{BE6C7B4E-79B7-C04F-C636-5DB920D29270}"/>
                </a:ext>
              </a:extLst>
            </p:cNvPr>
            <p:cNvGraphicFramePr/>
            <p:nvPr>
              <p:extLst>
                <p:ext uri="{D42A27DB-BD31-4B8C-83A1-F6EECF244321}">
                  <p14:modId xmlns:p14="http://schemas.microsoft.com/office/powerpoint/2010/main" val="4281299048"/>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 name="Table 32">
            <a:extLst>
              <a:ext uri="{FF2B5EF4-FFF2-40B4-BE49-F238E27FC236}">
                <a16:creationId xmlns:a16="http://schemas.microsoft.com/office/drawing/2014/main" id="{5C97024D-5ED4-FD30-DAD7-6B373CDDD053}"/>
              </a:ext>
            </a:extLst>
          </p:cNvPr>
          <p:cNvGraphicFramePr>
            <a:graphicFrameLocks noGrp="1"/>
          </p:cNvGraphicFramePr>
          <p:nvPr>
            <p:extLst>
              <p:ext uri="{D42A27DB-BD31-4B8C-83A1-F6EECF244321}">
                <p14:modId xmlns:p14="http://schemas.microsoft.com/office/powerpoint/2010/main" val="2462754964"/>
              </p:ext>
            </p:extLst>
          </p:nvPr>
        </p:nvGraphicFramePr>
        <p:xfrm>
          <a:off x="6068153" y="918563"/>
          <a:ext cx="5741700" cy="2090685"/>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CONSERVATION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i="1" dirty="0">
                          <a:solidFill>
                            <a:schemeClr val="bg1"/>
                          </a:solidFill>
                          <a:latin typeface="Avenir Next LT Pro" panose="020B0504020202020204" pitchFamily="34" charset="0"/>
                        </a:rPr>
                        <a:t>No Status/Not at Risk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i="1" dirty="0">
                          <a:solidFill>
                            <a:schemeClr val="bg1"/>
                          </a:solidFill>
                          <a:latin typeface="Avenir Next LT Pro" panose="020B0504020202020204" pitchFamily="34" charset="0"/>
                        </a:rPr>
                        <a:t>5333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44985">
                <a:tc>
                  <a:txBody>
                    <a:bodyPr/>
                    <a:lstStyle/>
                    <a:p>
                      <a:pPr algn="ctr"/>
                      <a:r>
                        <a:rPr lang="en-US" sz="160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161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Endangered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In Recovery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36" name="Group 35">
            <a:extLst>
              <a:ext uri="{FF2B5EF4-FFF2-40B4-BE49-F238E27FC236}">
                <a16:creationId xmlns:a16="http://schemas.microsoft.com/office/drawing/2014/main" id="{81976300-130B-0CC7-FA0F-874D8A4E926A}"/>
              </a:ext>
            </a:extLst>
          </p:cNvPr>
          <p:cNvGrpSpPr/>
          <p:nvPr/>
        </p:nvGrpSpPr>
        <p:grpSpPr>
          <a:xfrm>
            <a:off x="5911070" y="332780"/>
            <a:ext cx="6059706" cy="2962656"/>
            <a:chOff x="5911070" y="332780"/>
            <a:chExt cx="6059706" cy="2962656"/>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2B422AF-A1C5-1611-2C81-0BBFDF865EFE}"/>
                </a:ext>
              </a:extLst>
            </p:cNvPr>
            <p:cNvSpPr txBox="1"/>
            <p:nvPr/>
          </p:nvSpPr>
          <p:spPr>
            <a:xfrm>
              <a:off x="6066233" y="438911"/>
              <a:ext cx="5741699" cy="369332"/>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~3.28% of species have a conservation status</a:t>
              </a:r>
            </a:p>
          </p:txBody>
        </p:sp>
      </p:grpSp>
      <p:pic>
        <p:nvPicPr>
          <p:cNvPr id="2" name="Picture 1" descr="A mountain with trees and snow&#10;&#10;Description automatically generated">
            <a:extLst>
              <a:ext uri="{FF2B5EF4-FFF2-40B4-BE49-F238E27FC236}">
                <a16:creationId xmlns:a16="http://schemas.microsoft.com/office/drawing/2014/main" id="{3F4E247B-F551-5E72-D294-57866E60EC87}"/>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4">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sp>
        <p:nvSpPr>
          <p:cNvPr id="6" name="Rectangle: Rounded Corners 5">
            <a:extLst>
              <a:ext uri="{FF2B5EF4-FFF2-40B4-BE49-F238E27FC236}">
                <a16:creationId xmlns:a16="http://schemas.microsoft.com/office/drawing/2014/main" id="{77932681-B91C-C988-70F0-A4A1A0D27EC4}"/>
              </a:ext>
            </a:extLst>
          </p:cNvPr>
          <p:cNvSpPr/>
          <p:nvPr/>
        </p:nvSpPr>
        <p:spPr>
          <a:xfrm>
            <a:off x="6152872" y="-9643491"/>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DATA SOURCE</a:t>
            </a:r>
          </a:p>
          <a:p>
            <a:pPr algn="ctr"/>
            <a:r>
              <a:rPr lang="en-US" dirty="0">
                <a:latin typeface="Avenir Next LT Pro" panose="020B0504020202020204" pitchFamily="34" charset="0"/>
              </a:rPr>
              <a:t>The data used is provided by Codecademy.com. It is inspired by real data from the National Parks Service, however, it’s mostly fictional.</a:t>
            </a:r>
          </a:p>
          <a:p>
            <a:pPr algn="ctr"/>
            <a:endParaRPr lang="en-US" dirty="0">
              <a:latin typeface="Avenir Next LT Pro" panose="020B0504020202020204" pitchFamily="34" charset="0"/>
            </a:endParaRPr>
          </a:p>
          <a:p>
            <a:pPr algn="ctr">
              <a:lnSpc>
                <a:spcPct val="150000"/>
              </a:lnSpc>
            </a:pPr>
            <a:r>
              <a:rPr lang="en-US" sz="2400" b="1" dirty="0">
                <a:latin typeface="Arial Nova Cond" panose="020B0506020202020204" pitchFamily="34" charset="0"/>
              </a:rPr>
              <a:t>Data Sets Used</a:t>
            </a:r>
          </a:p>
          <a:p>
            <a:r>
              <a:rPr lang="en-US" b="1" i="1" dirty="0">
                <a:latin typeface="Avenir Next LT Pro" panose="020B0504020202020204" pitchFamily="34" charset="0"/>
              </a:rPr>
              <a:t>species_info.csv</a:t>
            </a:r>
            <a:r>
              <a:rPr lang="en-US" dirty="0">
                <a:latin typeface="Avenir Next LT Pro" panose="020B0504020202020204" pitchFamily="34" charset="0"/>
              </a:rPr>
              <a:t> with data about different species, their scientific names, and their conservation status.</a:t>
            </a:r>
            <a:endParaRPr lang="en-US" b="1" i="1" dirty="0">
              <a:latin typeface="Avenir Next LT Pro" panose="020B0504020202020204" pitchFamily="34" charset="0"/>
            </a:endParaRPr>
          </a:p>
          <a:p>
            <a:endParaRPr lang="en-US" sz="500" dirty="0">
              <a:latin typeface="Avenir Next LT Pro" panose="020B0504020202020204" pitchFamily="34" charset="0"/>
            </a:endParaRPr>
          </a:p>
          <a:p>
            <a:r>
              <a:rPr lang="en-US" b="1" i="1" dirty="0">
                <a:latin typeface="Avenir Next LT Pro" panose="020B0504020202020204" pitchFamily="34" charset="0"/>
              </a:rPr>
              <a:t>observations.csv</a:t>
            </a:r>
            <a:r>
              <a:rPr lang="en-US" dirty="0">
                <a:latin typeface="Avenir Next LT Pro" panose="020B0504020202020204" pitchFamily="34" charset="0"/>
              </a:rPr>
              <a:t> with recorded sightings of different species at four different national parks.</a:t>
            </a:r>
          </a:p>
        </p:txBody>
      </p:sp>
      <p:sp>
        <p:nvSpPr>
          <p:cNvPr id="7" name="Rectangle: Rounded Corners 6">
            <a:extLst>
              <a:ext uri="{FF2B5EF4-FFF2-40B4-BE49-F238E27FC236}">
                <a16:creationId xmlns:a16="http://schemas.microsoft.com/office/drawing/2014/main" id="{9E67F876-E71D-644C-C61C-7B951BDF7E57}"/>
              </a:ext>
            </a:extLst>
          </p:cNvPr>
          <p:cNvSpPr/>
          <p:nvPr/>
        </p:nvSpPr>
        <p:spPr>
          <a:xfrm>
            <a:off x="146936" y="-9643491"/>
            <a:ext cx="5859000"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a:latin typeface="Arial Nova Cond" panose="020B0506020202020204" pitchFamily="34" charset="0"/>
              </a:rPr>
              <a:t>INTRODUCTION</a:t>
            </a:r>
            <a:endParaRPr lang="en-US" b="1" dirty="0">
              <a:latin typeface="Arial Nova Cond" panose="020B0506020202020204" pitchFamily="34" charset="0"/>
            </a:endParaRPr>
          </a:p>
          <a:p>
            <a:pPr algn="ctr"/>
            <a:r>
              <a:rPr lang="en-US" dirty="0">
                <a:latin typeface="Avenir Next LT Pro" panose="020B0504020202020204" pitchFamily="34" charset="0"/>
              </a:rPr>
              <a:t>This project involves the analysis of data on a variety of species observed in four different U.S. National Parks. Here are a few question that this project aims to answer:</a:t>
            </a:r>
          </a:p>
          <a:p>
            <a:pPr algn="ctr"/>
            <a:endParaRPr lang="en-US" sz="1200"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What is the distribution of conservation status for each species?</a:t>
            </a:r>
          </a:p>
          <a:p>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Which type of species is most prevalent and what is their distribution amongst the four parks?</a:t>
            </a:r>
          </a:p>
          <a:p>
            <a:pPr marL="171450" indent="-171450">
              <a:buFont typeface="Wingdings" panose="05000000000000000000" pitchFamily="2" charset="2"/>
              <a:buChar char="v"/>
            </a:pPr>
            <a:endParaRPr lang="en-US" sz="500" i="1" dirty="0">
              <a:latin typeface="Avenir Next LT Pro" panose="020B0504020202020204" pitchFamily="34" charset="0"/>
            </a:endParaRPr>
          </a:p>
          <a:p>
            <a:pPr marL="285750" indent="-285750">
              <a:buFont typeface="Wingdings" panose="05000000000000000000" pitchFamily="2" charset="2"/>
              <a:buChar char="v"/>
            </a:pPr>
            <a:r>
              <a:rPr lang="en-US" i="1" dirty="0">
                <a:latin typeface="Avenir Next LT Pro" panose="020B0504020202020204" pitchFamily="34" charset="0"/>
              </a:rPr>
              <a:t>Are certain types of species more likely to be endangered?</a:t>
            </a:r>
          </a:p>
          <a:p>
            <a:pPr algn="ctr"/>
            <a:endParaRPr lang="en-US" dirty="0">
              <a:latin typeface="Arial Nova Cond" panose="020B0506020202020204" pitchFamily="34" charset="0"/>
            </a:endParaRPr>
          </a:p>
        </p:txBody>
      </p:sp>
    </p:spTree>
    <p:extLst>
      <p:ext uri="{BB962C8B-B14F-4D97-AF65-F5344CB8AC3E}">
        <p14:creationId xmlns:p14="http://schemas.microsoft.com/office/powerpoint/2010/main" val="422085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Most of the observed species have no conservation status, meaning they’re not at risk.</a:t>
            </a:r>
          </a:p>
          <a:p>
            <a:pPr algn="ctr"/>
            <a:endParaRPr lang="en-US" dirty="0">
              <a:latin typeface="Avenir Next LT Pro" panose="020B0504020202020204" pitchFamily="34" charset="0"/>
            </a:endParaRPr>
          </a:p>
          <a:p>
            <a:pPr algn="ctr"/>
            <a:r>
              <a:rPr lang="en-US" dirty="0">
                <a:latin typeface="Avenir Next LT Pro" panose="020B0504020202020204" pitchFamily="34" charset="0"/>
              </a:rPr>
              <a:t>Only 191 species, about 3.28% of those observed, have a conservation status.</a:t>
            </a:r>
          </a:p>
          <a:p>
            <a:pPr algn="ctr"/>
            <a:r>
              <a:rPr lang="en-US" dirty="0">
                <a:latin typeface="Avenir Next LT Pro" panose="020B0504020202020204" pitchFamily="34" charset="0"/>
              </a:rPr>
              <a:t>Of those:</a:t>
            </a:r>
          </a:p>
          <a:p>
            <a:pPr algn="ctr"/>
            <a:endParaRPr lang="en-US" sz="600" dirty="0">
              <a:latin typeface="Avenir Next LT Pro" panose="020B0504020202020204" pitchFamily="34" charset="0"/>
            </a:endParaRPr>
          </a:p>
          <a:p>
            <a:pPr marL="285750" indent="-285750">
              <a:buFont typeface="Wingdings" panose="05000000000000000000" pitchFamily="2" charset="2"/>
              <a:buChar char="v"/>
            </a:pPr>
            <a:r>
              <a:rPr lang="en-US" dirty="0">
                <a:latin typeface="Avenir Next LT Pro" panose="020B0504020202020204" pitchFamily="34" charset="0"/>
              </a:rPr>
              <a:t>84% are species of concern</a:t>
            </a:r>
          </a:p>
          <a:p>
            <a:endParaRPr lang="en-US" sz="500" dirty="0">
              <a:latin typeface="Avenir Next LT Pro" panose="020B0504020202020204" pitchFamily="34" charset="0"/>
            </a:endParaRPr>
          </a:p>
          <a:p>
            <a:pPr marL="285750" indent="-285750">
              <a:buFont typeface="Wingdings" panose="05000000000000000000" pitchFamily="2" charset="2"/>
              <a:buChar char="v"/>
            </a:pPr>
            <a:r>
              <a:rPr lang="en-US" dirty="0">
                <a:latin typeface="Avenir Next LT Pro" panose="020B0504020202020204" pitchFamily="34" charset="0"/>
              </a:rPr>
              <a:t>8% are endangered</a:t>
            </a:r>
          </a:p>
          <a:p>
            <a:endParaRPr lang="en-US" sz="500" dirty="0">
              <a:latin typeface="Avenir Next LT Pro" panose="020B0504020202020204" pitchFamily="34" charset="0"/>
            </a:endParaRPr>
          </a:p>
          <a:p>
            <a:pPr marL="285750" indent="-285750">
              <a:buFont typeface="Wingdings" panose="05000000000000000000" pitchFamily="2" charset="2"/>
              <a:buChar char="v"/>
            </a:pPr>
            <a:r>
              <a:rPr lang="en-US" dirty="0">
                <a:latin typeface="Avenir Next LT Pro" panose="020B0504020202020204" pitchFamily="34" charset="0"/>
              </a:rPr>
              <a:t>5% are threatened</a:t>
            </a:r>
          </a:p>
          <a:p>
            <a:pPr marL="285750" indent="-285750">
              <a:buFont typeface="Wingdings" panose="05000000000000000000" pitchFamily="2" charset="2"/>
              <a:buChar char="v"/>
            </a:pPr>
            <a:endParaRPr lang="en-US" sz="500" dirty="0">
              <a:latin typeface="Avenir Next LT Pro" panose="020B0504020202020204" pitchFamily="34" charset="0"/>
            </a:endParaRPr>
          </a:p>
          <a:p>
            <a:pPr marL="285750" indent="-285750">
              <a:buFont typeface="Wingdings" panose="05000000000000000000" pitchFamily="2" charset="2"/>
              <a:buChar char="v"/>
            </a:pPr>
            <a:r>
              <a:rPr lang="en-US" dirty="0">
                <a:latin typeface="Avenir Next LT Pro" panose="020B0504020202020204" pitchFamily="34" charset="0"/>
              </a:rPr>
              <a:t>2% are in recovery</a:t>
            </a:r>
          </a:p>
          <a:p>
            <a:pPr marL="285750" indent="-285750">
              <a:buFont typeface="Wingdings" panose="05000000000000000000" pitchFamily="2" charset="2"/>
              <a:buChar char="v"/>
            </a:pPr>
            <a:endParaRPr lang="en-US" dirty="0">
              <a:latin typeface="Avenir Next LT Pro" panose="020B0504020202020204" pitchFamily="34" charset="0"/>
            </a:endParaRPr>
          </a:p>
          <a:p>
            <a:pPr marL="285750" indent="-285750">
              <a:buFont typeface="Wingdings" panose="05000000000000000000" pitchFamily="2" charset="2"/>
              <a:buChar char="v"/>
            </a:pPr>
            <a:endParaRPr lang="en-US" dirty="0">
              <a:latin typeface="Avenir Next LT Pro" panose="020B0504020202020204" pitchFamily="34" charset="0"/>
            </a:endParaRPr>
          </a:p>
          <a:p>
            <a:pPr marL="285750" indent="-285750">
              <a:buFont typeface="Wingdings" panose="05000000000000000000" pitchFamily="2" charset="2"/>
              <a:buChar char="v"/>
            </a:pPr>
            <a:endParaRPr lang="en-US" dirty="0">
              <a:latin typeface="Avenir Next LT Pro" panose="020B0504020202020204" pitchFamily="34" charset="0"/>
            </a:endParaRPr>
          </a:p>
          <a:p>
            <a:pPr marL="285750" indent="-285750">
              <a:buFont typeface="Wingdings" panose="05000000000000000000" pitchFamily="2" charset="2"/>
              <a:buChar char="v"/>
            </a:pPr>
            <a:endParaRPr lang="en-US" dirty="0">
              <a:latin typeface="Avenir Next LT Pro" panose="020B0504020202020204" pitchFamily="34" charset="0"/>
            </a:endParaRPr>
          </a:p>
          <a:p>
            <a:pPr marL="285750" indent="-285750">
              <a:buFont typeface="Wingdings" panose="05000000000000000000" pitchFamily="2" charset="2"/>
              <a:buChar char="v"/>
            </a:pPr>
            <a:endParaRPr lang="en-US" dirty="0">
              <a:latin typeface="Avenir Next LT Pro" panose="020B0504020202020204" pitchFamily="34" charset="0"/>
            </a:endParaRPr>
          </a:p>
          <a:p>
            <a:pPr marL="285750" indent="-285750">
              <a:buFont typeface="Wingdings" panose="05000000000000000000" pitchFamily="2" charset="2"/>
              <a:buChar char="v"/>
            </a:pPr>
            <a:endParaRPr lang="en-US" dirty="0">
              <a:latin typeface="Avenir Next LT Pro" panose="020B0504020202020204" pitchFamily="34" charset="0"/>
            </a:endParaRPr>
          </a:p>
        </p:txBody>
      </p:sp>
      <p:grpSp>
        <p:nvGrpSpPr>
          <p:cNvPr id="15" name="Group 14">
            <a:extLst>
              <a:ext uri="{FF2B5EF4-FFF2-40B4-BE49-F238E27FC236}">
                <a16:creationId xmlns:a16="http://schemas.microsoft.com/office/drawing/2014/main" id="{586472C0-BF81-8614-7B67-54819F14634F}"/>
              </a:ext>
            </a:extLst>
          </p:cNvPr>
          <p:cNvGrpSpPr/>
          <p:nvPr/>
        </p:nvGrpSpPr>
        <p:grpSpPr>
          <a:xfrm>
            <a:off x="5909150" y="3429000"/>
            <a:ext cx="6061625" cy="2962657"/>
            <a:chOff x="5909150" y="3429000"/>
            <a:chExt cx="6061625" cy="2962657"/>
          </a:xfrm>
        </p:grpSpPr>
        <p:graphicFrame>
          <p:nvGraphicFramePr>
            <p:cNvPr id="16" name="Chart 15">
              <a:extLst>
                <a:ext uri="{FF2B5EF4-FFF2-40B4-BE49-F238E27FC236}">
                  <a16:creationId xmlns:a16="http://schemas.microsoft.com/office/drawing/2014/main" id="{0E35E594-1073-6ECD-7E08-5F63096AF54E}"/>
                </a:ext>
              </a:extLst>
            </p:cNvPr>
            <p:cNvGraphicFramePr/>
            <p:nvPr>
              <p:extLst>
                <p:ext uri="{D42A27DB-BD31-4B8C-83A1-F6EECF244321}">
                  <p14:modId xmlns:p14="http://schemas.microsoft.com/office/powerpoint/2010/main" val="2596250565"/>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Rounded Corners 16">
              <a:extLst>
                <a:ext uri="{FF2B5EF4-FFF2-40B4-BE49-F238E27FC236}">
                  <a16:creationId xmlns:a16="http://schemas.microsoft.com/office/drawing/2014/main" id="{13B7FE9C-CD26-A3D2-1686-9078B2612CC0}"/>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8" name="Table 32">
            <a:extLst>
              <a:ext uri="{FF2B5EF4-FFF2-40B4-BE49-F238E27FC236}">
                <a16:creationId xmlns:a16="http://schemas.microsoft.com/office/drawing/2014/main" id="{8A8C4F50-0876-F4AA-E02A-F25997E4C6EF}"/>
              </a:ext>
            </a:extLst>
          </p:cNvPr>
          <p:cNvGraphicFramePr>
            <a:graphicFrameLocks noGrp="1"/>
          </p:cNvGraphicFramePr>
          <p:nvPr>
            <p:extLst>
              <p:ext uri="{D42A27DB-BD31-4B8C-83A1-F6EECF244321}">
                <p14:modId xmlns:p14="http://schemas.microsoft.com/office/powerpoint/2010/main" val="3779398812"/>
              </p:ext>
            </p:extLst>
          </p:nvPr>
        </p:nvGraphicFramePr>
        <p:xfrm>
          <a:off x="6068153" y="918563"/>
          <a:ext cx="5741700" cy="2090685"/>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CONSERVATION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i="1" dirty="0">
                          <a:solidFill>
                            <a:schemeClr val="bg1"/>
                          </a:solidFill>
                          <a:latin typeface="Avenir Next LT Pro" panose="020B0504020202020204" pitchFamily="34" charset="0"/>
                        </a:rPr>
                        <a:t>No Status/Not at Risk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i="1" dirty="0">
                          <a:solidFill>
                            <a:schemeClr val="bg1"/>
                          </a:solidFill>
                          <a:latin typeface="Avenir Next LT Pro" panose="020B0504020202020204" pitchFamily="34" charset="0"/>
                        </a:rPr>
                        <a:t>5333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44985">
                <a:tc>
                  <a:txBody>
                    <a:bodyPr/>
                    <a:lstStyle/>
                    <a:p>
                      <a:pPr algn="ctr"/>
                      <a:r>
                        <a:rPr lang="en-US" sz="160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161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Endangered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In Recovery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19" name="Group 18">
            <a:extLst>
              <a:ext uri="{FF2B5EF4-FFF2-40B4-BE49-F238E27FC236}">
                <a16:creationId xmlns:a16="http://schemas.microsoft.com/office/drawing/2014/main" id="{7ED3B3D6-4FD8-E53D-6EA6-9875AE406ABC}"/>
              </a:ext>
            </a:extLst>
          </p:cNvPr>
          <p:cNvGrpSpPr/>
          <p:nvPr/>
        </p:nvGrpSpPr>
        <p:grpSpPr>
          <a:xfrm>
            <a:off x="5911070" y="332780"/>
            <a:ext cx="6059706" cy="2962656"/>
            <a:chOff x="5911070" y="332780"/>
            <a:chExt cx="6059706" cy="2962656"/>
          </a:xfrm>
        </p:grpSpPr>
        <p:sp>
          <p:nvSpPr>
            <p:cNvPr id="20" name="Rectangle: Rounded Corners 19">
              <a:extLst>
                <a:ext uri="{FF2B5EF4-FFF2-40B4-BE49-F238E27FC236}">
                  <a16:creationId xmlns:a16="http://schemas.microsoft.com/office/drawing/2014/main" id="{49606D08-43CC-6C7F-0094-56C1E3ABE360}"/>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E1E7F4F-BC62-E1B9-4007-AA912901A529}"/>
                </a:ext>
              </a:extLst>
            </p:cNvPr>
            <p:cNvSpPr txBox="1"/>
            <p:nvPr/>
          </p:nvSpPr>
          <p:spPr>
            <a:xfrm>
              <a:off x="6066233" y="438911"/>
              <a:ext cx="5741699" cy="369332"/>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~3.28% of species have a conservation status</a:t>
              </a:r>
            </a:p>
          </p:txBody>
        </p:sp>
      </p:grpSp>
      <p:grpSp>
        <p:nvGrpSpPr>
          <p:cNvPr id="5" name="Group 4">
            <a:extLst>
              <a:ext uri="{FF2B5EF4-FFF2-40B4-BE49-F238E27FC236}">
                <a16:creationId xmlns:a16="http://schemas.microsoft.com/office/drawing/2014/main" id="{FA123CB3-F649-E1B3-0A97-4906DAF0ECCC}"/>
              </a:ext>
            </a:extLst>
          </p:cNvPr>
          <p:cNvGrpSpPr/>
          <p:nvPr/>
        </p:nvGrpSpPr>
        <p:grpSpPr>
          <a:xfrm>
            <a:off x="5911068" y="9171980"/>
            <a:ext cx="6059708" cy="6058877"/>
            <a:chOff x="5911068" y="332780"/>
            <a:chExt cx="6059708" cy="6058877"/>
          </a:xfrm>
        </p:grpSpPr>
        <p:sp>
          <p:nvSpPr>
            <p:cNvPr id="6" name="Rectangle: Rounded Corners 5">
              <a:extLst>
                <a:ext uri="{FF2B5EF4-FFF2-40B4-BE49-F238E27FC236}">
                  <a16:creationId xmlns:a16="http://schemas.microsoft.com/office/drawing/2014/main" id="{04C47156-5CC1-88F6-5724-AB32ADF0C948}"/>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70B963-E9B3-A2E3-B349-6992912E3960}"/>
                </a:ext>
              </a:extLst>
            </p:cNvPr>
            <p:cNvGrpSpPr/>
            <p:nvPr/>
          </p:nvGrpSpPr>
          <p:grpSpPr>
            <a:xfrm>
              <a:off x="5911068" y="3429000"/>
              <a:ext cx="6059707" cy="2962657"/>
              <a:chOff x="5911068" y="3429000"/>
              <a:chExt cx="6059707" cy="2962657"/>
            </a:xfrm>
          </p:grpSpPr>
          <p:graphicFrame>
            <p:nvGraphicFramePr>
              <p:cNvPr id="8" name="Chart 7">
                <a:extLst>
                  <a:ext uri="{FF2B5EF4-FFF2-40B4-BE49-F238E27FC236}">
                    <a16:creationId xmlns:a16="http://schemas.microsoft.com/office/drawing/2014/main" id="{FDA20C46-80D8-30C3-725A-A011195A6BB3}"/>
                  </a:ext>
                </a:extLst>
              </p:cNvPr>
              <p:cNvGraphicFramePr/>
              <p:nvPr>
                <p:extLst>
                  <p:ext uri="{D42A27DB-BD31-4B8C-83A1-F6EECF244321}">
                    <p14:modId xmlns:p14="http://schemas.microsoft.com/office/powerpoint/2010/main" val="2702577565"/>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Rounded Corners 8">
                <a:extLst>
                  <a:ext uri="{FF2B5EF4-FFF2-40B4-BE49-F238E27FC236}">
                    <a16:creationId xmlns:a16="http://schemas.microsoft.com/office/drawing/2014/main" id="{2000CE49-207D-C812-73AD-9ED6E1529D55}"/>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10" name="Table 32">
            <a:extLst>
              <a:ext uri="{FF2B5EF4-FFF2-40B4-BE49-F238E27FC236}">
                <a16:creationId xmlns:a16="http://schemas.microsoft.com/office/drawing/2014/main" id="{AB65723C-08AE-FC1A-2914-189C975A4FF3}"/>
              </a:ext>
            </a:extLst>
          </p:cNvPr>
          <p:cNvGraphicFramePr>
            <a:graphicFrameLocks noGrp="1"/>
          </p:cNvGraphicFramePr>
          <p:nvPr>
            <p:extLst>
              <p:ext uri="{D42A27DB-BD31-4B8C-83A1-F6EECF244321}">
                <p14:modId xmlns:p14="http://schemas.microsoft.com/office/powerpoint/2010/main" val="1922858728"/>
              </p:ext>
            </p:extLst>
          </p:nvPr>
        </p:nvGraphicFramePr>
        <p:xfrm>
          <a:off x="6091623" y="9391057"/>
          <a:ext cx="5698596" cy="2524501"/>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400" i="0" dirty="0">
                          <a:solidFill>
                            <a:schemeClr val="bg1"/>
                          </a:solidFill>
                          <a:latin typeface="Avenir Next LT Pro" panose="020B0504020202020204" pitchFamily="34" charset="0"/>
                        </a:rPr>
                        <a:t>4470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521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400" i="0" dirty="0">
                          <a:solidFill>
                            <a:schemeClr val="bg1"/>
                          </a:solidFill>
                          <a:latin typeface="Avenir Next LT Pro" panose="020B0504020202020204" pitchFamily="34" charset="0"/>
                        </a:rPr>
                        <a:t>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tc>
                  <a:txBody>
                    <a:bodyPr/>
                    <a:lstStyle/>
                    <a:p>
                      <a:pPr algn="ctr"/>
                      <a:r>
                        <a:rPr lang="en-US" sz="1400" i="0" dirty="0">
                          <a:solidFill>
                            <a:schemeClr val="tx1">
                              <a:lumMod val="65000"/>
                              <a:lumOff val="35000"/>
                            </a:schemeClr>
                          </a:solidFill>
                          <a:latin typeface="Avenir Next LT Pro" panose="020B0504020202020204" pitchFamily="34" charset="0"/>
                        </a:rPr>
                        <a:t>214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890632651"/>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r>
                        <a:rPr lang="en-US" sz="1400" i="0" dirty="0">
                          <a:solidFill>
                            <a:schemeClr val="tx1">
                              <a:lumMod val="65000"/>
                              <a:lumOff val="35000"/>
                            </a:schemeClr>
                          </a:solidFill>
                          <a:latin typeface="Avenir Next LT Pro" panose="020B0504020202020204" pitchFamily="34" charset="0"/>
                        </a:rPr>
                        <a:t>127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400" i="0" dirty="0">
                          <a:solidFill>
                            <a:schemeClr val="bg1"/>
                          </a:solidFill>
                          <a:latin typeface="Avenir Next LT Pro" panose="020B0504020202020204" pitchFamily="34"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pic>
        <p:nvPicPr>
          <p:cNvPr id="2" name="Picture 1" descr="A mountain with trees and snow&#10;&#10;Description automatically generated">
            <a:extLst>
              <a:ext uri="{FF2B5EF4-FFF2-40B4-BE49-F238E27FC236}">
                <a16:creationId xmlns:a16="http://schemas.microsoft.com/office/drawing/2014/main" id="{3F4E247B-F551-5E72-D294-57866E60EC87}"/>
              </a:ext>
            </a:extLst>
          </p:cNvPr>
          <p:cNvPicPr>
            <a:picLocks noChangeAspect="1"/>
          </p:cNvPicPr>
          <p:nvPr/>
        </p:nvPicPr>
        <p:blipFill rotWithShape="1">
          <a:blip r:embed="rId5">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5">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spTree>
    <p:extLst>
      <p:ext uri="{BB962C8B-B14F-4D97-AF65-F5344CB8AC3E}">
        <p14:creationId xmlns:p14="http://schemas.microsoft.com/office/powerpoint/2010/main" val="1970189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44344A4-C734-E1E7-B360-F7D2D091D69E}"/>
              </a:ext>
            </a:extLst>
          </p:cNvPr>
          <p:cNvGrpSpPr/>
          <p:nvPr/>
        </p:nvGrpSpPr>
        <p:grpSpPr>
          <a:xfrm>
            <a:off x="5911068" y="332780"/>
            <a:ext cx="6059708" cy="6058877"/>
            <a:chOff x="5911068" y="332780"/>
            <a:chExt cx="6059708" cy="6058877"/>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DF64F10-FF66-4038-9EAC-8459C2684F31}"/>
                </a:ext>
              </a:extLst>
            </p:cNvPr>
            <p:cNvGrpSpPr/>
            <p:nvPr/>
          </p:nvGrpSpPr>
          <p:grpSpPr>
            <a:xfrm>
              <a:off x="5911068" y="3429000"/>
              <a:ext cx="6059707" cy="2962657"/>
              <a:chOff x="5911068" y="3429000"/>
              <a:chExt cx="6059707" cy="2962657"/>
            </a:xfrm>
          </p:grpSpPr>
          <p:graphicFrame>
            <p:nvGraphicFramePr>
              <p:cNvPr id="27" name="Chart 26">
                <a:extLst>
                  <a:ext uri="{FF2B5EF4-FFF2-40B4-BE49-F238E27FC236}">
                    <a16:creationId xmlns:a16="http://schemas.microsoft.com/office/drawing/2014/main" id="{418E83C3-1534-4B9F-88E4-F4696344BCAC}"/>
                  </a:ext>
                </a:extLst>
              </p:cNvPr>
              <p:cNvGraphicFramePr/>
              <p:nvPr>
                <p:extLst>
                  <p:ext uri="{D42A27DB-BD31-4B8C-83A1-F6EECF244321}">
                    <p14:modId xmlns:p14="http://schemas.microsoft.com/office/powerpoint/2010/main" val="1752340039"/>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There are seven species categories: vascular plant, bird, nonvascular plant, mammal, fish, amphibian, and reptile.</a:t>
            </a:r>
          </a:p>
          <a:p>
            <a:pPr algn="ctr"/>
            <a:endParaRPr lang="en-US" sz="600" dirty="0">
              <a:latin typeface="Avenir Next LT Pro" panose="020B0504020202020204" pitchFamily="34" charset="0"/>
            </a:endParaRPr>
          </a:p>
          <a:p>
            <a:pPr algn="ctr"/>
            <a:r>
              <a:rPr lang="en-US" dirty="0">
                <a:latin typeface="Avenir Next LT Pro" panose="020B0504020202020204" pitchFamily="34" charset="0"/>
              </a:rPr>
              <a:t>Vascular plants, by far, have the most listed species with 4470 species – 77% of the species in the species data. The rest are as follows:</a:t>
            </a:r>
          </a:p>
          <a:p>
            <a:pPr marL="171450" indent="-171450" algn="ctr">
              <a:buFont typeface="Wingdings" panose="05000000000000000000" pitchFamily="2" charset="2"/>
              <a:buChar char="v"/>
            </a:pPr>
            <a:endParaRPr lang="en-US" sz="500" dirty="0">
              <a:latin typeface="Avenir Next LT Pro" panose="020B0504020202020204" pitchFamily="34" charset="0"/>
            </a:endParaRPr>
          </a:p>
          <a:p>
            <a:pPr marL="285750" indent="-285750">
              <a:buFont typeface="Wingdings" panose="05000000000000000000" pitchFamily="2" charset="2"/>
              <a:buChar char="v"/>
            </a:pPr>
            <a:r>
              <a:rPr lang="en-US" dirty="0">
                <a:latin typeface="Avenir Next LT Pro" panose="020B0504020202020204" pitchFamily="34" charset="0"/>
              </a:rPr>
              <a:t>9% species of bird</a:t>
            </a:r>
          </a:p>
          <a:p>
            <a:pPr marL="285750" indent="-285750">
              <a:buFont typeface="Wingdings" panose="05000000000000000000" pitchFamily="2" charset="2"/>
              <a:buChar char="v"/>
            </a:pPr>
            <a:r>
              <a:rPr lang="en-US" dirty="0">
                <a:latin typeface="Avenir Next LT Pro" panose="020B0504020202020204" pitchFamily="34" charset="0"/>
              </a:rPr>
              <a:t>6% species of nonvascular plant</a:t>
            </a:r>
          </a:p>
          <a:p>
            <a:pPr marL="285750" indent="-285750">
              <a:buFont typeface="Wingdings" panose="05000000000000000000" pitchFamily="2" charset="2"/>
              <a:buChar char="v"/>
            </a:pPr>
            <a:r>
              <a:rPr lang="en-US" dirty="0">
                <a:latin typeface="Avenir Next LT Pro" panose="020B0504020202020204" pitchFamily="34" charset="0"/>
              </a:rPr>
              <a:t>4% species of mammal</a:t>
            </a:r>
          </a:p>
          <a:p>
            <a:pPr marL="285750" indent="-285750">
              <a:buFont typeface="Wingdings" panose="05000000000000000000" pitchFamily="2" charset="2"/>
              <a:buChar char="v"/>
            </a:pPr>
            <a:r>
              <a:rPr lang="en-US" dirty="0">
                <a:latin typeface="Avenir Next LT Pro" panose="020B0504020202020204" pitchFamily="34" charset="0"/>
              </a:rPr>
              <a:t>2% species of fish</a:t>
            </a:r>
          </a:p>
          <a:p>
            <a:pPr marL="285750" indent="-285750">
              <a:buFont typeface="Wingdings" panose="05000000000000000000" pitchFamily="2" charset="2"/>
              <a:buChar char="v"/>
            </a:pPr>
            <a:r>
              <a:rPr lang="en-US" dirty="0">
                <a:latin typeface="Avenir Next LT Pro" panose="020B0504020202020204" pitchFamily="34" charset="0"/>
              </a:rPr>
              <a:t>1% species of amphibian</a:t>
            </a:r>
          </a:p>
          <a:p>
            <a:pPr marL="285750" indent="-285750">
              <a:buFont typeface="Wingdings" panose="05000000000000000000" pitchFamily="2" charset="2"/>
              <a:buChar char="v"/>
            </a:pPr>
            <a:r>
              <a:rPr lang="en-US" dirty="0">
                <a:latin typeface="Avenir Next LT Pro" panose="020B0504020202020204" pitchFamily="34" charset="0"/>
              </a:rPr>
              <a:t>1% species of reptile</a:t>
            </a:r>
          </a:p>
          <a:p>
            <a:pPr algn="ctr"/>
            <a:endParaRPr lang="en-US" dirty="0">
              <a:latin typeface="Avenir Next LT Pro" panose="020B0504020202020204" pitchFamily="34" charset="0"/>
            </a:endParaRPr>
          </a:p>
          <a:p>
            <a:pPr algn="ctr"/>
            <a:endParaRPr lang="en-US" dirty="0">
              <a:latin typeface="Arial Nova Cond" panose="020B0506020202020204" pitchFamily="34" charset="0"/>
            </a:endParaRPr>
          </a:p>
        </p:txBody>
      </p:sp>
      <p:graphicFrame>
        <p:nvGraphicFramePr>
          <p:cNvPr id="9" name="Table 32">
            <a:extLst>
              <a:ext uri="{FF2B5EF4-FFF2-40B4-BE49-F238E27FC236}">
                <a16:creationId xmlns:a16="http://schemas.microsoft.com/office/drawing/2014/main" id="{6365C01B-0C7E-68D1-099F-1CFA37D3FDE5}"/>
              </a:ext>
            </a:extLst>
          </p:cNvPr>
          <p:cNvGraphicFramePr>
            <a:graphicFrameLocks noGrp="1"/>
          </p:cNvGraphicFramePr>
          <p:nvPr>
            <p:extLst>
              <p:ext uri="{D42A27DB-BD31-4B8C-83A1-F6EECF244321}">
                <p14:modId xmlns:p14="http://schemas.microsoft.com/office/powerpoint/2010/main" val="354300069"/>
              </p:ext>
            </p:extLst>
          </p:nvPr>
        </p:nvGraphicFramePr>
        <p:xfrm>
          <a:off x="6091623" y="551857"/>
          <a:ext cx="5698596" cy="2524501"/>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400" i="0" dirty="0">
                          <a:solidFill>
                            <a:schemeClr val="bg1"/>
                          </a:solidFill>
                          <a:latin typeface="Avenir Next LT Pro" panose="020B0504020202020204" pitchFamily="34" charset="0"/>
                        </a:rPr>
                        <a:t>4470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521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400" i="0" dirty="0">
                          <a:solidFill>
                            <a:schemeClr val="bg1"/>
                          </a:solidFill>
                          <a:latin typeface="Avenir Next LT Pro" panose="020B0504020202020204" pitchFamily="34" charset="0"/>
                        </a:rPr>
                        <a:t>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tc>
                  <a:txBody>
                    <a:bodyPr/>
                    <a:lstStyle/>
                    <a:p>
                      <a:pPr algn="ctr"/>
                      <a:r>
                        <a:rPr lang="en-US" sz="1400" i="0" dirty="0">
                          <a:solidFill>
                            <a:schemeClr val="tx1">
                              <a:lumMod val="65000"/>
                              <a:lumOff val="35000"/>
                            </a:schemeClr>
                          </a:solidFill>
                          <a:latin typeface="Avenir Next LT Pro" panose="020B0504020202020204" pitchFamily="34" charset="0"/>
                        </a:rPr>
                        <a:t>214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890632651"/>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r>
                        <a:rPr lang="en-US" sz="1400" i="0" dirty="0">
                          <a:solidFill>
                            <a:schemeClr val="tx1">
                              <a:lumMod val="65000"/>
                              <a:lumOff val="35000"/>
                            </a:schemeClr>
                          </a:solidFill>
                          <a:latin typeface="Avenir Next LT Pro" panose="020B0504020202020204" pitchFamily="34" charset="0"/>
                        </a:rPr>
                        <a:t>127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400" i="0" dirty="0">
                          <a:solidFill>
                            <a:schemeClr val="bg1"/>
                          </a:solidFill>
                          <a:latin typeface="Avenir Next LT Pro" panose="020B0504020202020204" pitchFamily="34"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20" name="Group 19">
            <a:extLst>
              <a:ext uri="{FF2B5EF4-FFF2-40B4-BE49-F238E27FC236}">
                <a16:creationId xmlns:a16="http://schemas.microsoft.com/office/drawing/2014/main" id="{DAB48087-5EE5-09F9-629C-3CE33B610F1C}"/>
              </a:ext>
            </a:extLst>
          </p:cNvPr>
          <p:cNvGrpSpPr/>
          <p:nvPr/>
        </p:nvGrpSpPr>
        <p:grpSpPr>
          <a:xfrm>
            <a:off x="5909149" y="-6313705"/>
            <a:ext cx="6061625" cy="2962657"/>
            <a:chOff x="5909150" y="3429000"/>
            <a:chExt cx="6061625" cy="2962657"/>
          </a:xfrm>
        </p:grpSpPr>
        <p:graphicFrame>
          <p:nvGraphicFramePr>
            <p:cNvPr id="21" name="Chart 20">
              <a:extLst>
                <a:ext uri="{FF2B5EF4-FFF2-40B4-BE49-F238E27FC236}">
                  <a16:creationId xmlns:a16="http://schemas.microsoft.com/office/drawing/2014/main" id="{44EB64DE-4930-4DF8-583C-5C5876E8788D}"/>
                </a:ext>
              </a:extLst>
            </p:cNvPr>
            <p:cNvGraphicFramePr/>
            <p:nvPr>
              <p:extLst>
                <p:ext uri="{D42A27DB-BD31-4B8C-83A1-F6EECF244321}">
                  <p14:modId xmlns:p14="http://schemas.microsoft.com/office/powerpoint/2010/main" val="2596250565"/>
                </p:ext>
              </p:extLst>
            </p:nvPr>
          </p:nvGraphicFramePr>
          <p:xfrm>
            <a:off x="5909150"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Rounded Corners 21">
              <a:extLst>
                <a:ext uri="{FF2B5EF4-FFF2-40B4-BE49-F238E27FC236}">
                  <a16:creationId xmlns:a16="http://schemas.microsoft.com/office/drawing/2014/main" id="{1B51C46D-1839-DFFD-E6AA-2FE7353BAF29}"/>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Table 32">
            <a:extLst>
              <a:ext uri="{FF2B5EF4-FFF2-40B4-BE49-F238E27FC236}">
                <a16:creationId xmlns:a16="http://schemas.microsoft.com/office/drawing/2014/main" id="{9D79E836-EB02-CCEB-6BE6-4165EB3C464F}"/>
              </a:ext>
            </a:extLst>
          </p:cNvPr>
          <p:cNvGraphicFramePr>
            <a:graphicFrameLocks noGrp="1"/>
          </p:cNvGraphicFramePr>
          <p:nvPr>
            <p:extLst>
              <p:ext uri="{D42A27DB-BD31-4B8C-83A1-F6EECF244321}">
                <p14:modId xmlns:p14="http://schemas.microsoft.com/office/powerpoint/2010/main" val="1934097152"/>
              </p:ext>
            </p:extLst>
          </p:nvPr>
        </p:nvGraphicFramePr>
        <p:xfrm>
          <a:off x="6068152" y="-8824142"/>
          <a:ext cx="5741700" cy="2090685"/>
        </p:xfrm>
        <a:graphic>
          <a:graphicData uri="http://schemas.openxmlformats.org/drawingml/2006/table">
            <a:tbl>
              <a:tblPr firstRow="1" bandRow="1">
                <a:tableStyleId>{5C22544A-7EE6-4342-B048-85BDC9FD1C3A}</a:tableStyleId>
              </a:tblPr>
              <a:tblGrid>
                <a:gridCol w="2870850">
                  <a:extLst>
                    <a:ext uri="{9D8B030D-6E8A-4147-A177-3AD203B41FA5}">
                      <a16:colId xmlns:a16="http://schemas.microsoft.com/office/drawing/2014/main" val="1744072099"/>
                    </a:ext>
                  </a:extLst>
                </a:gridCol>
                <a:gridCol w="2870850">
                  <a:extLst>
                    <a:ext uri="{9D8B030D-6E8A-4147-A177-3AD203B41FA5}">
                      <a16:colId xmlns:a16="http://schemas.microsoft.com/office/drawing/2014/main" val="2635503973"/>
                    </a:ext>
                  </a:extLst>
                </a:gridCol>
              </a:tblGrid>
              <a:tr h="344985">
                <a:tc>
                  <a:txBody>
                    <a:bodyPr/>
                    <a:lstStyle/>
                    <a:p>
                      <a:pPr algn="ctr"/>
                      <a:r>
                        <a:rPr lang="en-US" b="1" dirty="0">
                          <a:latin typeface="Arial Nova Cond" panose="020B0506020202020204" pitchFamily="34" charset="0"/>
                        </a:rPr>
                        <a:t>CONSERVATION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tc>
                  <a:txBody>
                    <a:bodyPr/>
                    <a:lstStyle/>
                    <a:p>
                      <a:pPr algn="ctr"/>
                      <a:r>
                        <a:rPr lang="en-US"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44985">
                <a:tc>
                  <a:txBody>
                    <a:bodyPr/>
                    <a:lstStyle/>
                    <a:p>
                      <a:pPr algn="ctr"/>
                      <a:r>
                        <a:rPr lang="en-US" sz="1600" i="1" dirty="0">
                          <a:solidFill>
                            <a:schemeClr val="bg1"/>
                          </a:solidFill>
                          <a:latin typeface="Avenir Next LT Pro" panose="020B0504020202020204" pitchFamily="34" charset="0"/>
                        </a:rPr>
                        <a:t>No Status/Not at Risk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i="1" dirty="0">
                          <a:solidFill>
                            <a:schemeClr val="bg1"/>
                          </a:solidFill>
                          <a:latin typeface="Avenir Next LT Pro" panose="020B0504020202020204" pitchFamily="34" charset="0"/>
                        </a:rPr>
                        <a:t>5333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44985">
                <a:tc>
                  <a:txBody>
                    <a:bodyPr/>
                    <a:lstStyle/>
                    <a:p>
                      <a:pPr algn="ctr"/>
                      <a:r>
                        <a:rPr lang="en-US" sz="160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600" dirty="0">
                          <a:solidFill>
                            <a:schemeClr val="bg1"/>
                          </a:solidFill>
                          <a:latin typeface="Avenir Next LT Pro" panose="020B0504020202020204" pitchFamily="34" charset="0"/>
                        </a:rPr>
                        <a:t>161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890632651"/>
                  </a:ext>
                </a:extLst>
              </a:tr>
              <a:tr h="344985">
                <a:tc>
                  <a:txBody>
                    <a:bodyPr/>
                    <a:lstStyle/>
                    <a:p>
                      <a:pPr algn="ctr"/>
                      <a:r>
                        <a:rPr lang="en-US" sz="1600" dirty="0">
                          <a:solidFill>
                            <a:schemeClr val="bg1"/>
                          </a:solidFill>
                          <a:latin typeface="Avenir Next LT Pro" panose="020B0504020202020204" pitchFamily="34" charset="0"/>
                        </a:rPr>
                        <a:t>Endangered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600" dirty="0">
                          <a:solidFill>
                            <a:schemeClr val="bg1"/>
                          </a:solidFill>
                          <a:latin typeface="Avenir Next LT Pro" panose="020B0504020202020204" pitchFamily="34" charset="0"/>
                        </a:rPr>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1227261243"/>
                  </a:ext>
                </a:extLst>
              </a:tr>
              <a:tr h="344985">
                <a:tc>
                  <a:txBody>
                    <a:bodyPr/>
                    <a:lstStyle/>
                    <a:p>
                      <a:pPr algn="ctr"/>
                      <a:r>
                        <a:rPr lang="en-US" sz="1600" dirty="0">
                          <a:solidFill>
                            <a:schemeClr val="bg1"/>
                          </a:solidFill>
                          <a:latin typeface="Avenir Next LT Pro" panose="020B0504020202020204" pitchFamily="34" charset="0"/>
                        </a:rPr>
                        <a:t>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600" dirty="0">
                          <a:solidFill>
                            <a:schemeClr val="bg1"/>
                          </a:solidFill>
                          <a:latin typeface="Avenir Next LT Pro" panose="020B050402020202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44985">
                <a:tc>
                  <a:txBody>
                    <a:bodyPr/>
                    <a:lstStyle/>
                    <a:p>
                      <a:pPr algn="ctr"/>
                      <a:r>
                        <a:rPr lang="en-US" sz="1600" dirty="0">
                          <a:solidFill>
                            <a:schemeClr val="bg1"/>
                          </a:solidFill>
                          <a:latin typeface="Avenir Next LT Pro" panose="020B0504020202020204" pitchFamily="34" charset="0"/>
                        </a:rPr>
                        <a:t>In Recovery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600" dirty="0">
                          <a:solidFill>
                            <a:schemeClr val="bg1"/>
                          </a:solidFill>
                          <a:latin typeface="Avenir Next LT Pro" panose="020B050402020202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24" name="Group 23">
            <a:extLst>
              <a:ext uri="{FF2B5EF4-FFF2-40B4-BE49-F238E27FC236}">
                <a16:creationId xmlns:a16="http://schemas.microsoft.com/office/drawing/2014/main" id="{799EB6E3-AEAE-8398-6F84-41B8F613A834}"/>
              </a:ext>
            </a:extLst>
          </p:cNvPr>
          <p:cNvGrpSpPr/>
          <p:nvPr/>
        </p:nvGrpSpPr>
        <p:grpSpPr>
          <a:xfrm>
            <a:off x="5911069" y="-9409925"/>
            <a:ext cx="6059706" cy="2962656"/>
            <a:chOff x="5911070" y="332780"/>
            <a:chExt cx="6059706" cy="2962656"/>
          </a:xfrm>
        </p:grpSpPr>
        <p:sp>
          <p:nvSpPr>
            <p:cNvPr id="25" name="Rectangle: Rounded Corners 24">
              <a:extLst>
                <a:ext uri="{FF2B5EF4-FFF2-40B4-BE49-F238E27FC236}">
                  <a16:creationId xmlns:a16="http://schemas.microsoft.com/office/drawing/2014/main" id="{4564CE41-F414-553B-720E-60BB4FDB3F17}"/>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6F58E-8EA6-90D8-CA88-CC8B79E28E53}"/>
                </a:ext>
              </a:extLst>
            </p:cNvPr>
            <p:cNvSpPr txBox="1"/>
            <p:nvPr/>
          </p:nvSpPr>
          <p:spPr>
            <a:xfrm>
              <a:off x="6066233" y="438911"/>
              <a:ext cx="5741699" cy="369332"/>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~3.28% of species have a conservation status</a:t>
              </a:r>
            </a:p>
          </p:txBody>
        </p:sp>
      </p:grpSp>
      <p:grpSp>
        <p:nvGrpSpPr>
          <p:cNvPr id="16" name="Group 15">
            <a:extLst>
              <a:ext uri="{FF2B5EF4-FFF2-40B4-BE49-F238E27FC236}">
                <a16:creationId xmlns:a16="http://schemas.microsoft.com/office/drawing/2014/main" id="{241C78CA-0E2E-7D25-4FD0-034EB96EB66D}"/>
              </a:ext>
            </a:extLst>
          </p:cNvPr>
          <p:cNvGrpSpPr/>
          <p:nvPr/>
        </p:nvGrpSpPr>
        <p:grpSpPr>
          <a:xfrm>
            <a:off x="5911068" y="12827000"/>
            <a:ext cx="6059707" cy="2962657"/>
            <a:chOff x="5911068" y="3429000"/>
            <a:chExt cx="6059707" cy="2962657"/>
          </a:xfrm>
        </p:grpSpPr>
        <p:graphicFrame>
          <p:nvGraphicFramePr>
            <p:cNvPr id="17" name="Chart 16">
              <a:extLst>
                <a:ext uri="{FF2B5EF4-FFF2-40B4-BE49-F238E27FC236}">
                  <a16:creationId xmlns:a16="http://schemas.microsoft.com/office/drawing/2014/main" id="{8541196C-90F9-8258-73DE-292CCBA7B201}"/>
                </a:ext>
              </a:extLst>
            </p:cNvPr>
            <p:cNvGraphicFramePr/>
            <p:nvPr>
              <p:extLst>
                <p:ext uri="{D42A27DB-BD31-4B8C-83A1-F6EECF244321}">
                  <p14:modId xmlns:p14="http://schemas.microsoft.com/office/powerpoint/2010/main" val="3386032485"/>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5"/>
            </a:graphicData>
          </a:graphic>
        </p:graphicFrame>
        <p:sp>
          <p:nvSpPr>
            <p:cNvPr id="18" name="Rectangle: Rounded Corners 17">
              <a:extLst>
                <a:ext uri="{FF2B5EF4-FFF2-40B4-BE49-F238E27FC236}">
                  <a16:creationId xmlns:a16="http://schemas.microsoft.com/office/drawing/2014/main" id="{E67D2500-C3D1-A46B-9D77-9DE838A55342}"/>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Table 32">
            <a:extLst>
              <a:ext uri="{FF2B5EF4-FFF2-40B4-BE49-F238E27FC236}">
                <a16:creationId xmlns:a16="http://schemas.microsoft.com/office/drawing/2014/main" id="{8A2F15FF-D7B4-4930-45ED-C9D5C93A3193}"/>
              </a:ext>
            </a:extLst>
          </p:cNvPr>
          <p:cNvGraphicFramePr>
            <a:graphicFrameLocks noGrp="1"/>
          </p:cNvGraphicFramePr>
          <p:nvPr>
            <p:extLst>
              <p:ext uri="{D42A27DB-BD31-4B8C-83A1-F6EECF244321}">
                <p14:modId xmlns:p14="http://schemas.microsoft.com/office/powerpoint/2010/main" val="4101739554"/>
              </p:ext>
            </p:extLst>
          </p:nvPr>
        </p:nvGraphicFramePr>
        <p:xfrm>
          <a:off x="6099710" y="10648090"/>
          <a:ext cx="5698596" cy="1706880"/>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800" b="1" dirty="0">
                          <a:latin typeface="Arial Nova Cond" panose="020B0506020202020204" pitchFamily="34" charset="0"/>
                        </a:rPr>
                        <a:t>CONSERVATION STATUS</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800" b="1" dirty="0">
                          <a:latin typeface="Arial Nova Cond" panose="020B0506020202020204" pitchFamily="34" charset="0"/>
                        </a:rPr>
                        <a:t>PREDOMINANT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12017">
                <a:tc>
                  <a:txBody>
                    <a:bodyPr/>
                    <a:lstStyle/>
                    <a:p>
                      <a:pPr algn="ctr"/>
                      <a:r>
                        <a:rPr lang="en-US" sz="1600" i="0" dirty="0">
                          <a:solidFill>
                            <a:schemeClr val="bg1"/>
                          </a:solidFill>
                          <a:latin typeface="Avenir Next LT Pro" panose="020B0504020202020204" pitchFamily="34" charset="0"/>
                        </a:rPr>
                        <a:t>Species of Concern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19132563"/>
                  </a:ext>
                </a:extLst>
              </a:tr>
              <a:tr h="312017">
                <a:tc>
                  <a:txBody>
                    <a:bodyPr/>
                    <a:lstStyle/>
                    <a:p>
                      <a:pPr algn="ctr"/>
                      <a:r>
                        <a:rPr lang="en-US" sz="1600" i="0" dirty="0">
                          <a:solidFill>
                            <a:schemeClr val="bg1"/>
                          </a:solidFill>
                          <a:latin typeface="Avenir Next LT Pro" panose="020B0504020202020204" pitchFamily="34" charset="0"/>
                        </a:rPr>
                        <a:t>Endangered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tx1">
                              <a:lumMod val="65000"/>
                              <a:lumOff val="35000"/>
                            </a:schemeClr>
                          </a:solidFill>
                          <a:latin typeface="Avenir Next LT Pro" panose="020B0504020202020204" pitchFamily="34" charset="0"/>
                        </a:rPr>
                        <a:t>Mammal</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500782649"/>
                  </a:ext>
                </a:extLst>
              </a:tr>
              <a:tr h="312017">
                <a:tc>
                  <a:txBody>
                    <a:bodyPr/>
                    <a:lstStyle/>
                    <a:p>
                      <a:pPr algn="ctr"/>
                      <a:r>
                        <a:rPr lang="en-US" sz="1600" i="0" dirty="0">
                          <a:solidFill>
                            <a:schemeClr val="bg1"/>
                          </a:solidFill>
                          <a:latin typeface="Avenir Next LT Pro" panose="020B0504020202020204" pitchFamily="34" charset="0"/>
                        </a:rPr>
                        <a:t>Threatened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Fish</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600" dirty="0">
                          <a:solidFill>
                            <a:schemeClr val="bg1"/>
                          </a:solidFill>
                          <a:latin typeface="Avenir Next LT Pro" panose="020B0504020202020204" pitchFamily="34" charset="0"/>
                        </a:rPr>
                        <a:t>In Recovery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90632651"/>
                  </a:ext>
                </a:extLst>
              </a:tr>
            </a:tbl>
          </a:graphicData>
        </a:graphic>
      </p:graphicFrame>
      <p:grpSp>
        <p:nvGrpSpPr>
          <p:cNvPr id="28" name="Group 27">
            <a:extLst>
              <a:ext uri="{FF2B5EF4-FFF2-40B4-BE49-F238E27FC236}">
                <a16:creationId xmlns:a16="http://schemas.microsoft.com/office/drawing/2014/main" id="{867BE716-96A2-F3C4-02B9-CC72BC6E3EA7}"/>
              </a:ext>
            </a:extLst>
          </p:cNvPr>
          <p:cNvGrpSpPr/>
          <p:nvPr/>
        </p:nvGrpSpPr>
        <p:grpSpPr>
          <a:xfrm>
            <a:off x="5911070" y="9730780"/>
            <a:ext cx="6059706" cy="2962656"/>
            <a:chOff x="5911070" y="332780"/>
            <a:chExt cx="6059706" cy="2962656"/>
          </a:xfrm>
        </p:grpSpPr>
        <p:sp>
          <p:nvSpPr>
            <p:cNvPr id="31" name="Rectangle: Rounded Corners 30">
              <a:extLst>
                <a:ext uri="{FF2B5EF4-FFF2-40B4-BE49-F238E27FC236}">
                  <a16:creationId xmlns:a16="http://schemas.microsoft.com/office/drawing/2014/main" id="{81E0930C-2D4D-9202-A7F4-2F8A4C06F0ED}"/>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3FE7D7B-B30B-3DB6-2055-7C4567A7A9A1}"/>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The Bird Species Category is most common in Species of Concern </a:t>
              </a:r>
              <a:r>
                <a:rPr lang="en-US" b="1" dirty="0">
                  <a:solidFill>
                    <a:schemeClr val="bg1"/>
                  </a:solidFill>
                  <a:latin typeface="Avenir Next LT Pro" panose="020B0504020202020204" pitchFamily="34" charset="0"/>
                </a:rPr>
                <a:t>and</a:t>
              </a:r>
              <a:r>
                <a:rPr lang="en-US" b="1" i="1" dirty="0">
                  <a:solidFill>
                    <a:schemeClr val="bg1"/>
                  </a:solidFill>
                  <a:latin typeface="Avenir Next LT Pro" panose="020B0504020202020204" pitchFamily="34" charset="0"/>
                </a:rPr>
                <a:t> In Recovery Statuses.</a:t>
              </a:r>
            </a:p>
          </p:txBody>
        </p:sp>
      </p:gr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pic>
        <p:nvPicPr>
          <p:cNvPr id="14" name="Picture 13" descr="A mountain with trees and snow&#10;&#10;Description automatically generated">
            <a:extLst>
              <a:ext uri="{FF2B5EF4-FFF2-40B4-BE49-F238E27FC236}">
                <a16:creationId xmlns:a16="http://schemas.microsoft.com/office/drawing/2014/main" id="{8E9FF0D5-65AE-E9B7-5025-9479C8E7FCE9}"/>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spTree>
    <p:extLst>
      <p:ext uri="{BB962C8B-B14F-4D97-AF65-F5344CB8AC3E}">
        <p14:creationId xmlns:p14="http://schemas.microsoft.com/office/powerpoint/2010/main" val="130056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63783D7-C134-53EB-6F6D-15CA98FF4F5A}"/>
              </a:ext>
            </a:extLst>
          </p:cNvPr>
          <p:cNvGrpSpPr/>
          <p:nvPr/>
        </p:nvGrpSpPr>
        <p:grpSpPr>
          <a:xfrm>
            <a:off x="5911068" y="3429000"/>
            <a:ext cx="6059707" cy="2962657"/>
            <a:chOff x="5911068" y="3429000"/>
            <a:chExt cx="6059707" cy="2962657"/>
          </a:xfrm>
        </p:grpSpPr>
        <p:graphicFrame>
          <p:nvGraphicFramePr>
            <p:cNvPr id="27" name="Chart 26">
              <a:extLst>
                <a:ext uri="{FF2B5EF4-FFF2-40B4-BE49-F238E27FC236}">
                  <a16:creationId xmlns:a16="http://schemas.microsoft.com/office/drawing/2014/main" id="{418E83C3-1534-4B9F-88E4-F4696344BCAC}"/>
                </a:ext>
              </a:extLst>
            </p:cNvPr>
            <p:cNvGraphicFramePr/>
            <p:nvPr>
              <p:extLst>
                <p:ext uri="{D42A27DB-BD31-4B8C-83A1-F6EECF244321}">
                  <p14:modId xmlns:p14="http://schemas.microsoft.com/office/powerpoint/2010/main" val="335984057"/>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Looking at the distribution of species category in each conservation status, we can see that species of bird are the most common amongst species of concern as well as the species in recovery.</a:t>
            </a:r>
          </a:p>
          <a:p>
            <a:pPr algn="ctr"/>
            <a:endParaRPr lang="en-US" sz="600" dirty="0">
              <a:latin typeface="Avenir Next LT Pro" panose="020B0504020202020204" pitchFamily="34" charset="0"/>
            </a:endParaRPr>
          </a:p>
          <a:p>
            <a:pPr algn="ctr"/>
            <a:r>
              <a:rPr lang="en-US" dirty="0">
                <a:latin typeface="Avenir Next LT Pro" panose="020B0504020202020204" pitchFamily="34" charset="0"/>
              </a:rPr>
              <a:t>Mammal species are the most common in the endangered status and fish are the most common under the threatened status.</a:t>
            </a:r>
          </a:p>
          <a:p>
            <a:pPr algn="ctr"/>
            <a:endParaRPr lang="en-US" dirty="0">
              <a:latin typeface="Avenir Next LT Pro" panose="020B0504020202020204" pitchFamily="34" charset="0"/>
            </a:endParaRPr>
          </a:p>
          <a:p>
            <a:pPr algn="ctr"/>
            <a:endParaRPr lang="en-US" dirty="0">
              <a:latin typeface="Avenir Next LT Pro" panose="020B0504020202020204" pitchFamily="34" charset="0"/>
            </a:endParaRPr>
          </a:p>
          <a:p>
            <a:pPr algn="ctr"/>
            <a:r>
              <a:rPr lang="en-US" i="1" dirty="0">
                <a:latin typeface="Avenir Next LT Pro" panose="020B0504020202020204" pitchFamily="34" charset="0"/>
              </a:rPr>
              <a:t>Does this mean that an observed mammal is more likely than other species categories to be endangered?</a:t>
            </a:r>
          </a:p>
        </p:txBody>
      </p:sp>
      <p:graphicFrame>
        <p:nvGraphicFramePr>
          <p:cNvPr id="9" name="Table 32">
            <a:extLst>
              <a:ext uri="{FF2B5EF4-FFF2-40B4-BE49-F238E27FC236}">
                <a16:creationId xmlns:a16="http://schemas.microsoft.com/office/drawing/2014/main" id="{6365C01B-0C7E-68D1-099F-1CFA37D3FDE5}"/>
              </a:ext>
            </a:extLst>
          </p:cNvPr>
          <p:cNvGraphicFramePr>
            <a:graphicFrameLocks noGrp="1"/>
          </p:cNvGraphicFramePr>
          <p:nvPr>
            <p:extLst>
              <p:ext uri="{D42A27DB-BD31-4B8C-83A1-F6EECF244321}">
                <p14:modId xmlns:p14="http://schemas.microsoft.com/office/powerpoint/2010/main" val="3831862474"/>
              </p:ext>
            </p:extLst>
          </p:nvPr>
        </p:nvGraphicFramePr>
        <p:xfrm>
          <a:off x="6099710" y="1250090"/>
          <a:ext cx="5698596" cy="1706880"/>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800" b="1" dirty="0">
                          <a:latin typeface="Arial Nova Cond" panose="020B0506020202020204" pitchFamily="34" charset="0"/>
                        </a:rPr>
                        <a:t>CONSERVATION STATUS</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800" b="1" dirty="0">
                          <a:latin typeface="Arial Nova Cond" panose="020B0506020202020204" pitchFamily="34" charset="0"/>
                        </a:rPr>
                        <a:t>PREDOMINANT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12017">
                <a:tc>
                  <a:txBody>
                    <a:bodyPr/>
                    <a:lstStyle/>
                    <a:p>
                      <a:pPr algn="ctr"/>
                      <a:r>
                        <a:rPr lang="en-US" sz="1600" i="0" dirty="0">
                          <a:solidFill>
                            <a:schemeClr val="bg1"/>
                          </a:solidFill>
                          <a:latin typeface="Avenir Next LT Pro" panose="020B0504020202020204" pitchFamily="34" charset="0"/>
                        </a:rPr>
                        <a:t>Species of Concern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19132563"/>
                  </a:ext>
                </a:extLst>
              </a:tr>
              <a:tr h="312017">
                <a:tc>
                  <a:txBody>
                    <a:bodyPr/>
                    <a:lstStyle/>
                    <a:p>
                      <a:pPr algn="ctr"/>
                      <a:r>
                        <a:rPr lang="en-US" sz="1600" i="0" dirty="0">
                          <a:solidFill>
                            <a:schemeClr val="bg1"/>
                          </a:solidFill>
                          <a:latin typeface="Avenir Next LT Pro" panose="020B0504020202020204" pitchFamily="34" charset="0"/>
                        </a:rPr>
                        <a:t>Endangered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tx1">
                              <a:lumMod val="65000"/>
                              <a:lumOff val="35000"/>
                            </a:schemeClr>
                          </a:solidFill>
                          <a:latin typeface="Avenir Next LT Pro" panose="020B0504020202020204" pitchFamily="34" charset="0"/>
                        </a:rPr>
                        <a:t>Mammal</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500782649"/>
                  </a:ext>
                </a:extLst>
              </a:tr>
              <a:tr h="312017">
                <a:tc>
                  <a:txBody>
                    <a:bodyPr/>
                    <a:lstStyle/>
                    <a:p>
                      <a:pPr algn="ctr"/>
                      <a:r>
                        <a:rPr lang="en-US" sz="1600" i="0" dirty="0">
                          <a:solidFill>
                            <a:schemeClr val="bg1"/>
                          </a:solidFill>
                          <a:latin typeface="Avenir Next LT Pro" panose="020B0504020202020204" pitchFamily="34" charset="0"/>
                        </a:rPr>
                        <a:t>Threatened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Fish</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600" dirty="0">
                          <a:solidFill>
                            <a:schemeClr val="bg1"/>
                          </a:solidFill>
                          <a:latin typeface="Avenir Next LT Pro" panose="020B0504020202020204" pitchFamily="34" charset="0"/>
                        </a:rPr>
                        <a:t>In Recovery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90632651"/>
                  </a:ext>
                </a:extLst>
              </a:tr>
            </a:tbl>
          </a:graphicData>
        </a:graphic>
      </p:graphicFrame>
      <p:grpSp>
        <p:nvGrpSpPr>
          <p:cNvPr id="5" name="Group 4">
            <a:extLst>
              <a:ext uri="{FF2B5EF4-FFF2-40B4-BE49-F238E27FC236}">
                <a16:creationId xmlns:a16="http://schemas.microsoft.com/office/drawing/2014/main" id="{D15B7E41-7880-0DA4-835F-5648F069A2F9}"/>
              </a:ext>
            </a:extLst>
          </p:cNvPr>
          <p:cNvGrpSpPr/>
          <p:nvPr/>
        </p:nvGrpSpPr>
        <p:grpSpPr>
          <a:xfrm>
            <a:off x="5911070" y="332780"/>
            <a:ext cx="6059706" cy="2962656"/>
            <a:chOff x="5911070" y="332780"/>
            <a:chExt cx="6059706" cy="2962656"/>
          </a:xfrm>
        </p:grpSpPr>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8944ADC-86EE-E1D0-A229-20B0E1802D72}"/>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The Bird Species Category is most common in Species of Concern </a:t>
              </a:r>
              <a:r>
                <a:rPr lang="en-US" b="1" dirty="0">
                  <a:solidFill>
                    <a:schemeClr val="bg1"/>
                  </a:solidFill>
                  <a:latin typeface="Avenir Next LT Pro" panose="020B0504020202020204" pitchFamily="34" charset="0"/>
                </a:rPr>
                <a:t>and</a:t>
              </a:r>
              <a:r>
                <a:rPr lang="en-US" b="1" i="1" dirty="0">
                  <a:solidFill>
                    <a:schemeClr val="bg1"/>
                  </a:solidFill>
                  <a:latin typeface="Avenir Next LT Pro" panose="020B0504020202020204" pitchFamily="34" charset="0"/>
                </a:rPr>
                <a:t> In Recovery Statuses.</a:t>
              </a:r>
            </a:p>
          </p:txBody>
        </p:sp>
      </p:grpSp>
      <p:grpSp>
        <p:nvGrpSpPr>
          <p:cNvPr id="42" name="Group 41">
            <a:extLst>
              <a:ext uri="{FF2B5EF4-FFF2-40B4-BE49-F238E27FC236}">
                <a16:creationId xmlns:a16="http://schemas.microsoft.com/office/drawing/2014/main" id="{8B1DC00D-5EED-E683-D292-7F0485D73103}"/>
              </a:ext>
            </a:extLst>
          </p:cNvPr>
          <p:cNvGrpSpPr/>
          <p:nvPr/>
        </p:nvGrpSpPr>
        <p:grpSpPr>
          <a:xfrm>
            <a:off x="5911068" y="-9878020"/>
            <a:ext cx="6059708" cy="6058877"/>
            <a:chOff x="5911068" y="332780"/>
            <a:chExt cx="6059708" cy="6058877"/>
          </a:xfrm>
        </p:grpSpPr>
        <p:sp>
          <p:nvSpPr>
            <p:cNvPr id="43" name="Rectangle: Rounded Corners 42">
              <a:extLst>
                <a:ext uri="{FF2B5EF4-FFF2-40B4-BE49-F238E27FC236}">
                  <a16:creationId xmlns:a16="http://schemas.microsoft.com/office/drawing/2014/main" id="{C8AC4553-E256-A06D-120A-9F2E7CA319AA}"/>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F41BB7E-D8A3-D14B-6151-A82D9DC89052}"/>
                </a:ext>
              </a:extLst>
            </p:cNvPr>
            <p:cNvGrpSpPr/>
            <p:nvPr/>
          </p:nvGrpSpPr>
          <p:grpSpPr>
            <a:xfrm>
              <a:off x="5911068" y="3429000"/>
              <a:ext cx="6059707" cy="2962657"/>
              <a:chOff x="5911068" y="3429000"/>
              <a:chExt cx="6059707" cy="2962657"/>
            </a:xfrm>
          </p:grpSpPr>
          <p:graphicFrame>
            <p:nvGraphicFramePr>
              <p:cNvPr id="45" name="Chart 44">
                <a:extLst>
                  <a:ext uri="{FF2B5EF4-FFF2-40B4-BE49-F238E27FC236}">
                    <a16:creationId xmlns:a16="http://schemas.microsoft.com/office/drawing/2014/main" id="{35A9152F-26C0-F028-12BC-7B57B4276448}"/>
                  </a:ext>
                </a:extLst>
              </p:cNvPr>
              <p:cNvGraphicFramePr/>
              <p:nvPr>
                <p:extLst>
                  <p:ext uri="{D42A27DB-BD31-4B8C-83A1-F6EECF244321}">
                    <p14:modId xmlns:p14="http://schemas.microsoft.com/office/powerpoint/2010/main" val="2702577565"/>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46" name="Rectangle: Rounded Corners 45">
                <a:extLst>
                  <a:ext uri="{FF2B5EF4-FFF2-40B4-BE49-F238E27FC236}">
                    <a16:creationId xmlns:a16="http://schemas.microsoft.com/office/drawing/2014/main" id="{9B5FF430-13BE-B03C-7246-D78CF52040B9}"/>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32">
            <a:extLst>
              <a:ext uri="{FF2B5EF4-FFF2-40B4-BE49-F238E27FC236}">
                <a16:creationId xmlns:a16="http://schemas.microsoft.com/office/drawing/2014/main" id="{C0BA56CC-A396-5EAB-4C4D-D9CCED675994}"/>
              </a:ext>
            </a:extLst>
          </p:cNvPr>
          <p:cNvGraphicFramePr>
            <a:graphicFrameLocks noGrp="1"/>
          </p:cNvGraphicFramePr>
          <p:nvPr>
            <p:extLst>
              <p:ext uri="{D42A27DB-BD31-4B8C-83A1-F6EECF244321}">
                <p14:modId xmlns:p14="http://schemas.microsoft.com/office/powerpoint/2010/main" val="1985090434"/>
              </p:ext>
            </p:extLst>
          </p:nvPr>
        </p:nvGraphicFramePr>
        <p:xfrm>
          <a:off x="6091623" y="-9658943"/>
          <a:ext cx="5698596" cy="2524501"/>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NUMBER OF SPECIES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400" i="0" dirty="0">
                          <a:solidFill>
                            <a:schemeClr val="bg1"/>
                          </a:solidFill>
                          <a:latin typeface="Avenir Next LT Pro" panose="020B0504020202020204" pitchFamily="34" charset="0"/>
                        </a:rPr>
                        <a:t>4470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521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tc>
                  <a:txBody>
                    <a:bodyPr/>
                    <a:lstStyle/>
                    <a:p>
                      <a:pPr algn="ctr"/>
                      <a:r>
                        <a:rPr lang="en-US" sz="1400" i="0" dirty="0">
                          <a:solidFill>
                            <a:schemeClr val="bg1"/>
                          </a:solidFill>
                          <a:latin typeface="Avenir Next LT Pro" panose="020B0504020202020204" pitchFamily="34" charset="0"/>
                        </a:rPr>
                        <a:t>333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tc>
                  <a:txBody>
                    <a:bodyPr/>
                    <a:lstStyle/>
                    <a:p>
                      <a:pPr algn="ctr"/>
                      <a:r>
                        <a:rPr lang="en-US" sz="1400" i="0" dirty="0">
                          <a:solidFill>
                            <a:schemeClr val="tx1">
                              <a:lumMod val="65000"/>
                              <a:lumOff val="35000"/>
                            </a:schemeClr>
                          </a:solidFill>
                          <a:latin typeface="Avenir Next LT Pro" panose="020B0504020202020204" pitchFamily="34" charset="0"/>
                        </a:rPr>
                        <a:t>214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890632651"/>
                  </a:ext>
                </a:extLst>
              </a:tr>
              <a:tr h="312017">
                <a:tc>
                  <a:txBody>
                    <a:bodyPr/>
                    <a:lstStyle/>
                    <a:p>
                      <a:pPr algn="ctr"/>
                      <a:r>
                        <a:rPr lang="en-US" sz="1400" dirty="0">
                          <a:solidFill>
                            <a:schemeClr val="tx1">
                              <a:lumMod val="65000"/>
                              <a:lumOff val="35000"/>
                            </a:schemeClr>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r>
                        <a:rPr lang="en-US" sz="1400" i="0" dirty="0">
                          <a:solidFill>
                            <a:schemeClr val="tx1">
                              <a:lumMod val="65000"/>
                              <a:lumOff val="35000"/>
                            </a:schemeClr>
                          </a:solidFill>
                          <a:latin typeface="Avenir Next LT Pro" panose="020B0504020202020204" pitchFamily="34" charset="0"/>
                        </a:rPr>
                        <a:t>127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tc>
                  <a:txBody>
                    <a:bodyPr/>
                    <a:lstStyle/>
                    <a:p>
                      <a:pPr algn="ctr"/>
                      <a:r>
                        <a:rPr lang="en-US" sz="1400" i="0" dirty="0">
                          <a:solidFill>
                            <a:schemeClr val="bg1"/>
                          </a:solidFill>
                          <a:latin typeface="Avenir Next LT Pro" panose="020B0504020202020204" pitchFamily="34"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53" name="Group 52">
            <a:extLst>
              <a:ext uri="{FF2B5EF4-FFF2-40B4-BE49-F238E27FC236}">
                <a16:creationId xmlns:a16="http://schemas.microsoft.com/office/drawing/2014/main" id="{F39B8F09-9C8C-6C0F-E140-DD79054AC49D}"/>
              </a:ext>
            </a:extLst>
          </p:cNvPr>
          <p:cNvGrpSpPr/>
          <p:nvPr/>
        </p:nvGrpSpPr>
        <p:grpSpPr>
          <a:xfrm>
            <a:off x="5911068" y="12420600"/>
            <a:ext cx="6059707" cy="2962657"/>
            <a:chOff x="5911068" y="3429000"/>
            <a:chExt cx="6059707" cy="2962657"/>
          </a:xfrm>
        </p:grpSpPr>
        <p:graphicFrame>
          <p:nvGraphicFramePr>
            <p:cNvPr id="54" name="Chart 53">
              <a:extLst>
                <a:ext uri="{FF2B5EF4-FFF2-40B4-BE49-F238E27FC236}">
                  <a16:creationId xmlns:a16="http://schemas.microsoft.com/office/drawing/2014/main" id="{8B3B3E62-844D-1302-1E12-AD19ED8071D7}"/>
                </a:ext>
              </a:extLst>
            </p:cNvPr>
            <p:cNvGraphicFramePr/>
            <p:nvPr>
              <p:extLst>
                <p:ext uri="{D42A27DB-BD31-4B8C-83A1-F6EECF244321}">
                  <p14:modId xmlns:p14="http://schemas.microsoft.com/office/powerpoint/2010/main" val="4088708366"/>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5"/>
            </a:graphicData>
          </a:graphic>
        </p:graphicFrame>
        <p:sp>
          <p:nvSpPr>
            <p:cNvPr id="55" name="Rectangle: Rounded Corners 54">
              <a:extLst>
                <a:ext uri="{FF2B5EF4-FFF2-40B4-BE49-F238E27FC236}">
                  <a16:creationId xmlns:a16="http://schemas.microsoft.com/office/drawing/2014/main" id="{8382CD4B-1637-5BB7-5917-575571EE0F31}"/>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6" name="Table 32">
            <a:extLst>
              <a:ext uri="{FF2B5EF4-FFF2-40B4-BE49-F238E27FC236}">
                <a16:creationId xmlns:a16="http://schemas.microsoft.com/office/drawing/2014/main" id="{B2DDC045-100B-E2B4-F3B3-CB05029EC21B}"/>
              </a:ext>
            </a:extLst>
          </p:cNvPr>
          <p:cNvGraphicFramePr>
            <a:graphicFrameLocks noGrp="1"/>
          </p:cNvGraphicFramePr>
          <p:nvPr>
            <p:extLst>
              <p:ext uri="{D42A27DB-BD31-4B8C-83A1-F6EECF244321}">
                <p14:modId xmlns:p14="http://schemas.microsoft.com/office/powerpoint/2010/main" val="2168211015"/>
              </p:ext>
            </p:extLst>
          </p:nvPr>
        </p:nvGraphicFramePr>
        <p:xfrm>
          <a:off x="6095040" y="9543457"/>
          <a:ext cx="7983972" cy="2524501"/>
        </p:xfrm>
        <a:graphic>
          <a:graphicData uri="http://schemas.openxmlformats.org/drawingml/2006/table">
            <a:tbl>
              <a:tblPr firstRow="1" bandRow="1">
                <a:tableStyleId>{5C22544A-7EE6-4342-B048-85BDC9FD1C3A}</a:tableStyleId>
              </a:tblPr>
              <a:tblGrid>
                <a:gridCol w="1995993">
                  <a:extLst>
                    <a:ext uri="{9D8B030D-6E8A-4147-A177-3AD203B41FA5}">
                      <a16:colId xmlns:a16="http://schemas.microsoft.com/office/drawing/2014/main" val="1744072099"/>
                    </a:ext>
                  </a:extLst>
                </a:gridCol>
                <a:gridCol w="3655747">
                  <a:extLst>
                    <a:ext uri="{9D8B030D-6E8A-4147-A177-3AD203B41FA5}">
                      <a16:colId xmlns:a16="http://schemas.microsoft.com/office/drawing/2014/main" val="2635503973"/>
                    </a:ext>
                  </a:extLst>
                </a:gridCol>
                <a:gridCol w="1065094">
                  <a:extLst>
                    <a:ext uri="{9D8B030D-6E8A-4147-A177-3AD203B41FA5}">
                      <a16:colId xmlns:a16="http://schemas.microsoft.com/office/drawing/2014/main" val="1469646901"/>
                    </a:ext>
                  </a:extLst>
                </a:gridCol>
                <a:gridCol w="1267138">
                  <a:extLst>
                    <a:ext uri="{9D8B030D-6E8A-4147-A177-3AD203B41FA5}">
                      <a16:colId xmlns:a16="http://schemas.microsoft.com/office/drawing/2014/main" val="2354000782"/>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PREDOMINANT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tx1">
                              <a:lumMod val="65000"/>
                              <a:lumOff val="35000"/>
                            </a:schemeClr>
                          </a:solidFill>
                          <a:latin typeface="Avenir Next LT Pro" panose="020B0504020202020204" pitchFamily="34" charset="0"/>
                        </a:rPr>
                        <a:t>Species of Concern/Threatened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5562798"/>
                  </a:ext>
                </a:extLst>
              </a:tr>
            </a:tbl>
          </a:graphicData>
        </a:graphic>
      </p:graphicFrame>
      <p:sp>
        <p:nvSpPr>
          <p:cNvPr id="57" name="Rectangle: Rounded Corners 56">
            <a:extLst>
              <a:ext uri="{FF2B5EF4-FFF2-40B4-BE49-F238E27FC236}">
                <a16:creationId xmlns:a16="http://schemas.microsoft.com/office/drawing/2014/main" id="{E8775687-0CC4-6695-7EB1-23AB26B42B03}"/>
              </a:ext>
            </a:extLst>
          </p:cNvPr>
          <p:cNvSpPr/>
          <p:nvPr/>
        </p:nvSpPr>
        <p:spPr>
          <a:xfrm>
            <a:off x="5911070" y="93243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pic>
        <p:nvPicPr>
          <p:cNvPr id="14" name="Picture 13" descr="A mountain with trees and snow&#10;&#10;Description automatically generated">
            <a:extLst>
              <a:ext uri="{FF2B5EF4-FFF2-40B4-BE49-F238E27FC236}">
                <a16:creationId xmlns:a16="http://schemas.microsoft.com/office/drawing/2014/main" id="{8E9FF0D5-65AE-E9B7-5025-9479C8E7FCE9}"/>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spTree>
    <p:extLst>
      <p:ext uri="{BB962C8B-B14F-4D97-AF65-F5344CB8AC3E}">
        <p14:creationId xmlns:p14="http://schemas.microsoft.com/office/powerpoint/2010/main" val="4130890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63783D7-C134-53EB-6F6D-15CA98FF4F5A}"/>
              </a:ext>
            </a:extLst>
          </p:cNvPr>
          <p:cNvGrpSpPr/>
          <p:nvPr/>
        </p:nvGrpSpPr>
        <p:grpSpPr>
          <a:xfrm>
            <a:off x="5911068" y="3429000"/>
            <a:ext cx="6059707" cy="2962657"/>
            <a:chOff x="5911068" y="3429000"/>
            <a:chExt cx="6059707" cy="2962657"/>
          </a:xfrm>
        </p:grpSpPr>
        <p:graphicFrame>
          <p:nvGraphicFramePr>
            <p:cNvPr id="27" name="Chart 26">
              <a:extLst>
                <a:ext uri="{FF2B5EF4-FFF2-40B4-BE49-F238E27FC236}">
                  <a16:creationId xmlns:a16="http://schemas.microsoft.com/office/drawing/2014/main" id="{418E83C3-1534-4B9F-88E4-F4696344BCAC}"/>
                </a:ext>
              </a:extLst>
            </p:cNvPr>
            <p:cNvGraphicFramePr/>
            <p:nvPr>
              <p:extLst>
                <p:ext uri="{D42A27DB-BD31-4B8C-83A1-F6EECF244321}">
                  <p14:modId xmlns:p14="http://schemas.microsoft.com/office/powerpoint/2010/main" val="3566697823"/>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Looking at the distribution this way shows that, even though mammals have the highest number of species with the endangered status, the percent of animal species that are endangered is actually quite low.</a:t>
            </a:r>
          </a:p>
          <a:p>
            <a:pPr algn="ctr"/>
            <a:endParaRPr lang="en-US" sz="600" dirty="0">
              <a:latin typeface="Avenir Next LT Pro" panose="020B0504020202020204" pitchFamily="34" charset="0"/>
            </a:endParaRPr>
          </a:p>
          <a:p>
            <a:pPr algn="ctr"/>
            <a:r>
              <a:rPr lang="en-US" dirty="0">
                <a:latin typeface="Avenir Next LT Pro" panose="020B0504020202020204" pitchFamily="34" charset="0"/>
              </a:rPr>
              <a:t>Fish, however, have the largest percentage of species within the endangered category. This means that if you were to see a fish in one of the four national parks included in this data, it has a higher chance than any other species type of having an endangered status.</a:t>
            </a:r>
          </a:p>
          <a:p>
            <a:pPr algn="ctr"/>
            <a:endParaRPr lang="en-US" dirty="0">
              <a:latin typeface="Avenir Next LT Pro" panose="020B0504020202020204" pitchFamily="34" charset="0"/>
            </a:endParaRPr>
          </a:p>
          <a:p>
            <a:pPr algn="ctr"/>
            <a:r>
              <a:rPr lang="en-US" i="1" dirty="0">
                <a:latin typeface="Avenir Next LT Pro" panose="020B0504020202020204" pitchFamily="34" charset="0"/>
              </a:rPr>
              <a:t>What about rate of protection? Are there certain species more likely to be protected than others (more likely to have a</a:t>
            </a:r>
          </a:p>
          <a:p>
            <a:pPr algn="ctr"/>
            <a:r>
              <a:rPr lang="en-US" i="1" dirty="0">
                <a:latin typeface="Avenir Next LT Pro" panose="020B0504020202020204" pitchFamily="34" charset="0"/>
              </a:rPr>
              <a:t>conservation status)?</a:t>
            </a:r>
          </a:p>
        </p:txBody>
      </p:sp>
      <p:graphicFrame>
        <p:nvGraphicFramePr>
          <p:cNvPr id="7" name="Table 32">
            <a:extLst>
              <a:ext uri="{FF2B5EF4-FFF2-40B4-BE49-F238E27FC236}">
                <a16:creationId xmlns:a16="http://schemas.microsoft.com/office/drawing/2014/main" id="{761F024F-1FF2-EFAD-A1DC-B16A23275F9A}"/>
              </a:ext>
            </a:extLst>
          </p:cNvPr>
          <p:cNvGraphicFramePr>
            <a:graphicFrameLocks noGrp="1"/>
          </p:cNvGraphicFramePr>
          <p:nvPr>
            <p:extLst>
              <p:ext uri="{D42A27DB-BD31-4B8C-83A1-F6EECF244321}">
                <p14:modId xmlns:p14="http://schemas.microsoft.com/office/powerpoint/2010/main" val="1322431897"/>
              </p:ext>
            </p:extLst>
          </p:nvPr>
        </p:nvGraphicFramePr>
        <p:xfrm>
          <a:off x="6095040" y="551857"/>
          <a:ext cx="7983972" cy="2524501"/>
        </p:xfrm>
        <a:graphic>
          <a:graphicData uri="http://schemas.openxmlformats.org/drawingml/2006/table">
            <a:tbl>
              <a:tblPr firstRow="1" bandRow="1">
                <a:tableStyleId>{5C22544A-7EE6-4342-B048-85BDC9FD1C3A}</a:tableStyleId>
              </a:tblPr>
              <a:tblGrid>
                <a:gridCol w="1995993">
                  <a:extLst>
                    <a:ext uri="{9D8B030D-6E8A-4147-A177-3AD203B41FA5}">
                      <a16:colId xmlns:a16="http://schemas.microsoft.com/office/drawing/2014/main" val="1744072099"/>
                    </a:ext>
                  </a:extLst>
                </a:gridCol>
                <a:gridCol w="3655747">
                  <a:extLst>
                    <a:ext uri="{9D8B030D-6E8A-4147-A177-3AD203B41FA5}">
                      <a16:colId xmlns:a16="http://schemas.microsoft.com/office/drawing/2014/main" val="2635503973"/>
                    </a:ext>
                  </a:extLst>
                </a:gridCol>
                <a:gridCol w="1065094">
                  <a:extLst>
                    <a:ext uri="{9D8B030D-6E8A-4147-A177-3AD203B41FA5}">
                      <a16:colId xmlns:a16="http://schemas.microsoft.com/office/drawing/2014/main" val="1469646901"/>
                    </a:ext>
                  </a:extLst>
                </a:gridCol>
                <a:gridCol w="1267138">
                  <a:extLst>
                    <a:ext uri="{9D8B030D-6E8A-4147-A177-3AD203B41FA5}">
                      <a16:colId xmlns:a16="http://schemas.microsoft.com/office/drawing/2014/main" val="2354000782"/>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PREDOMINANT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tx1">
                              <a:lumMod val="65000"/>
                              <a:lumOff val="35000"/>
                            </a:schemeClr>
                          </a:solidFill>
                          <a:latin typeface="Avenir Next LT Pro" panose="020B0504020202020204" pitchFamily="34" charset="0"/>
                        </a:rPr>
                        <a:t>Species of Concern/Threatened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5562798"/>
                  </a:ext>
                </a:extLst>
              </a:tr>
            </a:tbl>
          </a:graphicData>
        </a:graphic>
      </p:graphicFrame>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31AD5DC-CA7E-DC02-8749-92B326CCBEFA}"/>
              </a:ext>
            </a:extLst>
          </p:cNvPr>
          <p:cNvGrpSpPr/>
          <p:nvPr/>
        </p:nvGrpSpPr>
        <p:grpSpPr>
          <a:xfrm>
            <a:off x="5911068" y="-6527800"/>
            <a:ext cx="6059707" cy="2962657"/>
            <a:chOff x="5911068" y="3429000"/>
            <a:chExt cx="6059707" cy="2962657"/>
          </a:xfrm>
        </p:grpSpPr>
        <p:graphicFrame>
          <p:nvGraphicFramePr>
            <p:cNvPr id="5" name="Chart 4">
              <a:extLst>
                <a:ext uri="{FF2B5EF4-FFF2-40B4-BE49-F238E27FC236}">
                  <a16:creationId xmlns:a16="http://schemas.microsoft.com/office/drawing/2014/main" id="{88004FE7-DD74-859B-96BD-90B9CBC8223D}"/>
                </a:ext>
              </a:extLst>
            </p:cNvPr>
            <p:cNvGraphicFramePr/>
            <p:nvPr>
              <p:extLst>
                <p:ext uri="{D42A27DB-BD31-4B8C-83A1-F6EECF244321}">
                  <p14:modId xmlns:p14="http://schemas.microsoft.com/office/powerpoint/2010/main" val="3386032485"/>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Rounded Corners 7">
              <a:extLst>
                <a:ext uri="{FF2B5EF4-FFF2-40B4-BE49-F238E27FC236}">
                  <a16:creationId xmlns:a16="http://schemas.microsoft.com/office/drawing/2014/main" id="{44924BAA-6046-732E-5E01-F9368FD53675}"/>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32">
            <a:extLst>
              <a:ext uri="{FF2B5EF4-FFF2-40B4-BE49-F238E27FC236}">
                <a16:creationId xmlns:a16="http://schemas.microsoft.com/office/drawing/2014/main" id="{C423E90B-2716-8C09-1106-46F36DDF089A}"/>
              </a:ext>
            </a:extLst>
          </p:cNvPr>
          <p:cNvGraphicFramePr>
            <a:graphicFrameLocks noGrp="1"/>
          </p:cNvGraphicFramePr>
          <p:nvPr>
            <p:extLst>
              <p:ext uri="{D42A27DB-BD31-4B8C-83A1-F6EECF244321}">
                <p14:modId xmlns:p14="http://schemas.microsoft.com/office/powerpoint/2010/main" val="10248336"/>
              </p:ext>
            </p:extLst>
          </p:nvPr>
        </p:nvGraphicFramePr>
        <p:xfrm>
          <a:off x="6099710" y="-8706710"/>
          <a:ext cx="5698596" cy="1706880"/>
        </p:xfrm>
        <a:graphic>
          <a:graphicData uri="http://schemas.openxmlformats.org/drawingml/2006/table">
            <a:tbl>
              <a:tblPr firstRow="1" bandRow="1">
                <a:tableStyleId>{5C22544A-7EE6-4342-B048-85BDC9FD1C3A}</a:tableStyleId>
              </a:tblPr>
              <a:tblGrid>
                <a:gridCol w="2849298">
                  <a:extLst>
                    <a:ext uri="{9D8B030D-6E8A-4147-A177-3AD203B41FA5}">
                      <a16:colId xmlns:a16="http://schemas.microsoft.com/office/drawing/2014/main" val="1744072099"/>
                    </a:ext>
                  </a:extLst>
                </a:gridCol>
                <a:gridCol w="2849298">
                  <a:extLst>
                    <a:ext uri="{9D8B030D-6E8A-4147-A177-3AD203B41FA5}">
                      <a16:colId xmlns:a16="http://schemas.microsoft.com/office/drawing/2014/main" val="2635503973"/>
                    </a:ext>
                  </a:extLst>
                </a:gridCol>
              </a:tblGrid>
              <a:tr h="340382">
                <a:tc>
                  <a:txBody>
                    <a:bodyPr/>
                    <a:lstStyle/>
                    <a:p>
                      <a:pPr algn="ctr"/>
                      <a:r>
                        <a:rPr lang="en-US" sz="1800" b="1" dirty="0">
                          <a:latin typeface="Arial Nova Cond" panose="020B0506020202020204" pitchFamily="34" charset="0"/>
                        </a:rPr>
                        <a:t>CONSERVATION STATUS</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800" b="1" dirty="0">
                          <a:latin typeface="Arial Nova Cond" panose="020B0506020202020204" pitchFamily="34" charset="0"/>
                        </a:rPr>
                        <a:t>PREDOMINANT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44838"/>
                    </a:solidFill>
                  </a:tcPr>
                </a:tc>
                <a:extLst>
                  <a:ext uri="{0D108BD9-81ED-4DB2-BD59-A6C34878D82A}">
                    <a16:rowId xmlns:a16="http://schemas.microsoft.com/office/drawing/2014/main" val="1343714253"/>
                  </a:ext>
                </a:extLst>
              </a:tr>
              <a:tr h="312017">
                <a:tc>
                  <a:txBody>
                    <a:bodyPr/>
                    <a:lstStyle/>
                    <a:p>
                      <a:pPr algn="ctr"/>
                      <a:r>
                        <a:rPr lang="en-US" sz="1600" i="0" dirty="0">
                          <a:solidFill>
                            <a:schemeClr val="bg1"/>
                          </a:solidFill>
                          <a:latin typeface="Avenir Next LT Pro" panose="020B0504020202020204" pitchFamily="34" charset="0"/>
                        </a:rPr>
                        <a:t>Species of Concern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19132563"/>
                  </a:ext>
                </a:extLst>
              </a:tr>
              <a:tr h="312017">
                <a:tc>
                  <a:txBody>
                    <a:bodyPr/>
                    <a:lstStyle/>
                    <a:p>
                      <a:pPr algn="ctr"/>
                      <a:r>
                        <a:rPr lang="en-US" sz="1600" i="0" dirty="0">
                          <a:solidFill>
                            <a:schemeClr val="bg1"/>
                          </a:solidFill>
                          <a:latin typeface="Avenir Next LT Pro" panose="020B0504020202020204" pitchFamily="34" charset="0"/>
                        </a:rPr>
                        <a:t>Endangered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tx1">
                              <a:lumMod val="65000"/>
                              <a:lumOff val="35000"/>
                            </a:schemeClr>
                          </a:solidFill>
                          <a:latin typeface="Avenir Next LT Pro" panose="020B0504020202020204" pitchFamily="34" charset="0"/>
                        </a:rPr>
                        <a:t>Mammal</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6D4D0"/>
                    </a:solidFill>
                  </a:tcPr>
                </a:tc>
                <a:extLst>
                  <a:ext uri="{0D108BD9-81ED-4DB2-BD59-A6C34878D82A}">
                    <a16:rowId xmlns:a16="http://schemas.microsoft.com/office/drawing/2014/main" val="500782649"/>
                  </a:ext>
                </a:extLst>
              </a:tr>
              <a:tr h="312017">
                <a:tc>
                  <a:txBody>
                    <a:bodyPr/>
                    <a:lstStyle/>
                    <a:p>
                      <a:pPr algn="ctr"/>
                      <a:r>
                        <a:rPr lang="en-US" sz="1600" i="0" dirty="0">
                          <a:solidFill>
                            <a:schemeClr val="bg1"/>
                          </a:solidFill>
                          <a:latin typeface="Avenir Next LT Pro" panose="020B0504020202020204" pitchFamily="34" charset="0"/>
                        </a:rPr>
                        <a:t>Threatened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Fish</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CB9A8D"/>
                    </a:solidFill>
                  </a:tcPr>
                </a:tc>
                <a:extLst>
                  <a:ext uri="{0D108BD9-81ED-4DB2-BD59-A6C34878D82A}">
                    <a16:rowId xmlns:a16="http://schemas.microsoft.com/office/drawing/2014/main" val="2754974794"/>
                  </a:ext>
                </a:extLst>
              </a:tr>
              <a:tr h="312017">
                <a:tc>
                  <a:txBody>
                    <a:bodyPr/>
                    <a:lstStyle/>
                    <a:p>
                      <a:pPr algn="ctr"/>
                      <a:r>
                        <a:rPr lang="en-US" sz="1600" dirty="0">
                          <a:solidFill>
                            <a:schemeClr val="bg1"/>
                          </a:solidFill>
                          <a:latin typeface="Avenir Next LT Pro" panose="020B0504020202020204" pitchFamily="34" charset="0"/>
                        </a:rPr>
                        <a:t>In Recovery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44838"/>
                    </a:solidFill>
                  </a:tcPr>
                </a:tc>
                <a:tc>
                  <a:txBody>
                    <a:bodyPr/>
                    <a:lstStyle/>
                    <a:p>
                      <a:pPr algn="ctr"/>
                      <a:r>
                        <a:rPr lang="en-US" sz="1600" i="0" dirty="0">
                          <a:solidFill>
                            <a:schemeClr val="bg1"/>
                          </a:solidFill>
                          <a:latin typeface="Avenir Next LT Pro" panose="020B0504020202020204" pitchFamily="34" charset="0"/>
                        </a:rPr>
                        <a:t>Bird</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8CAAB3"/>
                    </a:solidFill>
                  </a:tcPr>
                </a:tc>
                <a:extLst>
                  <a:ext uri="{0D108BD9-81ED-4DB2-BD59-A6C34878D82A}">
                    <a16:rowId xmlns:a16="http://schemas.microsoft.com/office/drawing/2014/main" val="890632651"/>
                  </a:ext>
                </a:extLst>
              </a:tr>
            </a:tbl>
          </a:graphicData>
        </a:graphic>
      </p:graphicFrame>
      <p:grpSp>
        <p:nvGrpSpPr>
          <p:cNvPr id="10" name="Group 9">
            <a:extLst>
              <a:ext uri="{FF2B5EF4-FFF2-40B4-BE49-F238E27FC236}">
                <a16:creationId xmlns:a16="http://schemas.microsoft.com/office/drawing/2014/main" id="{72F6D0F0-7053-B228-5858-D2146B53D57E}"/>
              </a:ext>
            </a:extLst>
          </p:cNvPr>
          <p:cNvGrpSpPr/>
          <p:nvPr/>
        </p:nvGrpSpPr>
        <p:grpSpPr>
          <a:xfrm>
            <a:off x="5911070" y="-9624020"/>
            <a:ext cx="6059706" cy="2962656"/>
            <a:chOff x="5911070" y="332780"/>
            <a:chExt cx="6059706" cy="2962656"/>
          </a:xfrm>
        </p:grpSpPr>
        <p:sp>
          <p:nvSpPr>
            <p:cNvPr id="15" name="Rectangle: Rounded Corners 14">
              <a:extLst>
                <a:ext uri="{FF2B5EF4-FFF2-40B4-BE49-F238E27FC236}">
                  <a16:creationId xmlns:a16="http://schemas.microsoft.com/office/drawing/2014/main" id="{D1715B69-134C-17F8-FB95-5F9273CCFB1F}"/>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FBF6CC2-FBF2-2DA3-AF9C-AEB389E151E6}"/>
                </a:ext>
              </a:extLst>
            </p:cNvPr>
            <p:cNvSpPr txBox="1"/>
            <p:nvPr/>
          </p:nvSpPr>
          <p:spPr>
            <a:xfrm>
              <a:off x="6066233" y="438911"/>
              <a:ext cx="5741699" cy="646331"/>
            </a:xfrm>
            <a:prstGeom prst="rect">
              <a:avLst/>
            </a:prstGeom>
            <a:noFill/>
            <a:ln>
              <a:noFill/>
            </a:ln>
          </p:spPr>
          <p:txBody>
            <a:bodyPr wrap="square" rtlCol="0">
              <a:spAutoFit/>
            </a:bodyPr>
            <a:lstStyle/>
            <a:p>
              <a:pPr algn="ctr"/>
              <a:r>
                <a:rPr lang="en-US" b="1" i="1" dirty="0">
                  <a:solidFill>
                    <a:schemeClr val="bg1"/>
                  </a:solidFill>
                  <a:latin typeface="Avenir Next LT Pro" panose="020B0504020202020204" pitchFamily="34" charset="0"/>
                </a:rPr>
                <a:t>The Bird Species Category is most common in Species of Concern </a:t>
              </a:r>
              <a:r>
                <a:rPr lang="en-US" b="1" dirty="0">
                  <a:solidFill>
                    <a:schemeClr val="bg1"/>
                  </a:solidFill>
                  <a:latin typeface="Avenir Next LT Pro" panose="020B0504020202020204" pitchFamily="34" charset="0"/>
                </a:rPr>
                <a:t>and</a:t>
              </a:r>
              <a:r>
                <a:rPr lang="en-US" b="1" i="1" dirty="0">
                  <a:solidFill>
                    <a:schemeClr val="bg1"/>
                  </a:solidFill>
                  <a:latin typeface="Avenir Next LT Pro" panose="020B0504020202020204" pitchFamily="34" charset="0"/>
                </a:rPr>
                <a:t> In Recovery Statuses.</a:t>
              </a:r>
            </a:p>
          </p:txBody>
        </p:sp>
      </p:grpSp>
      <p:grpSp>
        <p:nvGrpSpPr>
          <p:cNvPr id="31" name="Group 30">
            <a:extLst>
              <a:ext uri="{FF2B5EF4-FFF2-40B4-BE49-F238E27FC236}">
                <a16:creationId xmlns:a16="http://schemas.microsoft.com/office/drawing/2014/main" id="{46A078B3-72B2-39AE-63C6-686959814442}"/>
              </a:ext>
            </a:extLst>
          </p:cNvPr>
          <p:cNvGrpSpPr/>
          <p:nvPr/>
        </p:nvGrpSpPr>
        <p:grpSpPr>
          <a:xfrm>
            <a:off x="5936468" y="9679980"/>
            <a:ext cx="6059708" cy="6058877"/>
            <a:chOff x="5936468" y="9679980"/>
            <a:chExt cx="6059708" cy="6058877"/>
          </a:xfrm>
        </p:grpSpPr>
        <p:grpSp>
          <p:nvGrpSpPr>
            <p:cNvPr id="17" name="Group 16">
              <a:extLst>
                <a:ext uri="{FF2B5EF4-FFF2-40B4-BE49-F238E27FC236}">
                  <a16:creationId xmlns:a16="http://schemas.microsoft.com/office/drawing/2014/main" id="{FE01D48E-E3B4-7EBE-505B-569D2D1D197F}"/>
                </a:ext>
              </a:extLst>
            </p:cNvPr>
            <p:cNvGrpSpPr/>
            <p:nvPr/>
          </p:nvGrpSpPr>
          <p:grpSpPr>
            <a:xfrm>
              <a:off x="5936468" y="12776200"/>
              <a:ext cx="6059707" cy="2962657"/>
              <a:chOff x="5911068" y="3429000"/>
              <a:chExt cx="6059707" cy="2962657"/>
            </a:xfrm>
          </p:grpSpPr>
          <p:graphicFrame>
            <p:nvGraphicFramePr>
              <p:cNvPr id="18" name="Chart 17">
                <a:extLst>
                  <a:ext uri="{FF2B5EF4-FFF2-40B4-BE49-F238E27FC236}">
                    <a16:creationId xmlns:a16="http://schemas.microsoft.com/office/drawing/2014/main" id="{89C4388F-F126-AC2E-6238-D98AAA98BA3D}"/>
                  </a:ext>
                </a:extLst>
              </p:cNvPr>
              <p:cNvGraphicFramePr/>
              <p:nvPr>
                <p:extLst>
                  <p:ext uri="{D42A27DB-BD31-4B8C-83A1-F6EECF244321}">
                    <p14:modId xmlns:p14="http://schemas.microsoft.com/office/powerpoint/2010/main" val="3949114641"/>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5"/>
              </a:graphicData>
            </a:graphic>
          </p:graphicFrame>
          <p:sp>
            <p:nvSpPr>
              <p:cNvPr id="19" name="Rectangle: Rounded Corners 18">
                <a:extLst>
                  <a:ext uri="{FF2B5EF4-FFF2-40B4-BE49-F238E27FC236}">
                    <a16:creationId xmlns:a16="http://schemas.microsoft.com/office/drawing/2014/main" id="{43293D35-A793-FB67-04DA-7E350CC93F85}"/>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1E89A890-7825-29BE-7E25-C5C8CD499EC9}"/>
                </a:ext>
              </a:extLst>
            </p:cNvPr>
            <p:cNvSpPr/>
            <p:nvPr/>
          </p:nvSpPr>
          <p:spPr>
            <a:xfrm>
              <a:off x="5936470" y="96799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0" name="Table 32">
            <a:extLst>
              <a:ext uri="{FF2B5EF4-FFF2-40B4-BE49-F238E27FC236}">
                <a16:creationId xmlns:a16="http://schemas.microsoft.com/office/drawing/2014/main" id="{4483C6FC-3773-E9BA-2522-8C05063D4AF6}"/>
              </a:ext>
            </a:extLst>
          </p:cNvPr>
          <p:cNvGraphicFramePr>
            <a:graphicFrameLocks noGrp="1"/>
          </p:cNvGraphicFramePr>
          <p:nvPr>
            <p:extLst>
              <p:ext uri="{D42A27DB-BD31-4B8C-83A1-F6EECF244321}">
                <p14:modId xmlns:p14="http://schemas.microsoft.com/office/powerpoint/2010/main" val="3213830897"/>
              </p:ext>
            </p:extLst>
          </p:nvPr>
        </p:nvGraphicFramePr>
        <p:xfrm>
          <a:off x="6117023" y="9899057"/>
          <a:ext cx="5698596" cy="2524501"/>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328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176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pic>
        <p:nvPicPr>
          <p:cNvPr id="14" name="Picture 13" descr="A mountain with trees and snow&#10;&#10;Description automatically generated">
            <a:extLst>
              <a:ext uri="{FF2B5EF4-FFF2-40B4-BE49-F238E27FC236}">
                <a16:creationId xmlns:a16="http://schemas.microsoft.com/office/drawing/2014/main" id="{8E9FF0D5-65AE-E9B7-5025-9479C8E7FCE9}"/>
              </a:ext>
            </a:extLst>
          </p:cNvPr>
          <p:cNvPicPr>
            <a:picLocks noChangeAspect="1"/>
          </p:cNvPicPr>
          <p:nvPr/>
        </p:nvPicPr>
        <p:blipFill rotWithShape="1">
          <a:blip r:embed="rId6">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spTree>
    <p:extLst>
      <p:ext uri="{BB962C8B-B14F-4D97-AF65-F5344CB8AC3E}">
        <p14:creationId xmlns:p14="http://schemas.microsoft.com/office/powerpoint/2010/main" val="233699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atin typeface="Avenir Next LT Pro" panose="020B0504020202020204" pitchFamily="34" charset="0"/>
              </a:rPr>
              <a:t>In terms of numbers, Bird and Vascular Plant are the categories with the most protected species. However, looking at proportions, we can see that Mammal and Bird are the categories with the highest percentage of protected species.</a:t>
            </a:r>
          </a:p>
          <a:p>
            <a:pPr algn="ctr"/>
            <a:endParaRPr lang="en-US" sz="600" dirty="0">
              <a:latin typeface="Avenir Next LT Pro" panose="020B0504020202020204" pitchFamily="34" charset="0"/>
            </a:endParaRPr>
          </a:p>
          <a:p>
            <a:pPr algn="ctr"/>
            <a:r>
              <a:rPr lang="en-US" dirty="0">
                <a:latin typeface="Avenir Next LT Pro" panose="020B0504020202020204" pitchFamily="34" charset="0"/>
              </a:rPr>
              <a:t>Mammal is the top category for proportion of protected species with about 17.8% of all observed mammal species being protected. The Bird category is close behind with about 15.2% of all observed bird species being protected.</a:t>
            </a:r>
          </a:p>
          <a:p>
            <a:pPr algn="ctr"/>
            <a:endParaRPr lang="en-US" sz="700" dirty="0">
              <a:latin typeface="Avenir Next LT Pro" panose="020B0504020202020204" pitchFamily="34" charset="0"/>
            </a:endParaRPr>
          </a:p>
          <a:p>
            <a:pPr algn="ctr"/>
            <a:r>
              <a:rPr lang="en-US" dirty="0">
                <a:latin typeface="Avenir Next LT Pro" panose="020B0504020202020204" pitchFamily="34" charset="0"/>
              </a:rPr>
              <a:t>The Vascular Plant category is the lowest with</a:t>
            </a:r>
          </a:p>
          <a:p>
            <a:pPr algn="ctr"/>
            <a:r>
              <a:rPr lang="en-US" dirty="0">
                <a:latin typeface="Avenir Next LT Pro" panose="020B0504020202020204" pitchFamily="34" charset="0"/>
              </a:rPr>
              <a:t>only about 1% of all observed Vascular</a:t>
            </a:r>
          </a:p>
          <a:p>
            <a:pPr algn="ctr"/>
            <a:r>
              <a:rPr lang="en-US" dirty="0">
                <a:latin typeface="Avenir Next LT Pro" panose="020B0504020202020204" pitchFamily="34" charset="0"/>
              </a:rPr>
              <a:t>Plant species being protected</a:t>
            </a:r>
          </a:p>
          <a:p>
            <a:pPr algn="ctr"/>
            <a:r>
              <a:rPr lang="en-US" dirty="0">
                <a:latin typeface="Avenir Next LT Pro" panose="020B0504020202020204" pitchFamily="34" charset="0"/>
              </a:rPr>
              <a:t>species.</a:t>
            </a:r>
          </a:p>
        </p:txBody>
      </p:sp>
      <p:grpSp>
        <p:nvGrpSpPr>
          <p:cNvPr id="16" name="Group 15">
            <a:extLst>
              <a:ext uri="{FF2B5EF4-FFF2-40B4-BE49-F238E27FC236}">
                <a16:creationId xmlns:a16="http://schemas.microsoft.com/office/drawing/2014/main" id="{EBA97120-DECE-01E9-4DB7-DD70B5FCC34F}"/>
              </a:ext>
            </a:extLst>
          </p:cNvPr>
          <p:cNvGrpSpPr/>
          <p:nvPr/>
        </p:nvGrpSpPr>
        <p:grpSpPr>
          <a:xfrm>
            <a:off x="5911068" y="332780"/>
            <a:ext cx="6059708" cy="6058877"/>
            <a:chOff x="5911068" y="332780"/>
            <a:chExt cx="6059708" cy="6058877"/>
          </a:xfrm>
        </p:grpSpPr>
        <p:grpSp>
          <p:nvGrpSpPr>
            <p:cNvPr id="6" name="Group 5">
              <a:extLst>
                <a:ext uri="{FF2B5EF4-FFF2-40B4-BE49-F238E27FC236}">
                  <a16:creationId xmlns:a16="http://schemas.microsoft.com/office/drawing/2014/main" id="{963783D7-C134-53EB-6F6D-15CA98FF4F5A}"/>
                </a:ext>
              </a:extLst>
            </p:cNvPr>
            <p:cNvGrpSpPr/>
            <p:nvPr/>
          </p:nvGrpSpPr>
          <p:grpSpPr>
            <a:xfrm>
              <a:off x="5911068" y="3429000"/>
              <a:ext cx="6059707" cy="2962657"/>
              <a:chOff x="5911068" y="3429000"/>
              <a:chExt cx="6059707" cy="2962657"/>
            </a:xfrm>
          </p:grpSpPr>
          <p:graphicFrame>
            <p:nvGraphicFramePr>
              <p:cNvPr id="27" name="Chart 26">
                <a:extLst>
                  <a:ext uri="{FF2B5EF4-FFF2-40B4-BE49-F238E27FC236}">
                    <a16:creationId xmlns:a16="http://schemas.microsoft.com/office/drawing/2014/main" id="{418E83C3-1534-4B9F-88E4-F4696344BCAC}"/>
                  </a:ext>
                </a:extLst>
              </p:cNvPr>
              <p:cNvGraphicFramePr/>
              <p:nvPr>
                <p:extLst>
                  <p:ext uri="{D42A27DB-BD31-4B8C-83A1-F6EECF244321}">
                    <p14:modId xmlns:p14="http://schemas.microsoft.com/office/powerpoint/2010/main" val="3058913431"/>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Rounded Corners 12">
                <a:extLst>
                  <a:ext uri="{FF2B5EF4-FFF2-40B4-BE49-F238E27FC236}">
                    <a16:creationId xmlns:a16="http://schemas.microsoft.com/office/drawing/2014/main" id="{70D849C1-6281-865E-B90B-55975E37D1AC}"/>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Rounded Corners 11">
              <a:extLst>
                <a:ext uri="{FF2B5EF4-FFF2-40B4-BE49-F238E27FC236}">
                  <a16:creationId xmlns:a16="http://schemas.microsoft.com/office/drawing/2014/main" id="{FD74303C-0EB7-C8CC-412B-6A679AB715A5}"/>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32">
            <a:extLst>
              <a:ext uri="{FF2B5EF4-FFF2-40B4-BE49-F238E27FC236}">
                <a16:creationId xmlns:a16="http://schemas.microsoft.com/office/drawing/2014/main" id="{761F024F-1FF2-EFAD-A1DC-B16A23275F9A}"/>
              </a:ext>
            </a:extLst>
          </p:cNvPr>
          <p:cNvGraphicFramePr>
            <a:graphicFrameLocks noGrp="1"/>
          </p:cNvGraphicFramePr>
          <p:nvPr>
            <p:extLst>
              <p:ext uri="{D42A27DB-BD31-4B8C-83A1-F6EECF244321}">
                <p14:modId xmlns:p14="http://schemas.microsoft.com/office/powerpoint/2010/main" val="3970697447"/>
              </p:ext>
            </p:extLst>
          </p:nvPr>
        </p:nvGraphicFramePr>
        <p:xfrm>
          <a:off x="6091623" y="551857"/>
          <a:ext cx="5698596" cy="2524501"/>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328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176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grpSp>
        <p:nvGrpSpPr>
          <p:cNvPr id="17" name="Group 16">
            <a:extLst>
              <a:ext uri="{FF2B5EF4-FFF2-40B4-BE49-F238E27FC236}">
                <a16:creationId xmlns:a16="http://schemas.microsoft.com/office/drawing/2014/main" id="{6512A100-429F-5F05-C5D2-9DF2E9E7224B}"/>
              </a:ext>
            </a:extLst>
          </p:cNvPr>
          <p:cNvGrpSpPr/>
          <p:nvPr/>
        </p:nvGrpSpPr>
        <p:grpSpPr>
          <a:xfrm>
            <a:off x="5911068" y="-7442200"/>
            <a:ext cx="6059707" cy="2962657"/>
            <a:chOff x="5911068" y="3429000"/>
            <a:chExt cx="6059707" cy="2962657"/>
          </a:xfrm>
        </p:grpSpPr>
        <p:graphicFrame>
          <p:nvGraphicFramePr>
            <p:cNvPr id="18" name="Chart 17">
              <a:extLst>
                <a:ext uri="{FF2B5EF4-FFF2-40B4-BE49-F238E27FC236}">
                  <a16:creationId xmlns:a16="http://schemas.microsoft.com/office/drawing/2014/main" id="{D3FC2490-1688-F2E8-71CF-EA84E0E1F70C}"/>
                </a:ext>
              </a:extLst>
            </p:cNvPr>
            <p:cNvGraphicFramePr/>
            <p:nvPr>
              <p:extLst>
                <p:ext uri="{D42A27DB-BD31-4B8C-83A1-F6EECF244321}">
                  <p14:modId xmlns:p14="http://schemas.microsoft.com/office/powerpoint/2010/main" val="4088708366"/>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Rounded Corners 18">
              <a:extLst>
                <a:ext uri="{FF2B5EF4-FFF2-40B4-BE49-F238E27FC236}">
                  <a16:creationId xmlns:a16="http://schemas.microsoft.com/office/drawing/2014/main" id="{E2428D7E-3CA7-DF9F-6C08-B8C242C8DAA1}"/>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8" name="Table 32">
            <a:extLst>
              <a:ext uri="{FF2B5EF4-FFF2-40B4-BE49-F238E27FC236}">
                <a16:creationId xmlns:a16="http://schemas.microsoft.com/office/drawing/2014/main" id="{78315F95-F851-E30C-AFBC-FB6AE1A526E8}"/>
              </a:ext>
            </a:extLst>
          </p:cNvPr>
          <p:cNvGraphicFramePr>
            <a:graphicFrameLocks noGrp="1"/>
          </p:cNvGraphicFramePr>
          <p:nvPr>
            <p:extLst>
              <p:ext uri="{D42A27DB-BD31-4B8C-83A1-F6EECF244321}">
                <p14:modId xmlns:p14="http://schemas.microsoft.com/office/powerpoint/2010/main" val="4017329572"/>
              </p:ext>
            </p:extLst>
          </p:nvPr>
        </p:nvGraphicFramePr>
        <p:xfrm>
          <a:off x="6095040" y="-10319343"/>
          <a:ext cx="7983972" cy="2524501"/>
        </p:xfrm>
        <a:graphic>
          <a:graphicData uri="http://schemas.openxmlformats.org/drawingml/2006/table">
            <a:tbl>
              <a:tblPr firstRow="1" bandRow="1">
                <a:tableStyleId>{5C22544A-7EE6-4342-B048-85BDC9FD1C3A}</a:tableStyleId>
              </a:tblPr>
              <a:tblGrid>
                <a:gridCol w="1995993">
                  <a:extLst>
                    <a:ext uri="{9D8B030D-6E8A-4147-A177-3AD203B41FA5}">
                      <a16:colId xmlns:a16="http://schemas.microsoft.com/office/drawing/2014/main" val="1744072099"/>
                    </a:ext>
                  </a:extLst>
                </a:gridCol>
                <a:gridCol w="3655747">
                  <a:extLst>
                    <a:ext uri="{9D8B030D-6E8A-4147-A177-3AD203B41FA5}">
                      <a16:colId xmlns:a16="http://schemas.microsoft.com/office/drawing/2014/main" val="2635503973"/>
                    </a:ext>
                  </a:extLst>
                </a:gridCol>
                <a:gridCol w="1065094">
                  <a:extLst>
                    <a:ext uri="{9D8B030D-6E8A-4147-A177-3AD203B41FA5}">
                      <a16:colId xmlns:a16="http://schemas.microsoft.com/office/drawing/2014/main" val="1469646901"/>
                    </a:ext>
                  </a:extLst>
                </a:gridCol>
                <a:gridCol w="1267138">
                  <a:extLst>
                    <a:ext uri="{9D8B030D-6E8A-4147-A177-3AD203B41FA5}">
                      <a16:colId xmlns:a16="http://schemas.microsoft.com/office/drawing/2014/main" val="2354000782"/>
                    </a:ext>
                  </a:extLst>
                </a:gridCol>
              </a:tblGrid>
              <a:tr h="340382">
                <a:tc>
                  <a:txBody>
                    <a:bodyPr/>
                    <a:lstStyle/>
                    <a:p>
                      <a:pPr algn="ctr"/>
                      <a:r>
                        <a:rPr lang="en-US" sz="1600" b="1" dirty="0">
                          <a:latin typeface="Arial Nova Cond" panose="020B0506020202020204" pitchFamily="34" charset="0"/>
                        </a:rPr>
                        <a:t>SPECIES TYPE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PREDOMINANT STATUS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600" b="1" dirty="0">
                        <a:latin typeface="Arial Nova Cond" panose="020B0506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tx1">
                              <a:lumMod val="65000"/>
                              <a:lumOff val="35000"/>
                            </a:schemeClr>
                          </a:solidFill>
                          <a:latin typeface="Avenir Next LT Pro" panose="020B0504020202020204" pitchFamily="34" charset="0"/>
                        </a:rPr>
                        <a:t>Species of Concern/Threatened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ADD"/>
                    </a:solid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i="0" dirty="0">
                        <a:solidFill>
                          <a:schemeClr val="tx1">
                            <a:lumMod val="65000"/>
                            <a:lumOff val="35000"/>
                          </a:schemeClr>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Species of Concern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i="0" dirty="0">
                        <a:solidFill>
                          <a:schemeClr val="bg1"/>
                        </a:solidFill>
                        <a:latin typeface="Avenir Next LT Pro" panose="020B05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5562798"/>
                  </a:ext>
                </a:extLst>
              </a:tr>
            </a:tbl>
          </a:graphicData>
        </a:graphic>
      </p:graphicFrame>
      <p:sp>
        <p:nvSpPr>
          <p:cNvPr id="30" name="Rectangle: Rounded Corners 29">
            <a:extLst>
              <a:ext uri="{FF2B5EF4-FFF2-40B4-BE49-F238E27FC236}">
                <a16:creationId xmlns:a16="http://schemas.microsoft.com/office/drawing/2014/main" id="{68E47363-E1F2-28DD-00D9-0FF6A7F9B97A}"/>
              </a:ext>
            </a:extLst>
          </p:cNvPr>
          <p:cNvSpPr/>
          <p:nvPr/>
        </p:nvSpPr>
        <p:spPr>
          <a:xfrm>
            <a:off x="5911070" y="-1053842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2">
            <a:extLst>
              <a:ext uri="{FF2B5EF4-FFF2-40B4-BE49-F238E27FC236}">
                <a16:creationId xmlns:a16="http://schemas.microsoft.com/office/drawing/2014/main" id="{5312C4A7-6517-4614-CE3A-BCC73DEBF08D}"/>
              </a:ext>
            </a:extLst>
          </p:cNvPr>
          <p:cNvGraphicFramePr>
            <a:graphicFrameLocks noGrp="1"/>
          </p:cNvGraphicFramePr>
          <p:nvPr>
            <p:extLst>
              <p:ext uri="{D42A27DB-BD31-4B8C-83A1-F6EECF244321}">
                <p14:modId xmlns:p14="http://schemas.microsoft.com/office/powerpoint/2010/main" val="2424358336"/>
              </p:ext>
            </p:extLst>
          </p:nvPr>
        </p:nvGraphicFramePr>
        <p:xfrm>
          <a:off x="6092582" y="9244299"/>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Mammal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32" name="Group 31">
            <a:extLst>
              <a:ext uri="{FF2B5EF4-FFF2-40B4-BE49-F238E27FC236}">
                <a16:creationId xmlns:a16="http://schemas.microsoft.com/office/drawing/2014/main" id="{968EE5CF-8D17-CCE2-D061-AFA9B921536E}"/>
              </a:ext>
            </a:extLst>
          </p:cNvPr>
          <p:cNvGrpSpPr/>
          <p:nvPr/>
        </p:nvGrpSpPr>
        <p:grpSpPr>
          <a:xfrm>
            <a:off x="5912029" y="9113065"/>
            <a:ext cx="6059706" cy="1441692"/>
            <a:chOff x="5912029" y="299265"/>
            <a:chExt cx="6059706" cy="1441692"/>
          </a:xfrm>
        </p:grpSpPr>
        <p:sp>
          <p:nvSpPr>
            <p:cNvPr id="33" name="Rectangle: Rounded Corners 32">
              <a:extLst>
                <a:ext uri="{FF2B5EF4-FFF2-40B4-BE49-F238E27FC236}">
                  <a16:creationId xmlns:a16="http://schemas.microsoft.com/office/drawing/2014/main" id="{A26BA782-8DFE-D8A9-EB09-5E880752FB2E}"/>
                </a:ext>
              </a:extLst>
            </p:cNvPr>
            <p:cNvSpPr/>
            <p:nvPr/>
          </p:nvSpPr>
          <p:spPr>
            <a:xfrm>
              <a:off x="5912029" y="299265"/>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39CC7D9-D9DA-EB09-0CCB-82B2719B809F}"/>
                </a:ext>
              </a:extLst>
            </p:cNvPr>
            <p:cNvSpPr txBox="1"/>
            <p:nvPr/>
          </p:nvSpPr>
          <p:spPr>
            <a:xfrm>
              <a:off x="6067190" y="1387802"/>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0.45      |      NOT Significant</a:t>
              </a:r>
            </a:p>
          </p:txBody>
        </p:sp>
      </p:grpSp>
      <p:graphicFrame>
        <p:nvGraphicFramePr>
          <p:cNvPr id="35" name="Table 34">
            <a:extLst>
              <a:ext uri="{FF2B5EF4-FFF2-40B4-BE49-F238E27FC236}">
                <a16:creationId xmlns:a16="http://schemas.microsoft.com/office/drawing/2014/main" id="{DC0ACE99-E5B0-5487-9CD8-3A4EDF9F5525}"/>
              </a:ext>
            </a:extLst>
          </p:cNvPr>
          <p:cNvGraphicFramePr>
            <a:graphicFrameLocks noGrp="1"/>
          </p:cNvGraphicFramePr>
          <p:nvPr>
            <p:extLst>
              <p:ext uri="{D42A27DB-BD31-4B8C-83A1-F6EECF244321}">
                <p14:modId xmlns:p14="http://schemas.microsoft.com/office/powerpoint/2010/main" val="1772027688"/>
              </p:ext>
            </p:extLst>
          </p:nvPr>
        </p:nvGraphicFramePr>
        <p:xfrm>
          <a:off x="6089703" y="1082840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36" name="Group 35">
            <a:extLst>
              <a:ext uri="{FF2B5EF4-FFF2-40B4-BE49-F238E27FC236}">
                <a16:creationId xmlns:a16="http://schemas.microsoft.com/office/drawing/2014/main" id="{3DAD1602-DA34-5BB5-C01C-ACE0AB977E06}"/>
              </a:ext>
            </a:extLst>
          </p:cNvPr>
          <p:cNvGrpSpPr/>
          <p:nvPr/>
        </p:nvGrpSpPr>
        <p:grpSpPr>
          <a:xfrm>
            <a:off x="5909150" y="10697169"/>
            <a:ext cx="6059706" cy="1441692"/>
            <a:chOff x="5909150" y="1883369"/>
            <a:chExt cx="6059706" cy="1441692"/>
          </a:xfrm>
        </p:grpSpPr>
        <p:sp>
          <p:nvSpPr>
            <p:cNvPr id="37" name="Rectangle: Rounded Corners 36">
              <a:extLst>
                <a:ext uri="{FF2B5EF4-FFF2-40B4-BE49-F238E27FC236}">
                  <a16:creationId xmlns:a16="http://schemas.microsoft.com/office/drawing/2014/main" id="{BAF2205B-E56B-5869-D375-79E2A4D625E8}"/>
                </a:ext>
              </a:extLst>
            </p:cNvPr>
            <p:cNvSpPr/>
            <p:nvPr/>
          </p:nvSpPr>
          <p:spPr>
            <a:xfrm>
              <a:off x="5909150" y="188336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FF36D99-9346-3C72-431A-B0045FF7E81B}"/>
                </a:ext>
              </a:extLst>
            </p:cNvPr>
            <p:cNvSpPr txBox="1"/>
            <p:nvPr/>
          </p:nvSpPr>
          <p:spPr>
            <a:xfrm>
              <a:off x="6064311" y="297190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9 * 10</a:t>
              </a:r>
              <a:r>
                <a:rPr lang="en-US" sz="1400" b="1" i="1" baseline="30000" dirty="0">
                  <a:solidFill>
                    <a:schemeClr val="bg1"/>
                  </a:solidFill>
                  <a:latin typeface="Avenir Next LT Pro" panose="020B0504020202020204" pitchFamily="34" charset="0"/>
                </a:rPr>
                <a:t>-84</a:t>
              </a:r>
              <a:r>
                <a:rPr lang="en-US" sz="1400" b="1" i="1" dirty="0">
                  <a:solidFill>
                    <a:schemeClr val="bg1"/>
                  </a:solidFill>
                  <a:latin typeface="Avenir Next LT Pro" panose="020B0504020202020204" pitchFamily="34" charset="0"/>
                </a:rPr>
                <a:t>      |      Significant</a:t>
              </a:r>
            </a:p>
          </p:txBody>
        </p:sp>
      </p:grpSp>
      <p:graphicFrame>
        <p:nvGraphicFramePr>
          <p:cNvPr id="39" name="Table 32">
            <a:extLst>
              <a:ext uri="{FF2B5EF4-FFF2-40B4-BE49-F238E27FC236}">
                <a16:creationId xmlns:a16="http://schemas.microsoft.com/office/drawing/2014/main" id="{BA92D995-D6BF-9554-F933-AB1FCD97CE9C}"/>
              </a:ext>
            </a:extLst>
          </p:cNvPr>
          <p:cNvGraphicFramePr>
            <a:graphicFrameLocks noGrp="1"/>
          </p:cNvGraphicFramePr>
          <p:nvPr>
            <p:extLst>
              <p:ext uri="{D42A27DB-BD31-4B8C-83A1-F6EECF244321}">
                <p14:modId xmlns:p14="http://schemas.microsoft.com/office/powerpoint/2010/main" val="1649015399"/>
              </p:ext>
            </p:extLst>
          </p:nvPr>
        </p:nvGraphicFramePr>
        <p:xfrm>
          <a:off x="6098283" y="12431905"/>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Amphibian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0" name="Group 39">
            <a:extLst>
              <a:ext uri="{FF2B5EF4-FFF2-40B4-BE49-F238E27FC236}">
                <a16:creationId xmlns:a16="http://schemas.microsoft.com/office/drawing/2014/main" id="{1DF0A9A5-B991-87B5-6CBC-1C3CD5EE9DD8}"/>
              </a:ext>
            </a:extLst>
          </p:cNvPr>
          <p:cNvGrpSpPr/>
          <p:nvPr/>
        </p:nvGrpSpPr>
        <p:grpSpPr>
          <a:xfrm>
            <a:off x="5917730" y="12300671"/>
            <a:ext cx="6059706" cy="1441692"/>
            <a:chOff x="5917730" y="3486871"/>
            <a:chExt cx="6059706" cy="1441692"/>
          </a:xfrm>
        </p:grpSpPr>
        <p:sp>
          <p:nvSpPr>
            <p:cNvPr id="41" name="Rectangle: Rounded Corners 40">
              <a:extLst>
                <a:ext uri="{FF2B5EF4-FFF2-40B4-BE49-F238E27FC236}">
                  <a16:creationId xmlns:a16="http://schemas.microsoft.com/office/drawing/2014/main" id="{9C8F7DCA-81CC-C6B6-6E86-A95C70370128}"/>
                </a:ext>
              </a:extLst>
            </p:cNvPr>
            <p:cNvSpPr/>
            <p:nvPr/>
          </p:nvSpPr>
          <p:spPr>
            <a:xfrm>
              <a:off x="5917730" y="3486871"/>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43F9F16-C010-5650-271A-3DC7EB8B1428}"/>
                </a:ext>
              </a:extLst>
            </p:cNvPr>
            <p:cNvSpPr txBox="1"/>
            <p:nvPr/>
          </p:nvSpPr>
          <p:spPr>
            <a:xfrm>
              <a:off x="6072891" y="4575408"/>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0.18      |      NOT Significant</a:t>
              </a:r>
            </a:p>
          </p:txBody>
        </p:sp>
      </p:grpSp>
      <p:graphicFrame>
        <p:nvGraphicFramePr>
          <p:cNvPr id="43" name="Table 32">
            <a:extLst>
              <a:ext uri="{FF2B5EF4-FFF2-40B4-BE49-F238E27FC236}">
                <a16:creationId xmlns:a16="http://schemas.microsoft.com/office/drawing/2014/main" id="{DEFC0AF2-D538-926A-006E-18124A7EB76E}"/>
              </a:ext>
            </a:extLst>
          </p:cNvPr>
          <p:cNvGraphicFramePr>
            <a:graphicFrameLocks noGrp="1"/>
          </p:cNvGraphicFramePr>
          <p:nvPr>
            <p:extLst>
              <p:ext uri="{D42A27DB-BD31-4B8C-83A1-F6EECF244321}">
                <p14:modId xmlns:p14="http://schemas.microsoft.com/office/powerpoint/2010/main" val="4189745721"/>
              </p:ext>
            </p:extLst>
          </p:nvPr>
        </p:nvGraphicFramePr>
        <p:xfrm>
          <a:off x="6110800" y="1404649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4" name="Group 43">
            <a:extLst>
              <a:ext uri="{FF2B5EF4-FFF2-40B4-BE49-F238E27FC236}">
                <a16:creationId xmlns:a16="http://schemas.microsoft.com/office/drawing/2014/main" id="{31A29CD5-CC7C-E5A7-8023-756792341BC6}"/>
              </a:ext>
            </a:extLst>
          </p:cNvPr>
          <p:cNvGrpSpPr/>
          <p:nvPr/>
        </p:nvGrpSpPr>
        <p:grpSpPr>
          <a:xfrm>
            <a:off x="5930247" y="13915259"/>
            <a:ext cx="6059706" cy="1441692"/>
            <a:chOff x="5930247" y="5101459"/>
            <a:chExt cx="6059706" cy="1441692"/>
          </a:xfrm>
        </p:grpSpPr>
        <p:sp>
          <p:nvSpPr>
            <p:cNvPr id="45" name="Rectangle: Rounded Corners 44">
              <a:extLst>
                <a:ext uri="{FF2B5EF4-FFF2-40B4-BE49-F238E27FC236}">
                  <a16:creationId xmlns:a16="http://schemas.microsoft.com/office/drawing/2014/main" id="{CCC90967-0DC7-9636-304E-35BA8CF0B66E}"/>
                </a:ext>
              </a:extLst>
            </p:cNvPr>
            <p:cNvSpPr/>
            <p:nvPr/>
          </p:nvSpPr>
          <p:spPr>
            <a:xfrm>
              <a:off x="5930247" y="510145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F28CFBF-D8EC-4A1C-974E-D5EFE16746E4}"/>
                </a:ext>
              </a:extLst>
            </p:cNvPr>
            <p:cNvSpPr txBox="1"/>
            <p:nvPr/>
          </p:nvSpPr>
          <p:spPr>
            <a:xfrm>
              <a:off x="6085408" y="618999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0.08      |      NOT Significant</a:t>
              </a:r>
            </a:p>
          </p:txBody>
        </p:sp>
      </p:gr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5">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pic>
        <p:nvPicPr>
          <p:cNvPr id="14" name="Picture 13" descr="A mountain with trees and snow&#10;&#10;Description automatically generated">
            <a:extLst>
              <a:ext uri="{FF2B5EF4-FFF2-40B4-BE49-F238E27FC236}">
                <a16:creationId xmlns:a16="http://schemas.microsoft.com/office/drawing/2014/main" id="{8E9FF0D5-65AE-E9B7-5025-9479C8E7FCE9}"/>
              </a:ext>
            </a:extLst>
          </p:cNvPr>
          <p:cNvPicPr>
            <a:picLocks noChangeAspect="1"/>
          </p:cNvPicPr>
          <p:nvPr/>
        </p:nvPicPr>
        <p:blipFill rotWithShape="1">
          <a:blip r:embed="rId5">
            <a:extLst>
              <a:ext uri="{28A0092B-C50C-407E-A947-70E740481C1C}">
                <a14:useLocalDpi xmlns:a14="http://schemas.microsoft.com/office/drawing/2010/main" val="0"/>
              </a:ext>
            </a:extLst>
          </a:blip>
          <a:srcRect b="12767"/>
          <a:stretch/>
        </p:blipFill>
        <p:spPr>
          <a:xfrm>
            <a:off x="-8314008" y="4245552"/>
            <a:ext cx="15367783" cy="5700807"/>
          </a:xfrm>
          <a:prstGeom prst="rect">
            <a:avLst/>
          </a:prstGeom>
        </p:spPr>
      </p:pic>
    </p:spTree>
    <p:extLst>
      <p:ext uri="{BB962C8B-B14F-4D97-AF65-F5344CB8AC3E}">
        <p14:creationId xmlns:p14="http://schemas.microsoft.com/office/powerpoint/2010/main" val="2384173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landscape of a forest and mountains&#10;&#10;Description automatically generated">
            <a:extLst>
              <a:ext uri="{FF2B5EF4-FFF2-40B4-BE49-F238E27FC236}">
                <a16:creationId xmlns:a16="http://schemas.microsoft.com/office/drawing/2014/main" id="{BD8A71C1-A943-997C-A525-EB56EC2752F2}"/>
              </a:ext>
            </a:extLst>
          </p:cNvPr>
          <p:cNvPicPr>
            <a:picLocks noChangeAspect="1"/>
          </p:cNvPicPr>
          <p:nvPr/>
        </p:nvPicPr>
        <p:blipFill rotWithShape="1">
          <a:blip r:embed="rId2">
            <a:extLst>
              <a:ext uri="{28A0092B-C50C-407E-A947-70E740481C1C}">
                <a14:useLocalDpi xmlns:a14="http://schemas.microsoft.com/office/drawing/2010/main" val="0"/>
              </a:ext>
            </a:extLst>
          </a:blip>
          <a:srcRect t="1786" b="1786"/>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17210BD-A246-F95B-02BF-03ABB5C3EF32}"/>
              </a:ext>
            </a:extLst>
          </p:cNvPr>
          <p:cNvSpPr/>
          <p:nvPr/>
        </p:nvSpPr>
        <p:spPr>
          <a:xfrm>
            <a:off x="0" y="0"/>
            <a:ext cx="12190081" cy="6858000"/>
          </a:xfrm>
          <a:prstGeom prst="rect">
            <a:avLst/>
          </a:prstGeom>
          <a:solidFill>
            <a:srgbClr val="264572">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0709A82-9194-612E-35E7-78F669A26CDD}"/>
              </a:ext>
            </a:extLst>
          </p:cNvPr>
          <p:cNvSpPr/>
          <p:nvPr/>
        </p:nvSpPr>
        <p:spPr>
          <a:xfrm>
            <a:off x="146936" y="200895"/>
            <a:ext cx="5540992" cy="6354019"/>
          </a:xfrm>
          <a:prstGeom prst="roundRect">
            <a:avLst/>
          </a:prstGeom>
          <a:solidFill>
            <a:srgbClr val="FFFFFF">
              <a:alpha val="20000"/>
            </a:srgb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i="1" dirty="0">
                <a:latin typeface="Avenir Next LT Pro" panose="020B0504020202020204" pitchFamily="34" charset="0"/>
              </a:rPr>
              <a:t>Is there any statistical significance to these differences?</a:t>
            </a:r>
          </a:p>
          <a:p>
            <a:pPr algn="ctr"/>
            <a:endParaRPr lang="en-US" sz="600" dirty="0">
              <a:latin typeface="Avenir Next LT Pro" panose="020B0504020202020204" pitchFamily="34" charset="0"/>
            </a:endParaRPr>
          </a:p>
          <a:p>
            <a:pPr algn="ctr"/>
            <a:r>
              <a:rPr lang="en-US" dirty="0">
                <a:latin typeface="Avenir Next LT Pro" panose="020B0504020202020204" pitchFamily="34" charset="0"/>
              </a:rPr>
              <a:t>Running a Chi-Square test to find whether there is any significance to the difference between each species’ likelihood to be protected gives us a P-value of 3.1 * 10</a:t>
            </a:r>
            <a:r>
              <a:rPr lang="en-US" baseline="30000" dirty="0">
                <a:latin typeface="Avenir Next LT Pro" panose="020B0504020202020204" pitchFamily="34" charset="0"/>
              </a:rPr>
              <a:t>-98</a:t>
            </a:r>
            <a:r>
              <a:rPr lang="en-US" dirty="0">
                <a:latin typeface="Avenir Next LT Pro" panose="020B0504020202020204" pitchFamily="34" charset="0"/>
              </a:rPr>
              <a:t>. This means that the difference between all types of species and their rates of protection is significant.</a:t>
            </a:r>
          </a:p>
          <a:p>
            <a:pPr algn="ctr"/>
            <a:endParaRPr lang="en-US" sz="700" dirty="0">
              <a:latin typeface="Avenir Next LT Pro" panose="020B0504020202020204" pitchFamily="34" charset="0"/>
            </a:endParaRPr>
          </a:p>
          <a:p>
            <a:pPr algn="ctr"/>
            <a:r>
              <a:rPr lang="en-US" dirty="0">
                <a:latin typeface="Avenir Next LT Pro" panose="020B0504020202020204" pitchFamily="34" charset="0"/>
              </a:rPr>
              <a:t>There are four other Chi-Square test results to the right. These tests tell us that the difference between rate of protection for the Mammal category and Bird category is not significantly different. However, the difference between rate of protection for the Bird category and Vascular Plant category </a:t>
            </a:r>
            <a:r>
              <a:rPr lang="en-US" i="1" dirty="0">
                <a:latin typeface="Avenir Next LT Pro" panose="020B0504020202020204" pitchFamily="34" charset="0"/>
              </a:rPr>
              <a:t>is</a:t>
            </a:r>
            <a:r>
              <a:rPr lang="en-US" dirty="0">
                <a:latin typeface="Avenir Next LT Pro" panose="020B0504020202020204" pitchFamily="34" charset="0"/>
              </a:rPr>
              <a:t> significantly different.</a:t>
            </a:r>
            <a:endParaRPr lang="en-US" baseline="30000" dirty="0">
              <a:latin typeface="Avenir Next LT Pro" panose="020B0504020202020204" pitchFamily="34" charset="0"/>
            </a:endParaRPr>
          </a:p>
        </p:txBody>
      </p:sp>
      <p:graphicFrame>
        <p:nvGraphicFramePr>
          <p:cNvPr id="30" name="Table 32">
            <a:extLst>
              <a:ext uri="{FF2B5EF4-FFF2-40B4-BE49-F238E27FC236}">
                <a16:creationId xmlns:a16="http://schemas.microsoft.com/office/drawing/2014/main" id="{77E1F9CD-5A77-2171-A19D-41FF2C7FAB98}"/>
              </a:ext>
            </a:extLst>
          </p:cNvPr>
          <p:cNvGraphicFramePr>
            <a:graphicFrameLocks noGrp="1"/>
          </p:cNvGraphicFramePr>
          <p:nvPr>
            <p:extLst>
              <p:ext uri="{D42A27DB-BD31-4B8C-83A1-F6EECF244321}">
                <p14:modId xmlns:p14="http://schemas.microsoft.com/office/powerpoint/2010/main" val="98824984"/>
              </p:ext>
            </p:extLst>
          </p:nvPr>
        </p:nvGraphicFramePr>
        <p:xfrm>
          <a:off x="6092582" y="430499"/>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Mammal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2" name="Group 41">
            <a:extLst>
              <a:ext uri="{FF2B5EF4-FFF2-40B4-BE49-F238E27FC236}">
                <a16:creationId xmlns:a16="http://schemas.microsoft.com/office/drawing/2014/main" id="{505E8A89-9C7B-2776-3BFF-85CC292297EE}"/>
              </a:ext>
            </a:extLst>
          </p:cNvPr>
          <p:cNvGrpSpPr/>
          <p:nvPr/>
        </p:nvGrpSpPr>
        <p:grpSpPr>
          <a:xfrm>
            <a:off x="5912029" y="299265"/>
            <a:ext cx="6059706" cy="1441692"/>
            <a:chOff x="5912029" y="299265"/>
            <a:chExt cx="6059706" cy="1441692"/>
          </a:xfrm>
        </p:grpSpPr>
        <p:sp>
          <p:nvSpPr>
            <p:cNvPr id="28" name="Rectangle: Rounded Corners 27">
              <a:extLst>
                <a:ext uri="{FF2B5EF4-FFF2-40B4-BE49-F238E27FC236}">
                  <a16:creationId xmlns:a16="http://schemas.microsoft.com/office/drawing/2014/main" id="{AEE18820-7057-7D10-8302-52F34C6636E2}"/>
                </a:ext>
              </a:extLst>
            </p:cNvPr>
            <p:cNvSpPr/>
            <p:nvPr/>
          </p:nvSpPr>
          <p:spPr>
            <a:xfrm>
              <a:off x="5912029" y="299265"/>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167F839-A679-E1DA-5546-88C53B3FB581}"/>
                </a:ext>
              </a:extLst>
            </p:cNvPr>
            <p:cNvSpPr txBox="1"/>
            <p:nvPr/>
          </p:nvSpPr>
          <p:spPr>
            <a:xfrm>
              <a:off x="6067190" y="1387802"/>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0.45      |      NOT Significant</a:t>
              </a:r>
            </a:p>
          </p:txBody>
        </p:sp>
      </p:grpSp>
      <p:graphicFrame>
        <p:nvGraphicFramePr>
          <p:cNvPr id="33" name="Table 32">
            <a:extLst>
              <a:ext uri="{FF2B5EF4-FFF2-40B4-BE49-F238E27FC236}">
                <a16:creationId xmlns:a16="http://schemas.microsoft.com/office/drawing/2014/main" id="{9BD91AB0-C657-7178-346E-19796AC551DD}"/>
              </a:ext>
            </a:extLst>
          </p:cNvPr>
          <p:cNvGraphicFramePr>
            <a:graphicFrameLocks noGrp="1"/>
          </p:cNvGraphicFramePr>
          <p:nvPr>
            <p:extLst>
              <p:ext uri="{D42A27DB-BD31-4B8C-83A1-F6EECF244321}">
                <p14:modId xmlns:p14="http://schemas.microsoft.com/office/powerpoint/2010/main" val="3037228667"/>
              </p:ext>
            </p:extLst>
          </p:nvPr>
        </p:nvGraphicFramePr>
        <p:xfrm>
          <a:off x="6089703" y="201460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3" name="Group 42">
            <a:extLst>
              <a:ext uri="{FF2B5EF4-FFF2-40B4-BE49-F238E27FC236}">
                <a16:creationId xmlns:a16="http://schemas.microsoft.com/office/drawing/2014/main" id="{5F0C20D2-6FAA-7D0C-4BB6-D47D19031011}"/>
              </a:ext>
            </a:extLst>
          </p:cNvPr>
          <p:cNvGrpSpPr/>
          <p:nvPr/>
        </p:nvGrpSpPr>
        <p:grpSpPr>
          <a:xfrm>
            <a:off x="5909150" y="1883369"/>
            <a:ext cx="6059706" cy="1441692"/>
            <a:chOff x="5909150" y="1883369"/>
            <a:chExt cx="6059706" cy="1441692"/>
          </a:xfrm>
        </p:grpSpPr>
        <p:sp>
          <p:nvSpPr>
            <p:cNvPr id="32" name="Rectangle: Rounded Corners 31">
              <a:extLst>
                <a:ext uri="{FF2B5EF4-FFF2-40B4-BE49-F238E27FC236}">
                  <a16:creationId xmlns:a16="http://schemas.microsoft.com/office/drawing/2014/main" id="{55208184-31E0-8B1F-DC94-B346DA037BDE}"/>
                </a:ext>
              </a:extLst>
            </p:cNvPr>
            <p:cNvSpPr/>
            <p:nvPr/>
          </p:nvSpPr>
          <p:spPr>
            <a:xfrm>
              <a:off x="5909150" y="188336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3B836A2-CA88-2C2A-8EF7-AFE5A0954712}"/>
                </a:ext>
              </a:extLst>
            </p:cNvPr>
            <p:cNvSpPr txBox="1"/>
            <p:nvPr/>
          </p:nvSpPr>
          <p:spPr>
            <a:xfrm>
              <a:off x="6064311" y="297190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9 * 10</a:t>
              </a:r>
              <a:r>
                <a:rPr lang="en-US" sz="1400" b="1" i="1" baseline="30000" dirty="0">
                  <a:solidFill>
                    <a:schemeClr val="bg1"/>
                  </a:solidFill>
                  <a:latin typeface="Avenir Next LT Pro" panose="020B0504020202020204" pitchFamily="34" charset="0"/>
                </a:rPr>
                <a:t>-84</a:t>
              </a:r>
              <a:r>
                <a:rPr lang="en-US" sz="1400" b="1" i="1" dirty="0">
                  <a:solidFill>
                    <a:schemeClr val="bg1"/>
                  </a:solidFill>
                  <a:latin typeface="Avenir Next LT Pro" panose="020B0504020202020204" pitchFamily="34" charset="0"/>
                </a:rPr>
                <a:t>      |      Significant</a:t>
              </a:r>
            </a:p>
          </p:txBody>
        </p:sp>
      </p:grpSp>
      <p:graphicFrame>
        <p:nvGraphicFramePr>
          <p:cNvPr id="36" name="Table 32">
            <a:extLst>
              <a:ext uri="{FF2B5EF4-FFF2-40B4-BE49-F238E27FC236}">
                <a16:creationId xmlns:a16="http://schemas.microsoft.com/office/drawing/2014/main" id="{86C53D41-5E2B-C123-96DE-10AFD3AA6753}"/>
              </a:ext>
            </a:extLst>
          </p:cNvPr>
          <p:cNvGraphicFramePr>
            <a:graphicFrameLocks noGrp="1"/>
          </p:cNvGraphicFramePr>
          <p:nvPr>
            <p:extLst>
              <p:ext uri="{D42A27DB-BD31-4B8C-83A1-F6EECF244321}">
                <p14:modId xmlns:p14="http://schemas.microsoft.com/office/powerpoint/2010/main" val="1240504804"/>
              </p:ext>
            </p:extLst>
          </p:nvPr>
        </p:nvGraphicFramePr>
        <p:xfrm>
          <a:off x="6098283" y="3618105"/>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39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i="0" dirty="0">
                          <a:solidFill>
                            <a:schemeClr val="bg1"/>
                          </a:solidFill>
                          <a:latin typeface="Avenir Next LT Pro" panose="020B0504020202020204" pitchFamily="34" charset="0"/>
                        </a:rPr>
                        <a:t>Amphibian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4" name="Group 43">
            <a:extLst>
              <a:ext uri="{FF2B5EF4-FFF2-40B4-BE49-F238E27FC236}">
                <a16:creationId xmlns:a16="http://schemas.microsoft.com/office/drawing/2014/main" id="{72FFA9B7-7415-00D8-3231-6745D57AA1BC}"/>
              </a:ext>
            </a:extLst>
          </p:cNvPr>
          <p:cNvGrpSpPr/>
          <p:nvPr/>
        </p:nvGrpSpPr>
        <p:grpSpPr>
          <a:xfrm>
            <a:off x="5917730" y="3486871"/>
            <a:ext cx="6059706" cy="1441692"/>
            <a:chOff x="5917730" y="3486871"/>
            <a:chExt cx="6059706" cy="1441692"/>
          </a:xfrm>
        </p:grpSpPr>
        <p:sp>
          <p:nvSpPr>
            <p:cNvPr id="35" name="Rectangle: Rounded Corners 34">
              <a:extLst>
                <a:ext uri="{FF2B5EF4-FFF2-40B4-BE49-F238E27FC236}">
                  <a16:creationId xmlns:a16="http://schemas.microsoft.com/office/drawing/2014/main" id="{0245072D-C39A-DBFD-5723-F16D872D3D68}"/>
                </a:ext>
              </a:extLst>
            </p:cNvPr>
            <p:cNvSpPr/>
            <p:nvPr/>
          </p:nvSpPr>
          <p:spPr>
            <a:xfrm>
              <a:off x="5917730" y="3486871"/>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FD62EC8-F57F-7DA6-447C-4DA29BA4B3EA}"/>
                </a:ext>
              </a:extLst>
            </p:cNvPr>
            <p:cNvSpPr txBox="1"/>
            <p:nvPr/>
          </p:nvSpPr>
          <p:spPr>
            <a:xfrm>
              <a:off x="6072891" y="4575408"/>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0.18      |      NOT Significant</a:t>
              </a:r>
            </a:p>
          </p:txBody>
        </p:sp>
      </p:grpSp>
      <p:graphicFrame>
        <p:nvGraphicFramePr>
          <p:cNvPr id="39" name="Table 32">
            <a:extLst>
              <a:ext uri="{FF2B5EF4-FFF2-40B4-BE49-F238E27FC236}">
                <a16:creationId xmlns:a16="http://schemas.microsoft.com/office/drawing/2014/main" id="{8BF634F3-E071-4B1E-6B85-8CA5139CF962}"/>
              </a:ext>
            </a:extLst>
          </p:cNvPr>
          <p:cNvGraphicFramePr>
            <a:graphicFrameLocks noGrp="1"/>
          </p:cNvGraphicFramePr>
          <p:nvPr>
            <p:extLst>
              <p:ext uri="{D42A27DB-BD31-4B8C-83A1-F6EECF244321}">
                <p14:modId xmlns:p14="http://schemas.microsoft.com/office/powerpoint/2010/main" val="2270020819"/>
              </p:ext>
            </p:extLst>
          </p:nvPr>
        </p:nvGraphicFramePr>
        <p:xfrm>
          <a:off x="6110800" y="5232693"/>
          <a:ext cx="5698596" cy="944880"/>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298753">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27385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27385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bl>
          </a:graphicData>
        </a:graphic>
      </p:graphicFrame>
      <p:grpSp>
        <p:nvGrpSpPr>
          <p:cNvPr id="45" name="Group 44">
            <a:extLst>
              <a:ext uri="{FF2B5EF4-FFF2-40B4-BE49-F238E27FC236}">
                <a16:creationId xmlns:a16="http://schemas.microsoft.com/office/drawing/2014/main" id="{A931B621-EF60-0F3B-0625-2CBD7B4749DD}"/>
              </a:ext>
            </a:extLst>
          </p:cNvPr>
          <p:cNvGrpSpPr/>
          <p:nvPr/>
        </p:nvGrpSpPr>
        <p:grpSpPr>
          <a:xfrm>
            <a:off x="5930247" y="5101459"/>
            <a:ext cx="6059706" cy="1441692"/>
            <a:chOff x="5930247" y="5101459"/>
            <a:chExt cx="6059706" cy="1441692"/>
          </a:xfrm>
        </p:grpSpPr>
        <p:sp>
          <p:nvSpPr>
            <p:cNvPr id="38" name="Rectangle: Rounded Corners 37">
              <a:extLst>
                <a:ext uri="{FF2B5EF4-FFF2-40B4-BE49-F238E27FC236}">
                  <a16:creationId xmlns:a16="http://schemas.microsoft.com/office/drawing/2014/main" id="{F5EA482D-FFCA-0CAE-8D2C-9B4177953E70}"/>
                </a:ext>
              </a:extLst>
            </p:cNvPr>
            <p:cNvSpPr/>
            <p:nvPr/>
          </p:nvSpPr>
          <p:spPr>
            <a:xfrm>
              <a:off x="5930247" y="5101459"/>
              <a:ext cx="6059706" cy="1441692"/>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07F3A5C-911D-009F-5CE5-D444CA6B41E8}"/>
                </a:ext>
              </a:extLst>
            </p:cNvPr>
            <p:cNvSpPr txBox="1"/>
            <p:nvPr/>
          </p:nvSpPr>
          <p:spPr>
            <a:xfrm>
              <a:off x="6085408" y="6189996"/>
              <a:ext cx="5741699" cy="307777"/>
            </a:xfrm>
            <a:prstGeom prst="rect">
              <a:avLst/>
            </a:prstGeom>
            <a:noFill/>
            <a:ln>
              <a:noFill/>
            </a:ln>
          </p:spPr>
          <p:txBody>
            <a:bodyPr wrap="square" rtlCol="0">
              <a:spAutoFit/>
            </a:bodyPr>
            <a:lstStyle/>
            <a:p>
              <a:pPr algn="ctr"/>
              <a:r>
                <a:rPr lang="en-US" sz="1400" b="1" i="1" dirty="0">
                  <a:solidFill>
                    <a:schemeClr val="bg1"/>
                  </a:solidFill>
                  <a:latin typeface="Avenir Next LT Pro" panose="020B0504020202020204" pitchFamily="34" charset="0"/>
                </a:rPr>
                <a:t>P-value: 0.08      |      NOT Significant</a:t>
              </a:r>
            </a:p>
          </p:txBody>
        </p:sp>
      </p:grpSp>
      <p:pic>
        <p:nvPicPr>
          <p:cNvPr id="4" name="Picture 3" descr="A mountain with trees and snow&#10;&#10;Description automatically generated">
            <a:extLst>
              <a:ext uri="{FF2B5EF4-FFF2-40B4-BE49-F238E27FC236}">
                <a16:creationId xmlns:a16="http://schemas.microsoft.com/office/drawing/2014/main" id="{761A16A1-943E-F842-D6C3-FA2B953017A4}"/>
              </a:ext>
            </a:extLst>
          </p:cNvPr>
          <p:cNvPicPr>
            <a:picLocks noChangeAspect="1"/>
          </p:cNvPicPr>
          <p:nvPr/>
        </p:nvPicPr>
        <p:blipFill rotWithShape="1">
          <a:blip r:embed="rId3">
            <a:extLst>
              <a:ext uri="{28A0092B-C50C-407E-A947-70E740481C1C}">
                <a14:useLocalDpi xmlns:a14="http://schemas.microsoft.com/office/drawing/2010/main" val="0"/>
              </a:ext>
            </a:extLst>
          </a:blip>
          <a:srcRect b="12767"/>
          <a:stretch/>
        </p:blipFill>
        <p:spPr>
          <a:xfrm>
            <a:off x="10726453" y="4255826"/>
            <a:ext cx="15367783" cy="5700807"/>
          </a:xfrm>
          <a:prstGeom prst="rect">
            <a:avLst/>
          </a:prstGeom>
        </p:spPr>
      </p:pic>
      <p:pic>
        <p:nvPicPr>
          <p:cNvPr id="41" name="Picture 40" descr="A mountain with trees and snow&#10;&#10;Description automatically generated">
            <a:extLst>
              <a:ext uri="{FF2B5EF4-FFF2-40B4-BE49-F238E27FC236}">
                <a16:creationId xmlns:a16="http://schemas.microsoft.com/office/drawing/2014/main" id="{D3982720-44FE-3704-7FF1-4F7121E9B0D9}"/>
              </a:ext>
            </a:extLst>
          </p:cNvPr>
          <p:cNvPicPr>
            <a:picLocks noChangeAspect="1"/>
          </p:cNvPicPr>
          <p:nvPr/>
        </p:nvPicPr>
        <p:blipFill rotWithShape="1">
          <a:blip r:embed="rId3">
            <a:extLst>
              <a:ext uri="{28A0092B-C50C-407E-A947-70E740481C1C}">
                <a14:useLocalDpi xmlns:a14="http://schemas.microsoft.com/office/drawing/2010/main" val="0"/>
              </a:ext>
            </a:extLst>
          </a:blip>
          <a:srcRect b="12767"/>
          <a:stretch/>
        </p:blipFill>
        <p:spPr>
          <a:xfrm>
            <a:off x="-9618817" y="4245552"/>
            <a:ext cx="15367783" cy="5700807"/>
          </a:xfrm>
          <a:prstGeom prst="rect">
            <a:avLst/>
          </a:prstGeom>
        </p:spPr>
      </p:pic>
      <p:grpSp>
        <p:nvGrpSpPr>
          <p:cNvPr id="46" name="Group 45">
            <a:extLst>
              <a:ext uri="{FF2B5EF4-FFF2-40B4-BE49-F238E27FC236}">
                <a16:creationId xmlns:a16="http://schemas.microsoft.com/office/drawing/2014/main" id="{01D49B5F-7696-3268-68F5-DCB241D3FB8C}"/>
              </a:ext>
            </a:extLst>
          </p:cNvPr>
          <p:cNvGrpSpPr/>
          <p:nvPr/>
        </p:nvGrpSpPr>
        <p:grpSpPr>
          <a:xfrm>
            <a:off x="5911068" y="-10309820"/>
            <a:ext cx="6059708" cy="6058877"/>
            <a:chOff x="5911068" y="332780"/>
            <a:chExt cx="6059708" cy="6058877"/>
          </a:xfrm>
        </p:grpSpPr>
        <p:grpSp>
          <p:nvGrpSpPr>
            <p:cNvPr id="47" name="Group 46">
              <a:extLst>
                <a:ext uri="{FF2B5EF4-FFF2-40B4-BE49-F238E27FC236}">
                  <a16:creationId xmlns:a16="http://schemas.microsoft.com/office/drawing/2014/main" id="{1C650E82-02F6-55D8-DB4E-3F11F1639160}"/>
                </a:ext>
              </a:extLst>
            </p:cNvPr>
            <p:cNvGrpSpPr/>
            <p:nvPr/>
          </p:nvGrpSpPr>
          <p:grpSpPr>
            <a:xfrm>
              <a:off x="5911068" y="3429000"/>
              <a:ext cx="6059707" cy="2962657"/>
              <a:chOff x="5911068" y="3429000"/>
              <a:chExt cx="6059707" cy="2962657"/>
            </a:xfrm>
          </p:grpSpPr>
          <p:graphicFrame>
            <p:nvGraphicFramePr>
              <p:cNvPr id="49" name="Chart 48">
                <a:extLst>
                  <a:ext uri="{FF2B5EF4-FFF2-40B4-BE49-F238E27FC236}">
                    <a16:creationId xmlns:a16="http://schemas.microsoft.com/office/drawing/2014/main" id="{28B3DB08-B45C-48F0-AA72-0927D3353ED9}"/>
                  </a:ext>
                </a:extLst>
              </p:cNvPr>
              <p:cNvGraphicFramePr/>
              <p:nvPr>
                <p:extLst>
                  <p:ext uri="{D42A27DB-BD31-4B8C-83A1-F6EECF244321}">
                    <p14:modId xmlns:p14="http://schemas.microsoft.com/office/powerpoint/2010/main" val="3565544599"/>
                  </p:ext>
                </p:extLst>
              </p:nvPr>
            </p:nvGraphicFramePr>
            <p:xfrm>
              <a:off x="5911068" y="3429000"/>
              <a:ext cx="6059707" cy="2962657"/>
            </p:xfrm>
            <a:graphic>
              <a:graphicData uri="http://schemas.openxmlformats.org/drawingml/2006/chart">
                <c:chart xmlns:c="http://schemas.openxmlformats.org/drawingml/2006/chart" xmlns:r="http://schemas.openxmlformats.org/officeDocument/2006/relationships" r:id="rId4"/>
              </a:graphicData>
            </a:graphic>
          </p:graphicFrame>
          <p:sp>
            <p:nvSpPr>
              <p:cNvPr id="50" name="Rectangle: Rounded Corners 49">
                <a:extLst>
                  <a:ext uri="{FF2B5EF4-FFF2-40B4-BE49-F238E27FC236}">
                    <a16:creationId xmlns:a16="http://schemas.microsoft.com/office/drawing/2014/main" id="{5667D8F1-A4A3-4DD8-7F41-424171C77470}"/>
                  </a:ext>
                </a:extLst>
              </p:cNvPr>
              <p:cNvSpPr/>
              <p:nvPr/>
            </p:nvSpPr>
            <p:spPr>
              <a:xfrm>
                <a:off x="5911069" y="342900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Rounded Corners 47">
              <a:extLst>
                <a:ext uri="{FF2B5EF4-FFF2-40B4-BE49-F238E27FC236}">
                  <a16:creationId xmlns:a16="http://schemas.microsoft.com/office/drawing/2014/main" id="{C004D60D-F22A-35A3-E2D4-C15532A09598}"/>
                </a:ext>
              </a:extLst>
            </p:cNvPr>
            <p:cNvSpPr/>
            <p:nvPr/>
          </p:nvSpPr>
          <p:spPr>
            <a:xfrm>
              <a:off x="5911070" y="332780"/>
              <a:ext cx="6059706" cy="2962656"/>
            </a:xfrm>
            <a:prstGeom prst="round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1" name="Table 32">
            <a:extLst>
              <a:ext uri="{FF2B5EF4-FFF2-40B4-BE49-F238E27FC236}">
                <a16:creationId xmlns:a16="http://schemas.microsoft.com/office/drawing/2014/main" id="{3CFE05EF-17C4-D2F6-2265-C32A11081C77}"/>
              </a:ext>
            </a:extLst>
          </p:cNvPr>
          <p:cNvGraphicFramePr>
            <a:graphicFrameLocks noGrp="1"/>
          </p:cNvGraphicFramePr>
          <p:nvPr>
            <p:extLst>
              <p:ext uri="{D42A27DB-BD31-4B8C-83A1-F6EECF244321}">
                <p14:modId xmlns:p14="http://schemas.microsoft.com/office/powerpoint/2010/main" val="796200300"/>
              </p:ext>
            </p:extLst>
          </p:nvPr>
        </p:nvGraphicFramePr>
        <p:xfrm>
          <a:off x="6091623" y="-10090743"/>
          <a:ext cx="5698596" cy="2524501"/>
        </p:xfrm>
        <a:graphic>
          <a:graphicData uri="http://schemas.openxmlformats.org/drawingml/2006/table">
            <a:tbl>
              <a:tblPr firstRow="1" bandRow="1">
                <a:tableStyleId>{5C22544A-7EE6-4342-B048-85BDC9FD1C3A}</a:tableStyleId>
              </a:tblPr>
              <a:tblGrid>
                <a:gridCol w="1899532">
                  <a:extLst>
                    <a:ext uri="{9D8B030D-6E8A-4147-A177-3AD203B41FA5}">
                      <a16:colId xmlns:a16="http://schemas.microsoft.com/office/drawing/2014/main" val="1744072099"/>
                    </a:ext>
                  </a:extLst>
                </a:gridCol>
                <a:gridCol w="1899532">
                  <a:extLst>
                    <a:ext uri="{9D8B030D-6E8A-4147-A177-3AD203B41FA5}">
                      <a16:colId xmlns:a16="http://schemas.microsoft.com/office/drawing/2014/main" val="3527784562"/>
                    </a:ext>
                  </a:extLst>
                </a:gridCol>
                <a:gridCol w="1899532">
                  <a:extLst>
                    <a:ext uri="{9D8B030D-6E8A-4147-A177-3AD203B41FA5}">
                      <a16:colId xmlns:a16="http://schemas.microsoft.com/office/drawing/2014/main" val="2635503973"/>
                    </a:ext>
                  </a:extLst>
                </a:gridCol>
              </a:tblGrid>
              <a:tr h="340382">
                <a:tc>
                  <a:txBody>
                    <a:bodyPr/>
                    <a:lstStyle/>
                    <a:p>
                      <a:pPr algn="ctr"/>
                      <a:r>
                        <a:rPr lang="en-US" sz="1600" b="1" dirty="0">
                          <a:latin typeface="Arial Nova Cond" panose="020B0506020202020204" pitchFamily="34" charset="0"/>
                        </a:rPr>
                        <a:t>CATEGORY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tc>
                  <a:txBody>
                    <a:bodyPr/>
                    <a:lstStyle/>
                    <a:p>
                      <a:pPr algn="ctr"/>
                      <a:r>
                        <a:rPr lang="en-US" sz="1600" b="1" dirty="0">
                          <a:latin typeface="Arial Nova Cond" panose="020B0506020202020204" pitchFamily="34" charset="0"/>
                        </a:rPr>
                        <a:t>NOT PROTECTED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382C"/>
                    </a:solidFill>
                  </a:tcPr>
                </a:tc>
                <a:extLst>
                  <a:ext uri="{0D108BD9-81ED-4DB2-BD59-A6C34878D82A}">
                    <a16:rowId xmlns:a16="http://schemas.microsoft.com/office/drawing/2014/main" val="1343714253"/>
                  </a:ext>
                </a:extLst>
              </a:tr>
              <a:tr h="312017">
                <a:tc>
                  <a:txBody>
                    <a:bodyPr/>
                    <a:lstStyle/>
                    <a:p>
                      <a:pPr algn="ctr"/>
                      <a:r>
                        <a:rPr lang="en-US" sz="1400" i="0" dirty="0">
                          <a:solidFill>
                            <a:schemeClr val="bg1"/>
                          </a:solidFill>
                          <a:latin typeface="Avenir Next LT Pro" panose="020B0504020202020204" pitchFamily="34" charset="0"/>
                        </a:rPr>
                        <a:t>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4424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19132563"/>
                  </a:ext>
                </a:extLst>
              </a:tr>
              <a:tr h="312017">
                <a:tc>
                  <a:txBody>
                    <a:bodyPr/>
                    <a:lstStyle/>
                    <a:p>
                      <a:pPr algn="ctr"/>
                      <a:r>
                        <a:rPr lang="en-US" sz="1400" i="0" dirty="0">
                          <a:solidFill>
                            <a:schemeClr val="bg1"/>
                          </a:solidFill>
                          <a:latin typeface="Avenir Next LT Pro" panose="020B0504020202020204" pitchFamily="34" charset="0"/>
                        </a:rPr>
                        <a:t>Bird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79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442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500782649"/>
                  </a:ext>
                </a:extLst>
              </a:tr>
              <a:tr h="312017">
                <a:tc>
                  <a:txBody>
                    <a:bodyPr/>
                    <a:lstStyle/>
                    <a:p>
                      <a:pPr algn="ctr"/>
                      <a:r>
                        <a:rPr lang="en-US" sz="1400" i="0" dirty="0">
                          <a:solidFill>
                            <a:schemeClr val="bg1"/>
                          </a:solidFill>
                          <a:latin typeface="Avenir Next LT Pro" panose="020B0504020202020204" pitchFamily="34" charset="0"/>
                        </a:rPr>
                        <a:t>Nonvascular Plant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i="0" dirty="0">
                          <a:solidFill>
                            <a:schemeClr val="bg1"/>
                          </a:solidFill>
                          <a:latin typeface="Avenir Next LT Pro" panose="020B0504020202020204" pitchFamily="34" charset="0"/>
                        </a:rPr>
                        <a:t>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328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754974794"/>
                  </a:ext>
                </a:extLst>
              </a:tr>
              <a:tr h="312017">
                <a:tc>
                  <a:txBody>
                    <a:bodyPr/>
                    <a:lstStyle/>
                    <a:p>
                      <a:pPr algn="ctr"/>
                      <a:r>
                        <a:rPr lang="en-US" sz="1400" dirty="0">
                          <a:solidFill>
                            <a:schemeClr val="bg1"/>
                          </a:solidFill>
                          <a:latin typeface="Avenir Next LT Pro" panose="020B0504020202020204" pitchFamily="34" charset="0"/>
                        </a:rPr>
                        <a:t>Mammal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176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890632651"/>
                  </a:ext>
                </a:extLst>
              </a:tr>
              <a:tr h="312017">
                <a:tc>
                  <a:txBody>
                    <a:bodyPr/>
                    <a:lstStyle/>
                    <a:p>
                      <a:pPr algn="ctr"/>
                      <a:r>
                        <a:rPr lang="en-US" sz="1400" dirty="0">
                          <a:solidFill>
                            <a:schemeClr val="bg1"/>
                          </a:solidFill>
                          <a:latin typeface="Avenir Next LT Pro" panose="020B0504020202020204" pitchFamily="34" charset="0"/>
                        </a:rPr>
                        <a:t>Fish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algn="ctr"/>
                      <a:r>
                        <a:rPr lang="en-US" sz="1400" i="0" dirty="0">
                          <a:solidFill>
                            <a:schemeClr val="bg1"/>
                          </a:solidFill>
                          <a:latin typeface="Avenir Next LT Pro" panose="020B0504020202020204" pitchFamily="34" charset="0"/>
                        </a:rPr>
                        <a:t>116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1227261243"/>
                  </a:ext>
                </a:extLst>
              </a:tr>
              <a:tr h="312017">
                <a:tc>
                  <a:txBody>
                    <a:bodyPr/>
                    <a:lstStyle/>
                    <a:p>
                      <a:pPr algn="ctr"/>
                      <a:r>
                        <a:rPr lang="en-US" sz="1400" dirty="0">
                          <a:solidFill>
                            <a:schemeClr val="bg1"/>
                          </a:solidFill>
                          <a:latin typeface="Avenir Next LT Pro" panose="020B0504020202020204" pitchFamily="34" charset="0"/>
                        </a:rPr>
                        <a:t>Amphibian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950368744"/>
                  </a:ext>
                </a:extLst>
              </a:tr>
              <a:tr h="312017">
                <a:tc>
                  <a:txBody>
                    <a:bodyPr/>
                    <a:lstStyle/>
                    <a:p>
                      <a:pPr algn="ctr"/>
                      <a:r>
                        <a:rPr lang="en-US" sz="1400" dirty="0">
                          <a:solidFill>
                            <a:schemeClr val="bg1"/>
                          </a:solidFill>
                          <a:latin typeface="Avenir Next LT Pro" panose="020B0504020202020204" pitchFamily="34" charset="0"/>
                        </a:rPr>
                        <a:t>Reptile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6382C"/>
                    </a:solidFill>
                  </a:tcPr>
                </a:tc>
                <a:tc>
                  <a:txBody>
                    <a:bodyPr/>
                    <a:lstStyle/>
                    <a:p>
                      <a:pPr algn="ctr"/>
                      <a:r>
                        <a:rPr lang="en-US" sz="1400" dirty="0">
                          <a:solidFill>
                            <a:schemeClr val="bg1"/>
                          </a:solidFill>
                          <a:latin typeface="Avenir Next LT Pro" panose="020B050402020202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260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solidFill>
                            <a:schemeClr val="bg1"/>
                          </a:solidFill>
                          <a:latin typeface="Avenir Next LT Pro" panose="020B0504020202020204" pitchFamily="34" charset="0"/>
                        </a:rPr>
                        <a:t>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A7A89"/>
                    </a:solidFill>
                  </a:tcPr>
                </a:tc>
                <a:extLst>
                  <a:ext uri="{0D108BD9-81ED-4DB2-BD59-A6C34878D82A}">
                    <a16:rowId xmlns:a16="http://schemas.microsoft.com/office/drawing/2014/main" val="2335562798"/>
                  </a:ext>
                </a:extLst>
              </a:tr>
            </a:tbl>
          </a:graphicData>
        </a:graphic>
      </p:graphicFrame>
    </p:spTree>
    <p:extLst>
      <p:ext uri="{BB962C8B-B14F-4D97-AF65-F5344CB8AC3E}">
        <p14:creationId xmlns:p14="http://schemas.microsoft.com/office/powerpoint/2010/main" val="1333936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TotalTime>
  <Words>3070</Words>
  <Application>Microsoft Office PowerPoint</Application>
  <PresentationFormat>Widescreen</PresentationFormat>
  <Paragraphs>675</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Nova Cond</vt:lpstr>
      <vt:lpstr>Avenir Next LT Pro</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in National Parks</dc:title>
  <dc:creator>Ellingwood, Sarah</dc:creator>
  <cp:lastModifiedBy>Ellingwood, Sarah</cp:lastModifiedBy>
  <cp:revision>11</cp:revision>
  <dcterms:created xsi:type="dcterms:W3CDTF">2023-08-12T01:15:23Z</dcterms:created>
  <dcterms:modified xsi:type="dcterms:W3CDTF">2023-08-13T20:23:58Z</dcterms:modified>
</cp:coreProperties>
</file>