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harts/chart8.xml" ContentType="application/vnd.openxmlformats-officedocument.drawingml.chart+xml"/>
  <Override PartName="/ppt/charts/chart14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sales volume by month of 2013 years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DURU toilet soap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68616</c:v>
                </c:pt>
                <c:pt idx="1">
                  <c:v>93552</c:v>
                </c:pt>
                <c:pt idx="2">
                  <c:v>83928</c:v>
                </c:pt>
                <c:pt idx="3">
                  <c:v>105336</c:v>
                </c:pt>
                <c:pt idx="4">
                  <c:v>92256</c:v>
                </c:pt>
                <c:pt idx="5">
                  <c:v>95304</c:v>
                </c:pt>
                <c:pt idx="6">
                  <c:v>163056</c:v>
                </c:pt>
                <c:pt idx="7">
                  <c:v>149088</c:v>
                </c:pt>
                <c:pt idx="8">
                  <c:v>108168</c:v>
                </c:pt>
                <c:pt idx="9">
                  <c:v>60312</c:v>
                </c:pt>
                <c:pt idx="10">
                  <c:v>95400</c:v>
                </c:pt>
                <c:pt idx="11">
                  <c:v>95400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DURU household soap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26628</c:v>
                </c:pt>
                <c:pt idx="1">
                  <c:v>41400</c:v>
                </c:pt>
                <c:pt idx="2">
                  <c:v>34896</c:v>
                </c:pt>
                <c:pt idx="3">
                  <c:v>34236</c:v>
                </c:pt>
                <c:pt idx="4">
                  <c:v>32916</c:v>
                </c:pt>
                <c:pt idx="5">
                  <c:v>42888</c:v>
                </c:pt>
                <c:pt idx="6">
                  <c:v>56424</c:v>
                </c:pt>
                <c:pt idx="7">
                  <c:v>34056</c:v>
                </c:pt>
                <c:pt idx="8">
                  <c:v>34992</c:v>
                </c:pt>
                <c:pt idx="9">
                  <c:v>30264</c:v>
                </c:pt>
                <c:pt idx="10">
                  <c:v>29124</c:v>
                </c:pt>
                <c:pt idx="11">
                  <c:v>29124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FAX toilet soap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12984</c:v>
                </c:pt>
                <c:pt idx="1">
                  <c:v>18432</c:v>
                </c:pt>
                <c:pt idx="2">
                  <c:v>20880</c:v>
                </c:pt>
                <c:pt idx="3">
                  <c:v>26088</c:v>
                </c:pt>
                <c:pt idx="4">
                  <c:v>20160</c:v>
                </c:pt>
                <c:pt idx="5">
                  <c:v>24240</c:v>
                </c:pt>
                <c:pt idx="6">
                  <c:v>25200</c:v>
                </c:pt>
                <c:pt idx="7">
                  <c:v>12096</c:v>
                </c:pt>
                <c:pt idx="8">
                  <c:v>14352</c:v>
                </c:pt>
                <c:pt idx="9">
                  <c:v>10224</c:v>
                </c:pt>
                <c:pt idx="10">
                  <c:v>12480</c:v>
                </c:pt>
                <c:pt idx="11">
                  <c:v>12480</c:v>
                </c:pt>
              </c:numCache>
            </c:numRef>
          </c:val>
        </c:ser>
        <c:gapWidth val="100"/>
        <c:overlap val="0"/>
        <c:axId val="18674490"/>
        <c:axId val="79837956"/>
      </c:barChart>
      <c:catAx>
        <c:axId val="1867449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9837956"/>
        <c:crosses val="autoZero"/>
        <c:auto val="1"/>
        <c:lblAlgn val="ctr"/>
        <c:lblOffset val="100"/>
        <c:noMultiLvlLbl val="0"/>
      </c:catAx>
      <c:valAx>
        <c:axId val="79837956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18674490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0"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sales volumes by SKU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502604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4">
                  <c:v>27648</c:v>
                </c:pt>
                <c:pt idx="5">
                  <c:v>28032</c:v>
                </c:pt>
                <c:pt idx="6">
                  <c:v>24096</c:v>
                </c:pt>
                <c:pt idx="7">
                  <c:v>41664</c:v>
                </c:pt>
                <c:pt idx="8">
                  <c:v>41952</c:v>
                </c:pt>
                <c:pt idx="9">
                  <c:v>17376</c:v>
                </c:pt>
                <c:pt idx="10">
                  <c:v>29184</c:v>
                </c:pt>
                <c:pt idx="11">
                  <c:v>29184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113797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14400</c:v>
                </c:pt>
                <c:pt idx="1">
                  <c:v>19872</c:v>
                </c:pt>
                <c:pt idx="2">
                  <c:v>17952</c:v>
                </c:pt>
                <c:pt idx="3">
                  <c:v>21408</c:v>
                </c:pt>
                <c:pt idx="4">
                  <c:v>21408</c:v>
                </c:pt>
                <c:pt idx="5">
                  <c:v>19872</c:v>
                </c:pt>
                <c:pt idx="6">
                  <c:v>20544</c:v>
                </c:pt>
                <c:pt idx="7">
                  <c:v>2784</c:v>
                </c:pt>
                <c:pt idx="8">
                  <c:v>24768</c:v>
                </c:pt>
                <c:pt idx="9">
                  <c:v>15648</c:v>
                </c:pt>
                <c:pt idx="10">
                  <c:v>14640</c:v>
                </c:pt>
                <c:pt idx="11">
                  <c:v>14640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110826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22176</c:v>
                </c:pt>
                <c:pt idx="1">
                  <c:v>34176</c:v>
                </c:pt>
                <c:pt idx="2">
                  <c:v>29856</c:v>
                </c:pt>
                <c:pt idx="3">
                  <c:v>29952</c:v>
                </c:pt>
                <c:pt idx="4">
                  <c:v>31488</c:v>
                </c:pt>
                <c:pt idx="5">
                  <c:v>33984</c:v>
                </c:pt>
                <c:pt idx="6">
                  <c:v>48192</c:v>
                </c:pt>
                <c:pt idx="7">
                  <c:v>29184</c:v>
                </c:pt>
                <c:pt idx="8">
                  <c:v>28608</c:v>
                </c:pt>
                <c:pt idx="9">
                  <c:v>27072</c:v>
                </c:pt>
                <c:pt idx="10">
                  <c:v>25344</c:v>
                </c:pt>
                <c:pt idx="11">
                  <c:v>25344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115222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7080</c:v>
                </c:pt>
                <c:pt idx="1">
                  <c:v>10440</c:v>
                </c:pt>
                <c:pt idx="2">
                  <c:v>10080</c:v>
                </c:pt>
                <c:pt idx="3">
                  <c:v>13560</c:v>
                </c:pt>
                <c:pt idx="4">
                  <c:v>11880</c:v>
                </c:pt>
                <c:pt idx="5">
                  <c:v>17400</c:v>
                </c:pt>
                <c:pt idx="6">
                  <c:v>19800</c:v>
                </c:pt>
                <c:pt idx="7">
                  <c:v>9360</c:v>
                </c:pt>
                <c:pt idx="8">
                  <c:v>13200</c:v>
                </c:pt>
                <c:pt idx="9">
                  <c:v>9360</c:v>
                </c:pt>
                <c:pt idx="10">
                  <c:v>12480</c:v>
                </c:pt>
                <c:pt idx="11">
                  <c:v>12480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113850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2"/>
                <c:pt idx="0">
                  <c:v>7440</c:v>
                </c:pt>
                <c:pt idx="1">
                  <c:v>13200</c:v>
                </c:pt>
                <c:pt idx="2">
                  <c:v>12480</c:v>
                </c:pt>
                <c:pt idx="3">
                  <c:v>15840</c:v>
                </c:pt>
                <c:pt idx="4">
                  <c:v>13800</c:v>
                </c:pt>
                <c:pt idx="5">
                  <c:v>8640</c:v>
                </c:pt>
                <c:pt idx="6">
                  <c:v>28200</c:v>
                </c:pt>
                <c:pt idx="7">
                  <c:v>16680</c:v>
                </c:pt>
                <c:pt idx="8">
                  <c:v>5160</c:v>
                </c:pt>
                <c:pt idx="9">
                  <c:v>4920</c:v>
                </c:pt>
                <c:pt idx="10">
                  <c:v>2400</c:v>
                </c:pt>
                <c:pt idx="11">
                  <c:v>2400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502593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2"/>
                <c:pt idx="0">
                  <c:v>8760</c:v>
                </c:pt>
                <c:pt idx="1">
                  <c:v>13560</c:v>
                </c:pt>
                <c:pt idx="2">
                  <c:v>11760</c:v>
                </c:pt>
                <c:pt idx="3">
                  <c:v>16560</c:v>
                </c:pt>
                <c:pt idx="4">
                  <c:v>12480</c:v>
                </c:pt>
                <c:pt idx="5">
                  <c:v>14400</c:v>
                </c:pt>
                <c:pt idx="6">
                  <c:v>5160</c:v>
                </c:pt>
                <c:pt idx="7">
                  <c:v>3840</c:v>
                </c:pt>
                <c:pt idx="8">
                  <c:v>3480</c:v>
                </c:pt>
                <c:pt idx="9">
                  <c:v>2400</c:v>
                </c:pt>
                <c:pt idx="10">
                  <c:v>5520</c:v>
                </c:pt>
                <c:pt idx="11">
                  <c:v>5520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113816</c:v>
                </c:pt>
              </c:strCache>
            </c:strRef>
          </c:tx>
          <c:spPr>
            <a:solidFill>
              <a:srgbClr val="314004"/>
            </a:solidFill>
            <a:ln w="28800">
              <a:solidFill>
                <a:srgbClr val="314004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12"/>
                <c:pt idx="0">
                  <c:v>1320</c:v>
                </c:pt>
                <c:pt idx="1">
                  <c:v>2640</c:v>
                </c:pt>
                <c:pt idx="2">
                  <c:v>2280</c:v>
                </c:pt>
                <c:pt idx="3">
                  <c:v>3000</c:v>
                </c:pt>
                <c:pt idx="4">
                  <c:v>2520</c:v>
                </c:pt>
                <c:pt idx="5">
                  <c:v>4560</c:v>
                </c:pt>
                <c:pt idx="6">
                  <c:v>13080</c:v>
                </c:pt>
                <c:pt idx="7">
                  <c:v>5760</c:v>
                </c:pt>
                <c:pt idx="8">
                  <c:v>9240</c:v>
                </c:pt>
                <c:pt idx="9">
                  <c:v>8640</c:v>
                </c:pt>
                <c:pt idx="10">
                  <c:v>6600</c:v>
                </c:pt>
                <c:pt idx="11">
                  <c:v>6600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110848</c:v>
                </c:pt>
              </c:strCache>
            </c:strRef>
          </c:tx>
          <c:spPr>
            <a:solidFill>
              <a:srgbClr val="aecf00"/>
            </a:solidFill>
            <a:ln w="28800">
              <a:solidFill>
                <a:srgbClr val="aecf0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12"/>
                <c:pt idx="0">
                  <c:v>4452</c:v>
                </c:pt>
                <c:pt idx="1">
                  <c:v>7224</c:v>
                </c:pt>
                <c:pt idx="2">
                  <c:v>5040</c:v>
                </c:pt>
                <c:pt idx="3">
                  <c:v>4284</c:v>
                </c:pt>
                <c:pt idx="4">
                  <c:v>1428</c:v>
                </c:pt>
                <c:pt idx="5">
                  <c:v>8904</c:v>
                </c:pt>
                <c:pt idx="6">
                  <c:v>8232</c:v>
                </c:pt>
                <c:pt idx="7">
                  <c:v>4872</c:v>
                </c:pt>
                <c:pt idx="8">
                  <c:v>6384</c:v>
                </c:pt>
                <c:pt idx="9">
                  <c:v>3192</c:v>
                </c:pt>
                <c:pt idx="10">
                  <c:v>3780</c:v>
                </c:pt>
                <c:pt idx="11">
                  <c:v>3780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502895</c:v>
                </c:pt>
              </c:strCache>
            </c:strRef>
          </c:tx>
          <c:spPr>
            <a:solidFill>
              <a:srgbClr val="4b1f6f"/>
            </a:solidFill>
            <a:ln w="28800">
              <a:solidFill>
                <a:srgbClr val="4b1f6f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12"/>
                <c:pt idx="0">
                  <c:v>1920</c:v>
                </c:pt>
                <c:pt idx="1">
                  <c:v>2160</c:v>
                </c:pt>
                <c:pt idx="2">
                  <c:v>2640</c:v>
                </c:pt>
                <c:pt idx="3">
                  <c:v>2760</c:v>
                </c:pt>
                <c:pt idx="4">
                  <c:v>2880</c:v>
                </c:pt>
                <c:pt idx="5">
                  <c:v>4080</c:v>
                </c:pt>
                <c:pt idx="6">
                  <c:v>15480</c:v>
                </c:pt>
                <c:pt idx="7">
                  <c:v>11040</c:v>
                </c:pt>
                <c:pt idx="8">
                  <c:v>3240</c:v>
                </c:pt>
                <c:pt idx="9">
                  <c:v>960</c:v>
                </c:pt>
                <c:pt idx="10">
                  <c:v>4440</c:v>
                </c:pt>
                <c:pt idx="11">
                  <c:v>4440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113852</c:v>
                </c:pt>
              </c:strCache>
            </c:strRef>
          </c:tx>
          <c:spPr>
            <a:solidFill>
              <a:srgbClr val="ff950e"/>
            </a:solidFill>
            <a:ln w="28800">
              <a:solidFill>
                <a:srgbClr val="ff95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12"/>
                <c:pt idx="0">
                  <c:v>1800</c:v>
                </c:pt>
                <c:pt idx="1">
                  <c:v>1320</c:v>
                </c:pt>
                <c:pt idx="2">
                  <c:v>2040</c:v>
                </c:pt>
                <c:pt idx="3">
                  <c:v>1680</c:v>
                </c:pt>
                <c:pt idx="4">
                  <c:v>2040</c:v>
                </c:pt>
                <c:pt idx="5">
                  <c:v>3600</c:v>
                </c:pt>
                <c:pt idx="6">
                  <c:v>16440</c:v>
                </c:pt>
                <c:pt idx="7">
                  <c:v>8880</c:v>
                </c:pt>
                <c:pt idx="8">
                  <c:v>3600</c:v>
                </c:pt>
                <c:pt idx="9">
                  <c:v>2160</c:v>
                </c:pt>
                <c:pt idx="10">
                  <c:v>4920</c:v>
                </c:pt>
                <c:pt idx="11">
                  <c:v>4920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502607</c:v>
                </c:pt>
              </c:strCache>
            </c:strRef>
          </c:tx>
          <c:spPr>
            <a:solidFill>
              <a:srgbClr val="c5000b"/>
            </a:solidFill>
            <a:ln w="28800">
              <a:solidFill>
                <a:srgbClr val="c5000b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12"/>
                <c:pt idx="6">
                  <c:v>10656</c:v>
                </c:pt>
                <c:pt idx="7">
                  <c:v>19488</c:v>
                </c:pt>
                <c:pt idx="8">
                  <c:v>3072</c:v>
                </c:pt>
                <c:pt idx="9">
                  <c:v>0</c:v>
                </c:pt>
                <c:pt idx="10">
                  <c:v>8544</c:v>
                </c:pt>
                <c:pt idx="11">
                  <c:v>8544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label 11</c:f>
              <c:strCache>
                <c:ptCount val="1"/>
                <c:pt idx="0">
                  <c:v>502604</c:v>
                </c:pt>
              </c:strCache>
            </c:strRef>
          </c:tx>
          <c:spPr>
            <a:solidFill>
              <a:srgbClr val="0084d1"/>
            </a:solidFill>
            <a:ln w="28800">
              <a:solidFill>
                <a:srgbClr val="0084d1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11</c:f>
              <c:numCache>
                <c:formatCode>General</c:formatCode>
                <c:ptCount val="12"/>
                <c:pt idx="6">
                  <c:v>8352</c:v>
                </c:pt>
                <c:pt idx="7">
                  <c:v>14112</c:v>
                </c:pt>
                <c:pt idx="8">
                  <c:v>480</c:v>
                </c:pt>
                <c:pt idx="9">
                  <c:v>0</c:v>
                </c:pt>
                <c:pt idx="10">
                  <c:v>9984</c:v>
                </c:pt>
                <c:pt idx="11">
                  <c:v>9984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label 12</c:f>
              <c:strCache>
                <c:ptCount val="1"/>
                <c:pt idx="0">
                  <c:v>502931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12</c:f>
              <c:numCache>
                <c:formatCode>General</c:formatCode>
                <c:ptCount val="12"/>
                <c:pt idx="0">
                  <c:v>1152</c:v>
                </c:pt>
                <c:pt idx="1">
                  <c:v>2016</c:v>
                </c:pt>
                <c:pt idx="2">
                  <c:v>3528</c:v>
                </c:pt>
                <c:pt idx="3">
                  <c:v>4848</c:v>
                </c:pt>
                <c:pt idx="4">
                  <c:v>4200</c:v>
                </c:pt>
                <c:pt idx="5">
                  <c:v>2592</c:v>
                </c:pt>
                <c:pt idx="6">
                  <c:v>6576</c:v>
                </c:pt>
                <c:pt idx="7">
                  <c:v>3600</c:v>
                </c:pt>
                <c:pt idx="8">
                  <c:v>3072</c:v>
                </c:pt>
                <c:pt idx="9">
                  <c:v>3072</c:v>
                </c:pt>
                <c:pt idx="10">
                  <c:v>2784</c:v>
                </c:pt>
                <c:pt idx="11">
                  <c:v>2784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label 13</c:f>
              <c:strCache>
                <c:ptCount val="1"/>
                <c:pt idx="0">
                  <c:v>115178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13</c:f>
              <c:numCache>
                <c:formatCode>General</c:formatCode>
                <c:ptCount val="12"/>
                <c:pt idx="0">
                  <c:v>2520</c:v>
                </c:pt>
                <c:pt idx="1">
                  <c:v>4392</c:v>
                </c:pt>
                <c:pt idx="2">
                  <c:v>5544</c:v>
                </c:pt>
                <c:pt idx="3">
                  <c:v>6552</c:v>
                </c:pt>
                <c:pt idx="4">
                  <c:v>4248</c:v>
                </c:pt>
                <c:pt idx="5">
                  <c:v>3456</c:v>
                </c:pt>
                <c:pt idx="6">
                  <c:v>2808</c:v>
                </c:pt>
                <c:pt idx="7">
                  <c:v>1296</c:v>
                </c:pt>
                <c:pt idx="8">
                  <c:v>648</c:v>
                </c:pt>
                <c:pt idx="9">
                  <c:v>432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label 14</c:f>
              <c:strCache>
                <c:ptCount val="1"/>
                <c:pt idx="0">
                  <c:v>115176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14</c:f>
              <c:numCache>
                <c:formatCode>General</c:formatCode>
                <c:ptCount val="12"/>
                <c:pt idx="0">
                  <c:v>3384</c:v>
                </c:pt>
                <c:pt idx="1">
                  <c:v>3600</c:v>
                </c:pt>
                <c:pt idx="2">
                  <c:v>5256</c:v>
                </c:pt>
                <c:pt idx="3">
                  <c:v>5976</c:v>
                </c:pt>
                <c:pt idx="4">
                  <c:v>4032</c:v>
                </c:pt>
                <c:pt idx="5">
                  <c:v>3384</c:v>
                </c:pt>
                <c:pt idx="6">
                  <c:v>2592</c:v>
                </c:pt>
                <c:pt idx="7">
                  <c:v>1440</c:v>
                </c:pt>
                <c:pt idx="8">
                  <c:v>504</c:v>
                </c:pt>
                <c:pt idx="9">
                  <c:v>432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label 15</c:f>
              <c:strCache>
                <c:ptCount val="1"/>
                <c:pt idx="0">
                  <c:v>502932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15</c:f>
              <c:numCache>
                <c:formatCode>General</c:formatCode>
                <c:ptCount val="12"/>
                <c:pt idx="0">
                  <c:v>1704</c:v>
                </c:pt>
                <c:pt idx="1">
                  <c:v>2448</c:v>
                </c:pt>
                <c:pt idx="2">
                  <c:v>2736</c:v>
                </c:pt>
                <c:pt idx="3">
                  <c:v>3624</c:v>
                </c:pt>
                <c:pt idx="4">
                  <c:v>3936</c:v>
                </c:pt>
                <c:pt idx="5">
                  <c:v>3192</c:v>
                </c:pt>
                <c:pt idx="6">
                  <c:v>2568</c:v>
                </c:pt>
                <c:pt idx="7">
                  <c:v>1800</c:v>
                </c:pt>
                <c:pt idx="8">
                  <c:v>1680</c:v>
                </c:pt>
                <c:pt idx="9">
                  <c:v>1752</c:v>
                </c:pt>
                <c:pt idx="10">
                  <c:v>1776</c:v>
                </c:pt>
                <c:pt idx="11">
                  <c:v>1776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label 16</c:f>
              <c:strCache>
                <c:ptCount val="1"/>
                <c:pt idx="0">
                  <c:v>503252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2013-01</c:v>
                </c:pt>
                <c:pt idx="1">
                  <c:v>2013-02</c:v>
                </c:pt>
                <c:pt idx="2">
                  <c:v>2013-03</c:v>
                </c:pt>
                <c:pt idx="3">
                  <c:v>2013-04</c:v>
                </c:pt>
                <c:pt idx="4">
                  <c:v>2013-05</c:v>
                </c:pt>
                <c:pt idx="5">
                  <c:v>2013-06</c:v>
                </c:pt>
                <c:pt idx="6">
                  <c:v>2013-07</c:v>
                </c:pt>
                <c:pt idx="7">
                  <c:v>2013-08</c:v>
                </c:pt>
                <c:pt idx="8">
                  <c:v>2013-09</c:v>
                </c:pt>
                <c:pt idx="9">
                  <c:v>2013-10</c:v>
                </c:pt>
                <c:pt idx="10">
                  <c:v>2013-11</c:v>
                </c:pt>
                <c:pt idx="11">
                  <c:v>2013-12</c:v>
                </c:pt>
              </c:strCache>
            </c:strRef>
          </c:cat>
          <c:val>
            <c:numRef>
              <c:f>16</c:f>
              <c:numCache>
                <c:formatCode>General</c:formatCode>
                <c:ptCount val="12"/>
                <c:pt idx="7">
                  <c:v>432</c:v>
                </c:pt>
                <c:pt idx="8">
                  <c:v>8424</c:v>
                </c:pt>
                <c:pt idx="9">
                  <c:v>3384</c:v>
                </c:pt>
                <c:pt idx="10">
                  <c:v>4608</c:v>
                </c:pt>
                <c:pt idx="11">
                  <c:v>4608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1124517"/>
        <c:axId val="70470442"/>
      </c:lineChart>
      <c:catAx>
        <c:axId val="1124517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0470442"/>
        <c:crosses val="autoZero"/>
        <c:auto val="1"/>
        <c:lblAlgn val="ctr"/>
        <c:lblOffset val="100"/>
        <c:noMultiLvlLbl val="0"/>
      </c:catAx>
      <c:valAx>
        <c:axId val="70470442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1124517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0"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sales forecast by brand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DURU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none"/>
              <a:lstStyle/>
              <a:p>
                <a:pPr>
                  <a:defRPr b="0" sz="700" spc="-1" strike="noStrike">
                    <a:solidFill>
                      <a:srgbClr val="ffffff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68386</c:v>
                </c:pt>
                <c:pt idx="1">
                  <c:v>97051</c:v>
                </c:pt>
                <c:pt idx="2">
                  <c:v>85014</c:v>
                </c:pt>
                <c:pt idx="3">
                  <c:v>107525</c:v>
                </c:pt>
                <c:pt idx="4">
                  <c:v>100502</c:v>
                </c:pt>
                <c:pt idx="5">
                  <c:v>114745</c:v>
                </c:pt>
                <c:pt idx="6">
                  <c:v>152040</c:v>
                </c:pt>
                <c:pt idx="7">
                  <c:v>108991</c:v>
                </c:pt>
                <c:pt idx="8">
                  <c:v>93741</c:v>
                </c:pt>
                <c:pt idx="9">
                  <c:v>86740</c:v>
                </c:pt>
                <c:pt idx="10">
                  <c:v>109361</c:v>
                </c:pt>
                <c:pt idx="11">
                  <c:v>118372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FAX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none"/>
              <a:lstStyle/>
              <a:p>
                <a:pPr>
                  <a:defRPr b="0" sz="7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12993</c:v>
                </c:pt>
                <c:pt idx="1">
                  <c:v>18425</c:v>
                </c:pt>
                <c:pt idx="2">
                  <c:v>20801</c:v>
                </c:pt>
                <c:pt idx="3">
                  <c:v>26087</c:v>
                </c:pt>
                <c:pt idx="4">
                  <c:v>20606</c:v>
                </c:pt>
                <c:pt idx="5">
                  <c:v>24228</c:v>
                </c:pt>
                <c:pt idx="6">
                  <c:v>20233</c:v>
                </c:pt>
                <c:pt idx="7">
                  <c:v>14228</c:v>
                </c:pt>
                <c:pt idx="8">
                  <c:v>20703</c:v>
                </c:pt>
                <c:pt idx="9">
                  <c:v>18188</c:v>
                </c:pt>
                <c:pt idx="10">
                  <c:v>18777</c:v>
                </c:pt>
                <c:pt idx="11">
                  <c:v>24118</c:v>
                </c:pt>
              </c:numCache>
            </c:numRef>
          </c:val>
        </c:ser>
        <c:gapWidth val="100"/>
        <c:overlap val="100"/>
        <c:axId val="60044882"/>
        <c:axId val="97711667"/>
      </c:barChart>
      <c:catAx>
        <c:axId val="6004488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7711667"/>
        <c:crosses val="autoZero"/>
        <c:auto val="1"/>
        <c:lblAlgn val="ctr"/>
        <c:lblOffset val="100"/>
        <c:noMultiLvlLbl val="0"/>
      </c:catAx>
      <c:valAx>
        <c:axId val="9771166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0044882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0"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ratio of soap types in sales volume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percent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toilet soap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700" spc="-1" strike="noStrike">
                    <a:solidFill>
                      <a:srgbClr val="ffffff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52795</c:v>
                </c:pt>
                <c:pt idx="1">
                  <c:v>74091</c:v>
                </c:pt>
                <c:pt idx="2">
                  <c:v>74405</c:v>
                </c:pt>
                <c:pt idx="3">
                  <c:v>99336</c:v>
                </c:pt>
                <c:pt idx="4">
                  <c:v>90051</c:v>
                </c:pt>
                <c:pt idx="5">
                  <c:v>99478</c:v>
                </c:pt>
                <c:pt idx="6">
                  <c:v>114753</c:v>
                </c:pt>
                <c:pt idx="7">
                  <c:v>85510</c:v>
                </c:pt>
                <c:pt idx="8">
                  <c:v>78300</c:v>
                </c:pt>
                <c:pt idx="9">
                  <c:v>66637</c:v>
                </c:pt>
                <c:pt idx="10">
                  <c:v>89462</c:v>
                </c:pt>
                <c:pt idx="11">
                  <c:v>94097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household soap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7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28584</c:v>
                </c:pt>
                <c:pt idx="1">
                  <c:v>41385</c:v>
                </c:pt>
                <c:pt idx="2">
                  <c:v>31410</c:v>
                </c:pt>
                <c:pt idx="3">
                  <c:v>34276</c:v>
                </c:pt>
                <c:pt idx="4">
                  <c:v>31057</c:v>
                </c:pt>
                <c:pt idx="5">
                  <c:v>39495</c:v>
                </c:pt>
                <c:pt idx="6">
                  <c:v>57520</c:v>
                </c:pt>
                <c:pt idx="7">
                  <c:v>37709</c:v>
                </c:pt>
                <c:pt idx="8">
                  <c:v>36144</c:v>
                </c:pt>
                <c:pt idx="9">
                  <c:v>38291</c:v>
                </c:pt>
                <c:pt idx="10">
                  <c:v>38676</c:v>
                </c:pt>
                <c:pt idx="11">
                  <c:v>48393</c:v>
                </c:pt>
              </c:numCache>
            </c:numRef>
          </c:val>
        </c:ser>
        <c:gapWidth val="100"/>
        <c:overlap val="100"/>
        <c:axId val="62921725"/>
        <c:axId val="81235043"/>
      </c:barChart>
      <c:catAx>
        <c:axId val="6292172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1235043"/>
        <c:crosses val="autoZero"/>
        <c:auto val="1"/>
        <c:lblAlgn val="ctr"/>
        <c:lblOffset val="100"/>
        <c:noMultiLvlLbl val="0"/>
      </c:catAx>
      <c:valAx>
        <c:axId val="8123504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[$-419]0%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2921725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0"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sales forecast by SKU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110826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24128</c:v>
                </c:pt>
                <c:pt idx="1">
                  <c:v>34160</c:v>
                </c:pt>
                <c:pt idx="2">
                  <c:v>27600</c:v>
                </c:pt>
                <c:pt idx="3">
                  <c:v>29975</c:v>
                </c:pt>
                <c:pt idx="4">
                  <c:v>29600</c:v>
                </c:pt>
                <c:pt idx="5">
                  <c:v>30513</c:v>
                </c:pt>
                <c:pt idx="6">
                  <c:v>47041</c:v>
                </c:pt>
                <c:pt idx="7">
                  <c:v>29226</c:v>
                </c:pt>
                <c:pt idx="8">
                  <c:v>28866</c:v>
                </c:pt>
                <c:pt idx="9">
                  <c:v>32085</c:v>
                </c:pt>
                <c:pt idx="10">
                  <c:v>30452</c:v>
                </c:pt>
                <c:pt idx="11">
                  <c:v>39010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110848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4456</c:v>
                </c:pt>
                <c:pt idx="1">
                  <c:v>7225</c:v>
                </c:pt>
                <c:pt idx="2">
                  <c:v>3810</c:v>
                </c:pt>
                <c:pt idx="3">
                  <c:v>4301</c:v>
                </c:pt>
                <c:pt idx="4">
                  <c:v>1457</c:v>
                </c:pt>
                <c:pt idx="5">
                  <c:v>8982</c:v>
                </c:pt>
                <c:pt idx="6">
                  <c:v>10479</c:v>
                </c:pt>
                <c:pt idx="7">
                  <c:v>8483</c:v>
                </c:pt>
                <c:pt idx="8">
                  <c:v>7278</c:v>
                </c:pt>
                <c:pt idx="9">
                  <c:v>6206</c:v>
                </c:pt>
                <c:pt idx="10">
                  <c:v>8224</c:v>
                </c:pt>
                <c:pt idx="11">
                  <c:v>9383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113797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3600</c:v>
                </c:pt>
                <c:pt idx="1">
                  <c:v>4969</c:v>
                </c:pt>
                <c:pt idx="2">
                  <c:v>4488</c:v>
                </c:pt>
                <c:pt idx="3">
                  <c:v>21313</c:v>
                </c:pt>
                <c:pt idx="4">
                  <c:v>21424</c:v>
                </c:pt>
                <c:pt idx="5">
                  <c:v>26289</c:v>
                </c:pt>
                <c:pt idx="6">
                  <c:v>12840</c:v>
                </c:pt>
                <c:pt idx="7">
                  <c:v>13375</c:v>
                </c:pt>
                <c:pt idx="8">
                  <c:v>24751</c:v>
                </c:pt>
                <c:pt idx="9">
                  <c:v>16488</c:v>
                </c:pt>
                <c:pt idx="10">
                  <c:v>14579</c:v>
                </c:pt>
                <c:pt idx="11">
                  <c:v>14586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113816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3701</c:v>
                </c:pt>
                <c:pt idx="1">
                  <c:v>4967</c:v>
                </c:pt>
                <c:pt idx="2">
                  <c:v>5133</c:v>
                </c:pt>
                <c:pt idx="3">
                  <c:v>4355</c:v>
                </c:pt>
                <c:pt idx="4">
                  <c:v>3905</c:v>
                </c:pt>
                <c:pt idx="5">
                  <c:v>4567</c:v>
                </c:pt>
                <c:pt idx="6">
                  <c:v>13091</c:v>
                </c:pt>
                <c:pt idx="7">
                  <c:v>5338</c:v>
                </c:pt>
                <c:pt idx="8">
                  <c:v>8877</c:v>
                </c:pt>
                <c:pt idx="9">
                  <c:v>6782</c:v>
                </c:pt>
                <c:pt idx="10">
                  <c:v>9940</c:v>
                </c:pt>
                <c:pt idx="11">
                  <c:v>7438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113850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2"/>
                <c:pt idx="0">
                  <c:v>7763</c:v>
                </c:pt>
                <c:pt idx="1">
                  <c:v>14352</c:v>
                </c:pt>
                <c:pt idx="2">
                  <c:v>16795</c:v>
                </c:pt>
                <c:pt idx="3">
                  <c:v>15396</c:v>
                </c:pt>
                <c:pt idx="4">
                  <c:v>13816</c:v>
                </c:pt>
                <c:pt idx="5">
                  <c:v>12791</c:v>
                </c:pt>
                <c:pt idx="6">
                  <c:v>27225</c:v>
                </c:pt>
                <c:pt idx="7">
                  <c:v>25297</c:v>
                </c:pt>
                <c:pt idx="8">
                  <c:v>5201</c:v>
                </c:pt>
                <c:pt idx="9">
                  <c:v>4981</c:v>
                </c:pt>
                <c:pt idx="10">
                  <c:v>21283</c:v>
                </c:pt>
                <c:pt idx="11">
                  <c:v>24013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113852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2"/>
                <c:pt idx="0">
                  <c:v>3453</c:v>
                </c:pt>
                <c:pt idx="1">
                  <c:v>5040</c:v>
                </c:pt>
                <c:pt idx="2">
                  <c:v>2062</c:v>
                </c:pt>
                <c:pt idx="3">
                  <c:v>1704</c:v>
                </c:pt>
                <c:pt idx="4">
                  <c:v>3900</c:v>
                </c:pt>
                <c:pt idx="5">
                  <c:v>3610</c:v>
                </c:pt>
                <c:pt idx="6">
                  <c:v>16410</c:v>
                </c:pt>
                <c:pt idx="7">
                  <c:v>6513</c:v>
                </c:pt>
                <c:pt idx="8">
                  <c:v>4583</c:v>
                </c:pt>
                <c:pt idx="9">
                  <c:v>4368</c:v>
                </c:pt>
                <c:pt idx="10">
                  <c:v>5546</c:v>
                </c:pt>
                <c:pt idx="11">
                  <c:v>4935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115176</c:v>
                </c:pt>
              </c:strCache>
            </c:strRef>
          </c:tx>
          <c:spPr>
            <a:solidFill>
              <a:srgbClr val="314004"/>
            </a:solidFill>
            <a:ln w="28800">
              <a:solidFill>
                <a:srgbClr val="314004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12"/>
                <c:pt idx="0">
                  <c:v>3382</c:v>
                </c:pt>
                <c:pt idx="1">
                  <c:v>3598</c:v>
                </c:pt>
                <c:pt idx="2">
                  <c:v>5252</c:v>
                </c:pt>
                <c:pt idx="3">
                  <c:v>5976</c:v>
                </c:pt>
                <c:pt idx="4">
                  <c:v>4466</c:v>
                </c:pt>
                <c:pt idx="5">
                  <c:v>3387</c:v>
                </c:pt>
                <c:pt idx="6">
                  <c:v>2603</c:v>
                </c:pt>
                <c:pt idx="7">
                  <c:v>2790</c:v>
                </c:pt>
                <c:pt idx="8">
                  <c:v>2036</c:v>
                </c:pt>
                <c:pt idx="9">
                  <c:v>2480</c:v>
                </c:pt>
                <c:pt idx="10">
                  <c:v>2377</c:v>
                </c:pt>
                <c:pt idx="11">
                  <c:v>2482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115178</c:v>
                </c:pt>
              </c:strCache>
            </c:strRef>
          </c:tx>
          <c:spPr>
            <a:solidFill>
              <a:srgbClr val="aecf00"/>
            </a:solidFill>
            <a:ln w="28800">
              <a:solidFill>
                <a:srgbClr val="aecf0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12"/>
                <c:pt idx="0">
                  <c:v>2520</c:v>
                </c:pt>
                <c:pt idx="1">
                  <c:v>4390</c:v>
                </c:pt>
                <c:pt idx="2">
                  <c:v>5544</c:v>
                </c:pt>
                <c:pt idx="3">
                  <c:v>6552</c:v>
                </c:pt>
                <c:pt idx="4">
                  <c:v>4266</c:v>
                </c:pt>
                <c:pt idx="5">
                  <c:v>3456</c:v>
                </c:pt>
                <c:pt idx="6">
                  <c:v>2818</c:v>
                </c:pt>
                <c:pt idx="7">
                  <c:v>2030</c:v>
                </c:pt>
                <c:pt idx="8">
                  <c:v>1807</c:v>
                </c:pt>
                <c:pt idx="9">
                  <c:v>2508</c:v>
                </c:pt>
                <c:pt idx="10">
                  <c:v>2643</c:v>
                </c:pt>
                <c:pt idx="11">
                  <c:v>2458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115222</c:v>
                </c:pt>
              </c:strCache>
            </c:strRef>
          </c:tx>
          <c:spPr>
            <a:solidFill>
              <a:srgbClr val="4b1f6f"/>
            </a:solidFill>
            <a:ln w="28800">
              <a:solidFill>
                <a:srgbClr val="4b1f6f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12"/>
                <c:pt idx="0">
                  <c:v>7091</c:v>
                </c:pt>
                <c:pt idx="1">
                  <c:v>10437</c:v>
                </c:pt>
                <c:pt idx="2">
                  <c:v>10005</c:v>
                </c:pt>
                <c:pt idx="3">
                  <c:v>13559</c:v>
                </c:pt>
                <c:pt idx="4">
                  <c:v>11874</c:v>
                </c:pt>
                <c:pt idx="5">
                  <c:v>17385</c:v>
                </c:pt>
                <c:pt idx="6">
                  <c:v>14812</c:v>
                </c:pt>
                <c:pt idx="7">
                  <c:v>9408</c:v>
                </c:pt>
                <c:pt idx="8">
                  <c:v>16860</c:v>
                </c:pt>
                <c:pt idx="9">
                  <c:v>13200</c:v>
                </c:pt>
                <c:pt idx="10">
                  <c:v>13757</c:v>
                </c:pt>
                <c:pt idx="11">
                  <c:v>19178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502593</c:v>
                </c:pt>
              </c:strCache>
            </c:strRef>
          </c:tx>
          <c:spPr>
            <a:solidFill>
              <a:srgbClr val="ff950e"/>
            </a:solidFill>
            <a:ln w="28800">
              <a:solidFill>
                <a:srgbClr val="ff95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12"/>
                <c:pt idx="0">
                  <c:v>8953</c:v>
                </c:pt>
                <c:pt idx="1">
                  <c:v>13541</c:v>
                </c:pt>
                <c:pt idx="2">
                  <c:v>11760</c:v>
                </c:pt>
                <c:pt idx="3">
                  <c:v>16532</c:v>
                </c:pt>
                <c:pt idx="4">
                  <c:v>12504</c:v>
                </c:pt>
                <c:pt idx="5">
                  <c:v>14384</c:v>
                </c:pt>
                <c:pt idx="6">
                  <c:v>7356</c:v>
                </c:pt>
                <c:pt idx="7">
                  <c:v>6494</c:v>
                </c:pt>
                <c:pt idx="8">
                  <c:v>5839</c:v>
                </c:pt>
                <c:pt idx="9">
                  <c:v>7977</c:v>
                </c:pt>
                <c:pt idx="10">
                  <c:v>10783</c:v>
                </c:pt>
                <c:pt idx="11">
                  <c:v>11063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502607</c:v>
                </c:pt>
              </c:strCache>
            </c:strRef>
          </c:tx>
          <c:spPr>
            <a:solidFill>
              <a:srgbClr val="c5000b"/>
            </a:solidFill>
            <a:ln w="28800">
              <a:solidFill>
                <a:srgbClr val="c5000b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12"/>
                <c:pt idx="0">
                  <c:v>8384</c:v>
                </c:pt>
                <c:pt idx="1">
                  <c:v>8384</c:v>
                </c:pt>
                <c:pt idx="2">
                  <c:v>8384</c:v>
                </c:pt>
                <c:pt idx="3">
                  <c:v>8384</c:v>
                </c:pt>
                <c:pt idx="4">
                  <c:v>8384</c:v>
                </c:pt>
                <c:pt idx="5">
                  <c:v>8384</c:v>
                </c:pt>
                <c:pt idx="6">
                  <c:v>2664</c:v>
                </c:pt>
                <c:pt idx="7">
                  <c:v>4873</c:v>
                </c:pt>
                <c:pt idx="8">
                  <c:v>768</c:v>
                </c:pt>
                <c:pt idx="9">
                  <c:v>2768</c:v>
                </c:pt>
                <c:pt idx="10">
                  <c:v>2136</c:v>
                </c:pt>
                <c:pt idx="11">
                  <c:v>2136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label 11</c:f>
              <c:strCache>
                <c:ptCount val="1"/>
                <c:pt idx="0">
                  <c:v>502607</c:v>
                </c:pt>
              </c:strCache>
            </c:strRef>
          </c:tx>
          <c:spPr>
            <a:solidFill>
              <a:srgbClr val="0084d1"/>
            </a:solidFill>
            <a:ln w="28800">
              <a:solidFill>
                <a:srgbClr val="0084d1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11</c:f>
              <c:numCache>
                <c:formatCode>General</c:formatCode>
                <c:ptCount val="12"/>
                <c:pt idx="0">
                  <c:v>8384</c:v>
                </c:pt>
                <c:pt idx="1">
                  <c:v>8384</c:v>
                </c:pt>
                <c:pt idx="2">
                  <c:v>8384</c:v>
                </c:pt>
                <c:pt idx="3">
                  <c:v>8384</c:v>
                </c:pt>
                <c:pt idx="4">
                  <c:v>8384</c:v>
                </c:pt>
                <c:pt idx="5">
                  <c:v>8384</c:v>
                </c:pt>
                <c:pt idx="6">
                  <c:v>2664</c:v>
                </c:pt>
                <c:pt idx="7">
                  <c:v>4873</c:v>
                </c:pt>
                <c:pt idx="8">
                  <c:v>768</c:v>
                </c:pt>
                <c:pt idx="9">
                  <c:v>2768</c:v>
                </c:pt>
                <c:pt idx="10">
                  <c:v>2136</c:v>
                </c:pt>
                <c:pt idx="11">
                  <c:v>2136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label 12</c:f>
              <c:strCache>
                <c:ptCount val="1"/>
                <c:pt idx="0">
                  <c:v>502895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12</c:f>
              <c:numCache>
                <c:formatCode>General</c:formatCode>
                <c:ptCount val="12"/>
                <c:pt idx="0">
                  <c:v>480</c:v>
                </c:pt>
                <c:pt idx="1">
                  <c:v>540</c:v>
                </c:pt>
                <c:pt idx="2">
                  <c:v>660</c:v>
                </c:pt>
                <c:pt idx="3">
                  <c:v>690</c:v>
                </c:pt>
                <c:pt idx="4">
                  <c:v>720</c:v>
                </c:pt>
                <c:pt idx="5">
                  <c:v>1020</c:v>
                </c:pt>
                <c:pt idx="6">
                  <c:v>3870</c:v>
                </c:pt>
                <c:pt idx="7">
                  <c:v>2760</c:v>
                </c:pt>
                <c:pt idx="8">
                  <c:v>810</c:v>
                </c:pt>
                <c:pt idx="9">
                  <c:v>240</c:v>
                </c:pt>
                <c:pt idx="10">
                  <c:v>1110</c:v>
                </c:pt>
                <c:pt idx="11">
                  <c:v>1110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label 13</c:f>
              <c:strCache>
                <c:ptCount val="1"/>
                <c:pt idx="0">
                  <c:v>502931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13</c:f>
              <c:numCache>
                <c:formatCode>General</c:formatCode>
                <c:ptCount val="12"/>
                <c:pt idx="0">
                  <c:v>288</c:v>
                </c:pt>
                <c:pt idx="1">
                  <c:v>506</c:v>
                </c:pt>
                <c:pt idx="2">
                  <c:v>882</c:v>
                </c:pt>
                <c:pt idx="3">
                  <c:v>1212</c:v>
                </c:pt>
                <c:pt idx="4">
                  <c:v>1050</c:v>
                </c:pt>
                <c:pt idx="5">
                  <c:v>648</c:v>
                </c:pt>
                <c:pt idx="6">
                  <c:v>6562</c:v>
                </c:pt>
                <c:pt idx="7">
                  <c:v>3600</c:v>
                </c:pt>
                <c:pt idx="8">
                  <c:v>3068</c:v>
                </c:pt>
                <c:pt idx="9">
                  <c:v>3066</c:v>
                </c:pt>
                <c:pt idx="10">
                  <c:v>2784</c:v>
                </c:pt>
                <c:pt idx="11">
                  <c:v>1703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label 14</c:f>
              <c:strCache>
                <c:ptCount val="1"/>
                <c:pt idx="0">
                  <c:v>502932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14</c:f>
              <c:numCache>
                <c:formatCode>General</c:formatCode>
                <c:ptCount val="12"/>
                <c:pt idx="0">
                  <c:v>426</c:v>
                </c:pt>
                <c:pt idx="1">
                  <c:v>612</c:v>
                </c:pt>
                <c:pt idx="2">
                  <c:v>684</c:v>
                </c:pt>
                <c:pt idx="3">
                  <c:v>906</c:v>
                </c:pt>
                <c:pt idx="4">
                  <c:v>984</c:v>
                </c:pt>
                <c:pt idx="5">
                  <c:v>798</c:v>
                </c:pt>
                <c:pt idx="6">
                  <c:v>1742</c:v>
                </c:pt>
                <c:pt idx="7">
                  <c:v>2924</c:v>
                </c:pt>
                <c:pt idx="8">
                  <c:v>1636</c:v>
                </c:pt>
                <c:pt idx="9">
                  <c:v>897</c:v>
                </c:pt>
                <c:pt idx="10">
                  <c:v>1318</c:v>
                </c:pt>
                <c:pt idx="11">
                  <c:v>1789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label 15</c:f>
              <c:strCache>
                <c:ptCount val="1"/>
                <c:pt idx="0">
                  <c:v>503252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</c:strCache>
            </c:strRef>
          </c:cat>
          <c:val>
            <c:numRef>
              <c:f>15</c:f>
              <c:numCache>
                <c:formatCode>General</c:formatCode>
                <c:ptCount val="12"/>
                <c:pt idx="0">
                  <c:v>2754</c:v>
                </c:pt>
                <c:pt idx="1">
                  <c:v>2755</c:v>
                </c:pt>
                <c:pt idx="2">
                  <c:v>2756</c:v>
                </c:pt>
                <c:pt idx="3">
                  <c:v>2757</c:v>
                </c:pt>
                <c:pt idx="4">
                  <c:v>2758</c:v>
                </c:pt>
                <c:pt idx="5">
                  <c:v>2759</c:v>
                </c:pt>
                <c:pt idx="6">
                  <c:v>2760</c:v>
                </c:pt>
                <c:pt idx="7">
                  <c:v>108</c:v>
                </c:pt>
                <c:pt idx="8">
                  <c:v>2064</c:v>
                </c:pt>
                <c:pt idx="9">
                  <c:v>882</c:v>
                </c:pt>
                <c:pt idx="10">
                  <c:v>1206</c:v>
                </c:pt>
                <c:pt idx="11">
                  <c:v>1206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89598949"/>
        <c:axId val="25348686"/>
      </c:lineChart>
      <c:catAx>
        <c:axId val="8959894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5348686"/>
        <c:crosses val="autoZero"/>
        <c:auto val="1"/>
        <c:lblAlgn val="ctr"/>
        <c:lblOffset val="100"/>
        <c:noMultiLvlLbl val="0"/>
      </c:catAx>
      <c:valAx>
        <c:axId val="25348686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9598949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0"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share of brands in sales volume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Столбец Q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numFmt formatCode="General" sourceLinked="0"/>
            <c:dLbl>
              <c:idx val="0"/>
              <c:numFmt formatCode="0%" sourceLinked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1"/>
              <c:numFmt formatCode="0%" sourceLinked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DURU</c:v>
                </c:pt>
                <c:pt idx="1">
                  <c:v>FAX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0.886508787317675</c:v>
                </c:pt>
                <c:pt idx="1">
                  <c:v>0.113491212682325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layout>
        <c:manualLayout>
          <c:xMode val="edge"/>
          <c:yMode val="edge"/>
          <c:x val="0.754040758959944"/>
          <c:y val="0.474019607843137"/>
          <c:w val="0.105200281096275"/>
          <c:h val="0.107352941176471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 w="0"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share of the type of soap for its intended purpose in the volume of sales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Столбец N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toilet soap</c:v>
                </c:pt>
                <c:pt idx="1">
                  <c:v>household soap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0.768839944125004</c:v>
                </c:pt>
                <c:pt idx="1">
                  <c:v>0.231160055874996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layout>
        <c:manualLayout>
          <c:xMode val="edge"/>
          <c:yMode val="edge"/>
          <c:x val="0.730448249161146"/>
          <c:y val="0.466666666666667"/>
          <c:w val="0.210444807708853"/>
          <c:h val="0.138783269961977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1C39DC-12EA-43DB-837E-60460CC2BC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7BC104-A6B6-4FC4-8B98-10486193B7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0882D5-171F-4031-8008-A7C6DCF99D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B351A0-B282-4836-9FF0-B2920EC218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98588B-C258-4A02-9EB2-76FABCC355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EA4226-AF5E-4E0F-97C1-F24685827B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D7E54F-223E-42D6-9122-918DB80D8D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3188E2-21E7-4CED-8FE6-EF07C32230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BC1ED6-E089-46AB-A786-5BD7921263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D46EFF-8727-4F85-8FA7-7F15341715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9B334A-2C31-4C3B-9004-FA6168E37A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B609CE-36DB-4B89-A58F-B5C07190A5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ACF23B-2E20-40D2-8ECA-F18539711D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E275EB-63C5-4EB8-B386-21F1A83D4B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4932DC-D331-4234-B439-B7F84EC50B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AC20B1-50F5-470D-B779-E0237F8292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265D3C-F2E7-4327-BC5D-41B59B34B0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00E0F4-2D5F-4272-A7C2-6788461239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8AAFB9-C958-42E0-9562-0FC71348B3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D528D7-1528-4E0A-9B5E-46E3CEC8C9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CFD08D-394D-4958-A7AF-EB4ABC40ED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51E3B4-5C85-472C-8B8C-E86BBC9282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6288BF-2E6F-4E2B-B22F-9E3A8F93E2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-20628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1B826F-85E5-418B-A221-6A32AFF69D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ё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8CADE2-54E9-44A4-A89A-05E0E0756517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3F5113-484A-4F52-8C58-5F05616F6E3D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chart" Target="../charts/chart9.xm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2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3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4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1007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2060"/>
                </a:solidFill>
                <a:latin typeface="Calibri"/>
              </a:rPr>
              <a:t>Soap market analysis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CURRENT TRENDS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11520" y="792000"/>
          <a:ext cx="5122440" cy="367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8" name=""/>
          <p:cNvGraphicFramePr/>
          <p:nvPr/>
        </p:nvGraphicFramePr>
        <p:xfrm>
          <a:off x="4781520" y="795600"/>
          <a:ext cx="5298120" cy="359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0558BD-CEB2-4125-A02E-9C81D3782B3D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8E4669C-C452-4934-8A8D-1747BD2A6E56}" type="datetime1">
              <a:rPr lang="ru-RU"/>
              <a:t>24.03.2023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current trends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" name=""/>
          <p:cNvGraphicFramePr/>
          <p:nvPr/>
        </p:nvGraphicFramePr>
        <p:xfrm>
          <a:off x="1152000" y="806400"/>
          <a:ext cx="8085240" cy="4123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5A97E4-1B9E-44FD-8525-5E3688A70E8F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AD985B7-BACF-4932-A21A-0A4BEAC724DA}" type="datetime1">
              <a:rPr lang="ru-RU"/>
              <a:t>24.03.2023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current trends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2" name=""/>
          <p:cNvGraphicFramePr/>
          <p:nvPr/>
        </p:nvGraphicFramePr>
        <p:xfrm>
          <a:off x="1544040" y="792000"/>
          <a:ext cx="7167600" cy="417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4BA911-9787-479D-9A02-8EEA1F0FCF00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D5166BD-13C1-4277-82AC-17CA867065A9}" type="datetime1">
              <a:rPr lang="ru-RU"/>
              <a:t>24.03.2023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sales forecast for the next 12 months (2014)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"/>
          <p:cNvGraphicFramePr/>
          <p:nvPr/>
        </p:nvGraphicFramePr>
        <p:xfrm>
          <a:off x="445680" y="797040"/>
          <a:ext cx="9201960" cy="41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B66FEE-E4B5-4B86-A8FE-D75E5E9E250A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22D8C24-56F0-4CDF-8145-20ED7BC4A981}" type="datetime1">
              <a:rPr lang="ru-RU"/>
              <a:t>24.03.2023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sales forecast for the next 12 months (2014)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"/>
          <p:cNvGraphicFramePr/>
          <p:nvPr/>
        </p:nvGraphicFramePr>
        <p:xfrm>
          <a:off x="648000" y="779400"/>
          <a:ext cx="8789040" cy="426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35FA98-0670-4DA0-9AC6-508308814CFD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E89F029-7F66-42FB-B17B-4914B7C5CB67}" type="datetime1">
              <a:rPr lang="ru-RU"/>
              <a:t>24.03.2023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sales forecast for the next 12 months (2014)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8" name=""/>
          <p:cNvGraphicFramePr/>
          <p:nvPr/>
        </p:nvGraphicFramePr>
        <p:xfrm>
          <a:off x="1127520" y="746280"/>
          <a:ext cx="7224120" cy="4254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305FE6-D222-4312-AFE4-F138231191E0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5571281-79C2-4927-83E5-DC7180C72FF6}" type="datetime1">
              <a:rPr lang="ru-RU"/>
              <a:t>24.03.2023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LibreOffice/7.5.1.2$Linux_X86_64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2023-03-24T09:54:12Z</dcterms:created>
  <dc:creator>Сергей Иванович Еремеев</dc:creator>
  <dc:description/>
  <dc:language>ru-RU</dc:language>
  <cp:lastModifiedBy>Сергей Иванович Еремеев</cp:lastModifiedBy>
  <dcterms:modified xsi:type="dcterms:W3CDTF">2023-03-24T12:18:26Z</dcterms:modified>
  <cp:revision>11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