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elegraf Bold" charset="1" panose="00000800000000000000"/>
      <p:regular r:id="rId19"/>
    </p:embeddedFont>
    <p:embeddedFont>
      <p:font typeface="DM Sans Bold" charset="1" panose="00000000000000000000"/>
      <p:regular r:id="rId20"/>
    </p:embeddedFont>
    <p:embeddedFont>
      <p:font typeface="DM San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10.png" Type="http://schemas.openxmlformats.org/officeDocument/2006/relationships/image"/><Relationship Id="rId7" Target="../media/image5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0.png" Type="http://schemas.openxmlformats.org/officeDocument/2006/relationships/image"/><Relationship Id="rId7" Target="../media/image5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2.png" Type="http://schemas.openxmlformats.org/officeDocument/2006/relationships/image"/><Relationship Id="rId5" Target="../media/image53.sv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 Id="rId8" Target="../media/image7.pn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ibm.com/think/topics/artificial-intelligence" TargetMode="External" Type="http://schemas.openxmlformats.org/officeDocument/2006/relationships/hyperlink"/><Relationship Id="rId11" Target="https://www.google.com/url?sa=i&amp;url=https%3A%2F%2Fizis.edu.mn%2F%3Fi%3D277296016&amp;psig=AOvVaw12mgiX_9gq5t_7EhdbmOuL&amp;ust=1738907851890000&amp;source=images&amp;cd=vfe&amp;opi=89978449&amp;ved=0CBQQjRxqFwoTCOCp8uKurosDFQAAAAAdAAAAABAJ" TargetMode="External" Type="http://schemas.openxmlformats.org/officeDocument/2006/relationships/hyperlink"/><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0.png" Type="http://schemas.openxmlformats.org/officeDocument/2006/relationships/image"/><Relationship Id="rId9" Target="../media/image1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2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10.pn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10.png" Type="http://schemas.openxmlformats.org/officeDocument/2006/relationships/image"/><Relationship Id="rId8" Target="https://www.google.com/url?sa=i&amp;url=https%3A%2F%2Fwww.linkedin.com%2Fpulse%2Foverfitting-underfitting-machine-learning-ml-concepts-com&amp;psig=AOvVaw1zbTAUnjNzo-DwvZc2Sclt&amp;ust=1738912433009000&amp;source=images&amp;cd=vfe&amp;opi=89978449&amp;ved=0CBQQjRxqFwoTCMiCm-2_rosDFQAAAAAdAAAAABAa"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12" Target="http://s.id/salaryPredictionML" TargetMode="External" Type="http://schemas.openxmlformats.org/officeDocument/2006/relationships/hyperlink"/><Relationship Id="rId13" Target="../media/image38.png" Type="http://schemas.openxmlformats.org/officeDocument/2006/relationships/image"/><Relationship Id="rId14" Target="../media/image39.svg" Type="http://schemas.openxmlformats.org/officeDocument/2006/relationships/image"/><Relationship Id="rId15"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36.png" Type="http://schemas.openxmlformats.org/officeDocument/2006/relationships/image"/><Relationship Id="rId9" Target="../media/image3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sv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44.png" Type="http://schemas.openxmlformats.org/officeDocument/2006/relationships/image"/><Relationship Id="rId9" Target="../media/image4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10.png" Type="http://schemas.openxmlformats.org/officeDocument/2006/relationships/image"/><Relationship Id="rId7" Target="../media/image4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10.png" Type="http://schemas.openxmlformats.org/officeDocument/2006/relationships/image"/><Relationship Id="rId7" Target="../media/image5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51F34"/>
        </a:solidFill>
      </p:bgPr>
    </p:bg>
    <p:spTree>
      <p:nvGrpSpPr>
        <p:cNvPr id="1" name=""/>
        <p:cNvGrpSpPr/>
        <p:nvPr/>
      </p:nvGrpSpPr>
      <p:grpSpPr>
        <a:xfrm>
          <a:off x="0" y="0"/>
          <a:ext cx="0" cy="0"/>
          <a:chOff x="0" y="0"/>
          <a:chExt cx="0" cy="0"/>
        </a:xfrm>
      </p:grpSpPr>
      <p:grpSp>
        <p:nvGrpSpPr>
          <p:cNvPr name="Group 2" id="2"/>
          <p:cNvGrpSpPr/>
          <p:nvPr/>
        </p:nvGrpSpPr>
        <p:grpSpPr>
          <a:xfrm rot="0">
            <a:off x="-1143000" y="0"/>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2261434" y="3547892"/>
            <a:ext cx="14379110" cy="2991973"/>
          </a:xfrm>
          <a:prstGeom prst="rect">
            <a:avLst/>
          </a:prstGeom>
        </p:spPr>
        <p:txBody>
          <a:bodyPr anchor="t" rtlCol="false" tIns="0" lIns="0" bIns="0" rIns="0">
            <a:spAutoFit/>
          </a:bodyPr>
          <a:lstStyle/>
          <a:p>
            <a:pPr algn="ctr">
              <a:lnSpc>
                <a:spcPts val="11010"/>
              </a:lnSpc>
            </a:pPr>
            <a:r>
              <a:rPr lang="en-US" b="true" sz="11590" spc="-509">
                <a:solidFill>
                  <a:srgbClr val="F6F7F8"/>
                </a:solidFill>
                <a:latin typeface="Telegraf Bold"/>
                <a:ea typeface="Telegraf Bold"/>
                <a:cs typeface="Telegraf Bold"/>
                <a:sym typeface="Telegraf Bold"/>
              </a:rPr>
              <a:t>Artificial Intelligence Machine Learning</a:t>
            </a:r>
          </a:p>
        </p:txBody>
      </p:sp>
      <p:sp>
        <p:nvSpPr>
          <p:cNvPr name="Freeform 6" id="6"/>
          <p:cNvSpPr/>
          <p:nvPr/>
        </p:nvSpPr>
        <p:spPr>
          <a:xfrm flipH="true" flipV="true" rot="-3520648">
            <a:off x="967777" y="4391244"/>
            <a:ext cx="1272807" cy="572763"/>
          </a:xfrm>
          <a:custGeom>
            <a:avLst/>
            <a:gdLst/>
            <a:ahLst/>
            <a:cxnLst/>
            <a:rect r="r" b="b" t="t" l="l"/>
            <a:pathLst>
              <a:path h="572763" w="1272807">
                <a:moveTo>
                  <a:pt x="1272806" y="572763"/>
                </a:moveTo>
                <a:lnTo>
                  <a:pt x="0" y="572763"/>
                </a:lnTo>
                <a:lnTo>
                  <a:pt x="0" y="0"/>
                </a:lnTo>
                <a:lnTo>
                  <a:pt x="1272806" y="0"/>
                </a:lnTo>
                <a:lnTo>
                  <a:pt x="1272806" y="57276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3904886">
            <a:off x="15852789" y="3039998"/>
            <a:ext cx="1537643" cy="691939"/>
          </a:xfrm>
          <a:custGeom>
            <a:avLst/>
            <a:gdLst/>
            <a:ahLst/>
            <a:cxnLst/>
            <a:rect r="r" b="b" t="t" l="l"/>
            <a:pathLst>
              <a:path h="691939" w="1537643">
                <a:moveTo>
                  <a:pt x="1537643" y="691939"/>
                </a:moveTo>
                <a:lnTo>
                  <a:pt x="0" y="691939"/>
                </a:lnTo>
                <a:lnTo>
                  <a:pt x="0" y="0"/>
                </a:lnTo>
                <a:lnTo>
                  <a:pt x="1537643" y="0"/>
                </a:lnTo>
                <a:lnTo>
                  <a:pt x="1537643" y="691939"/>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210621" y="5387368"/>
            <a:ext cx="1617363" cy="1609276"/>
            <a:chOff x="0" y="0"/>
            <a:chExt cx="2156484" cy="2145702"/>
          </a:xfrm>
        </p:grpSpPr>
        <p:sp>
          <p:nvSpPr>
            <p:cNvPr name="Freeform 9" id="9"/>
            <p:cNvSpPr/>
            <p:nvPr/>
          </p:nvSpPr>
          <p:spPr>
            <a:xfrm flipH="false" flipV="false" rot="0">
              <a:off x="0" y="0"/>
              <a:ext cx="2156484" cy="2145702"/>
            </a:xfrm>
            <a:custGeom>
              <a:avLst/>
              <a:gdLst/>
              <a:ahLst/>
              <a:cxnLst/>
              <a:rect r="r" b="b" t="t" l="l"/>
              <a:pathLst>
                <a:path h="2145702" w="2156484">
                  <a:moveTo>
                    <a:pt x="0" y="0"/>
                  </a:moveTo>
                  <a:lnTo>
                    <a:pt x="2156484" y="0"/>
                  </a:lnTo>
                  <a:lnTo>
                    <a:pt x="2156484" y="2145702"/>
                  </a:lnTo>
                  <a:lnTo>
                    <a:pt x="0" y="21457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436530" y="431139"/>
              <a:ext cx="1283424" cy="1283424"/>
            </a:xfrm>
            <a:custGeom>
              <a:avLst/>
              <a:gdLst/>
              <a:ahLst/>
              <a:cxnLst/>
              <a:rect r="r" b="b" t="t" l="l"/>
              <a:pathLst>
                <a:path h="1283424" w="1283424">
                  <a:moveTo>
                    <a:pt x="0" y="0"/>
                  </a:moveTo>
                  <a:lnTo>
                    <a:pt x="1283424" y="0"/>
                  </a:lnTo>
                  <a:lnTo>
                    <a:pt x="1283424" y="1283424"/>
                  </a:lnTo>
                  <a:lnTo>
                    <a:pt x="0" y="1283424"/>
                  </a:lnTo>
                  <a:lnTo>
                    <a:pt x="0" y="0"/>
                  </a:lnTo>
                  <a:close/>
                </a:path>
              </a:pathLst>
            </a:custGeom>
            <a:blipFill>
              <a:blip r:embed="rId8"/>
              <a:stretch>
                <a:fillRect l="0" t="0" r="0" b="0"/>
              </a:stretch>
            </a:blipFill>
          </p:spPr>
        </p:sp>
      </p:grpSp>
      <p:grpSp>
        <p:nvGrpSpPr>
          <p:cNvPr name="Group 11" id="11"/>
          <p:cNvGrpSpPr/>
          <p:nvPr/>
        </p:nvGrpSpPr>
        <p:grpSpPr>
          <a:xfrm rot="0">
            <a:off x="6178239" y="6781398"/>
            <a:ext cx="6545500" cy="924552"/>
            <a:chOff x="0" y="0"/>
            <a:chExt cx="8727334" cy="1232736"/>
          </a:xfrm>
        </p:grpSpPr>
        <p:sp>
          <p:nvSpPr>
            <p:cNvPr name="Freeform 12" id="12"/>
            <p:cNvSpPr/>
            <p:nvPr/>
          </p:nvSpPr>
          <p:spPr>
            <a:xfrm flipH="false" flipV="false" rot="0">
              <a:off x="0" y="0"/>
              <a:ext cx="8727334" cy="1232736"/>
            </a:xfrm>
            <a:custGeom>
              <a:avLst/>
              <a:gdLst/>
              <a:ahLst/>
              <a:cxnLst/>
              <a:rect r="r" b="b" t="t" l="l"/>
              <a:pathLst>
                <a:path h="1232736" w="8727334">
                  <a:moveTo>
                    <a:pt x="0" y="0"/>
                  </a:moveTo>
                  <a:lnTo>
                    <a:pt x="8727334" y="0"/>
                  </a:lnTo>
                  <a:lnTo>
                    <a:pt x="8727334" y="1232736"/>
                  </a:lnTo>
                  <a:lnTo>
                    <a:pt x="0" y="123273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183540" y="361724"/>
              <a:ext cx="6833174" cy="525326"/>
            </a:xfrm>
            <a:prstGeom prst="rect">
              <a:avLst/>
            </a:prstGeom>
          </p:spPr>
          <p:txBody>
            <a:bodyPr anchor="t" rtlCol="false" tIns="0" lIns="0" bIns="0" rIns="0">
              <a:spAutoFit/>
            </a:bodyPr>
            <a:lstStyle/>
            <a:p>
              <a:pPr algn="ctr">
                <a:lnSpc>
                  <a:spcPts val="3392"/>
                </a:lnSpc>
                <a:spcBef>
                  <a:spcPct val="0"/>
                </a:spcBef>
              </a:pPr>
              <a:r>
                <a:rPr lang="en-US" b="true" sz="2423" spc="-106">
                  <a:solidFill>
                    <a:srgbClr val="151F34"/>
                  </a:solidFill>
                  <a:latin typeface="DM Sans Bold"/>
                  <a:ea typeface="DM Sans Bold"/>
                  <a:cs typeface="DM Sans Bold"/>
                  <a:sym typeface="DM Sans Bold"/>
                </a:rPr>
                <a:t>With Final Project Salary Prediction</a:t>
              </a:r>
            </a:p>
          </p:txBody>
        </p:sp>
      </p:grpSp>
      <p:sp>
        <p:nvSpPr>
          <p:cNvPr name="Freeform 14" id="14"/>
          <p:cNvSpPr/>
          <p:nvPr/>
        </p:nvSpPr>
        <p:spPr>
          <a:xfrm flipH="false" flipV="false" rot="0">
            <a:off x="1028700" y="1088311"/>
            <a:ext cx="641126" cy="641126"/>
          </a:xfrm>
          <a:custGeom>
            <a:avLst/>
            <a:gdLst/>
            <a:ahLst/>
            <a:cxnLst/>
            <a:rect r="r" b="b" t="t" l="l"/>
            <a:pathLst>
              <a:path h="641126" w="641126">
                <a:moveTo>
                  <a:pt x="0" y="0"/>
                </a:moveTo>
                <a:lnTo>
                  <a:pt x="641126" y="0"/>
                </a:lnTo>
                <a:lnTo>
                  <a:pt x="641126" y="641126"/>
                </a:lnTo>
                <a:lnTo>
                  <a:pt x="0" y="641126"/>
                </a:lnTo>
                <a:lnTo>
                  <a:pt x="0" y="0"/>
                </a:lnTo>
                <a:close/>
              </a:path>
            </a:pathLst>
          </a:custGeom>
          <a:blipFill>
            <a:blip r:embed="rId11"/>
            <a:stretch>
              <a:fillRect l="0" t="0" r="0" b="0"/>
            </a:stretch>
          </a:blipFill>
        </p:spPr>
      </p:sp>
      <p:sp>
        <p:nvSpPr>
          <p:cNvPr name="TextBox 15" id="15"/>
          <p:cNvSpPr txBox="true"/>
          <p:nvPr/>
        </p:nvSpPr>
        <p:spPr>
          <a:xfrm rot="0">
            <a:off x="13907190" y="1242793"/>
            <a:ext cx="3352110" cy="332163"/>
          </a:xfrm>
          <a:prstGeom prst="rect">
            <a:avLst/>
          </a:prstGeom>
        </p:spPr>
        <p:txBody>
          <a:bodyPr anchor="t" rtlCol="false" tIns="0" lIns="0" bIns="0" rIns="0">
            <a:spAutoFit/>
          </a:bodyPr>
          <a:lstStyle/>
          <a:p>
            <a:pPr algn="r">
              <a:lnSpc>
                <a:spcPts val="2573"/>
              </a:lnSpc>
            </a:pPr>
            <a:r>
              <a:rPr lang="en-US" sz="2199" spc="-96">
                <a:solidFill>
                  <a:srgbClr val="F6F7F8"/>
                </a:solidFill>
                <a:latin typeface="DM Sans"/>
                <a:ea typeface="DM Sans"/>
                <a:cs typeface="DM Sans"/>
                <a:sym typeface="DM Sans"/>
              </a:rPr>
              <a:t>serzv.my.id</a:t>
            </a:r>
          </a:p>
        </p:txBody>
      </p:sp>
      <p:sp>
        <p:nvSpPr>
          <p:cNvPr name="TextBox 16" id="16"/>
          <p:cNvSpPr txBox="true"/>
          <p:nvPr/>
        </p:nvSpPr>
        <p:spPr>
          <a:xfrm rot="0">
            <a:off x="1028700" y="8926071"/>
            <a:ext cx="4688963" cy="332163"/>
          </a:xfrm>
          <a:prstGeom prst="rect">
            <a:avLst/>
          </a:prstGeom>
        </p:spPr>
        <p:txBody>
          <a:bodyPr anchor="t" rtlCol="false" tIns="0" lIns="0" bIns="0" rIns="0">
            <a:spAutoFit/>
          </a:bodyPr>
          <a:lstStyle/>
          <a:p>
            <a:pPr algn="l">
              <a:lnSpc>
                <a:spcPts val="2573"/>
              </a:lnSpc>
            </a:pPr>
            <a:r>
              <a:rPr lang="en-US" sz="2199" spc="-96">
                <a:solidFill>
                  <a:srgbClr val="F6F7F8"/>
                </a:solidFill>
                <a:latin typeface="DM Sans"/>
                <a:ea typeface="DM Sans"/>
                <a:cs typeface="DM Sans"/>
                <a:sym typeface="DM Sans"/>
              </a:rPr>
              <a:t>Presented By : Sarah Fajriah Rahmah</a:t>
            </a:r>
          </a:p>
        </p:txBody>
      </p:sp>
      <p:sp>
        <p:nvSpPr>
          <p:cNvPr name="TextBox 17" id="17"/>
          <p:cNvSpPr txBox="true"/>
          <p:nvPr/>
        </p:nvSpPr>
        <p:spPr>
          <a:xfrm rot="0">
            <a:off x="15193277" y="8926071"/>
            <a:ext cx="2066023" cy="332163"/>
          </a:xfrm>
          <a:prstGeom prst="rect">
            <a:avLst/>
          </a:prstGeom>
        </p:spPr>
        <p:txBody>
          <a:bodyPr anchor="t" rtlCol="false" tIns="0" lIns="0" bIns="0" rIns="0">
            <a:spAutoFit/>
          </a:bodyPr>
          <a:lstStyle/>
          <a:p>
            <a:pPr algn="r">
              <a:lnSpc>
                <a:spcPts val="2573"/>
              </a:lnSpc>
            </a:pPr>
            <a:r>
              <a:rPr lang="en-US" sz="2199" spc="-96">
                <a:solidFill>
                  <a:srgbClr val="F6F7F8"/>
                </a:solidFill>
                <a:latin typeface="DM Sans"/>
                <a:ea typeface="DM Sans"/>
                <a:cs typeface="DM Sans"/>
                <a:sym typeface="DM Sans"/>
              </a:rPr>
              <a:t>February 2025</a:t>
            </a:r>
          </a:p>
        </p:txBody>
      </p:sp>
      <p:sp>
        <p:nvSpPr>
          <p:cNvPr name="TextBox 18" id="18"/>
          <p:cNvSpPr txBox="true"/>
          <p:nvPr/>
        </p:nvSpPr>
        <p:spPr>
          <a:xfrm rot="0">
            <a:off x="7079341" y="2740697"/>
            <a:ext cx="4743296" cy="407180"/>
          </a:xfrm>
          <a:prstGeom prst="rect">
            <a:avLst/>
          </a:prstGeom>
        </p:spPr>
        <p:txBody>
          <a:bodyPr anchor="t" rtlCol="false" tIns="0" lIns="0" bIns="0" rIns="0">
            <a:spAutoFit/>
          </a:bodyPr>
          <a:lstStyle/>
          <a:p>
            <a:pPr algn="ctr">
              <a:lnSpc>
                <a:spcPts val="3392"/>
              </a:lnSpc>
              <a:spcBef>
                <a:spcPct val="0"/>
              </a:spcBef>
            </a:pPr>
            <a:r>
              <a:rPr lang="en-US" sz="2423" spc="249">
                <a:solidFill>
                  <a:srgbClr val="FFFFFF"/>
                </a:solidFill>
                <a:latin typeface="DM Sans"/>
                <a:ea typeface="DM Sans"/>
                <a:cs typeface="DM Sans"/>
                <a:sym typeface="DM Sans"/>
              </a:rPr>
              <a:t>Data Series 17.0</a:t>
            </a:r>
          </a:p>
        </p:txBody>
      </p:sp>
      <p:sp>
        <p:nvSpPr>
          <p:cNvPr name="TextBox 19" id="19"/>
          <p:cNvSpPr txBox="true"/>
          <p:nvPr/>
        </p:nvSpPr>
        <p:spPr>
          <a:xfrm rot="0">
            <a:off x="1871773" y="1242793"/>
            <a:ext cx="3352110" cy="332163"/>
          </a:xfrm>
          <a:prstGeom prst="rect">
            <a:avLst/>
          </a:prstGeom>
        </p:spPr>
        <p:txBody>
          <a:bodyPr anchor="t" rtlCol="false" tIns="0" lIns="0" bIns="0" rIns="0">
            <a:spAutoFit/>
          </a:bodyPr>
          <a:lstStyle/>
          <a:p>
            <a:pPr algn="l">
              <a:lnSpc>
                <a:spcPts val="2573"/>
              </a:lnSpc>
            </a:pPr>
            <a:r>
              <a:rPr lang="en-US" sz="2199" spc="-96">
                <a:solidFill>
                  <a:srgbClr val="F6F7F8"/>
                </a:solidFill>
                <a:latin typeface="DM Sans"/>
                <a:ea typeface="DM Sans"/>
                <a:cs typeface="DM Sans"/>
                <a:sym typeface="DM Sans"/>
              </a:rPr>
              <a:t>s.erzv</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51F34"/>
        </a:solidFill>
      </p:bgPr>
    </p:bg>
    <p:spTree>
      <p:nvGrpSpPr>
        <p:cNvPr id="1" name=""/>
        <p:cNvGrpSpPr/>
        <p:nvPr/>
      </p:nvGrpSpPr>
      <p:grpSpPr>
        <a:xfrm>
          <a:off x="0" y="0"/>
          <a:ext cx="0" cy="0"/>
          <a:chOff x="0" y="0"/>
          <a:chExt cx="0" cy="0"/>
        </a:xfrm>
      </p:grpSpPr>
      <p:grpSp>
        <p:nvGrpSpPr>
          <p:cNvPr name="Group 2" id="2"/>
          <p:cNvGrpSpPr/>
          <p:nvPr/>
        </p:nvGrpSpPr>
        <p:grpSpPr>
          <a:xfrm rot="0">
            <a:off x="-1143000" y="0"/>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265618" y="0"/>
              <a:ext cx="24642382" cy="13675918"/>
              <a:chOff x="0" y="0"/>
              <a:chExt cx="4867631" cy="2701416"/>
            </a:xfrm>
          </p:grpSpPr>
          <p:sp>
            <p:nvSpPr>
              <p:cNvPr name="Freeform 6" id="6"/>
              <p:cNvSpPr/>
              <p:nvPr/>
            </p:nvSpPr>
            <p:spPr>
              <a:xfrm flipH="false" flipV="false" rot="0">
                <a:off x="0" y="0"/>
                <a:ext cx="4867631" cy="2701416"/>
              </a:xfrm>
              <a:custGeom>
                <a:avLst/>
                <a:gdLst/>
                <a:ahLst/>
                <a:cxnLst/>
                <a:rect r="r" b="b" t="t" l="l"/>
                <a:pathLst>
                  <a:path h="2701416" w="4867631">
                    <a:moveTo>
                      <a:pt x="0" y="0"/>
                    </a:moveTo>
                    <a:lnTo>
                      <a:pt x="4867631" y="0"/>
                    </a:lnTo>
                    <a:lnTo>
                      <a:pt x="4867631" y="2701416"/>
                    </a:lnTo>
                    <a:lnTo>
                      <a:pt x="0" y="2701416"/>
                    </a:lnTo>
                    <a:close/>
                  </a:path>
                </a:pathLst>
              </a:custGeom>
              <a:gradFill rotWithShape="true">
                <a:gsLst>
                  <a:gs pos="0">
                    <a:srgbClr val="151F34">
                      <a:alpha val="0"/>
                    </a:srgbClr>
                  </a:gs>
                  <a:gs pos="100000">
                    <a:srgbClr val="151F34">
                      <a:alpha val="100000"/>
                    </a:srgbClr>
                  </a:gs>
                </a:gsLst>
                <a:lin ang="0"/>
              </a:gradFill>
            </p:spPr>
          </p:sp>
          <p:sp>
            <p:nvSpPr>
              <p:cNvPr name="TextBox 7" id="7"/>
              <p:cNvSpPr txBox="true"/>
              <p:nvPr/>
            </p:nvSpPr>
            <p:spPr>
              <a:xfrm>
                <a:off x="0" y="0"/>
                <a:ext cx="4867631" cy="2701416"/>
              </a:xfrm>
              <a:prstGeom prst="rect">
                <a:avLst/>
              </a:prstGeom>
            </p:spPr>
            <p:txBody>
              <a:bodyPr anchor="ctr" rtlCol="false" tIns="50800" lIns="50800" bIns="50800" rIns="50800"/>
              <a:lstStyle/>
              <a:p>
                <a:pPr algn="ctr">
                  <a:lnSpc>
                    <a:spcPts val="2573"/>
                  </a:lnSpc>
                </a:pPr>
              </a:p>
            </p:txBody>
          </p:sp>
        </p:grpSp>
      </p:grpSp>
      <p:sp>
        <p:nvSpPr>
          <p:cNvPr name="Freeform 8" id="8"/>
          <p:cNvSpPr/>
          <p:nvPr/>
        </p:nvSpPr>
        <p:spPr>
          <a:xfrm flipH="false" flipV="false" rot="0">
            <a:off x="10761421" y="-1903673"/>
            <a:ext cx="10201219" cy="9997194"/>
          </a:xfrm>
          <a:custGeom>
            <a:avLst/>
            <a:gdLst/>
            <a:ahLst/>
            <a:cxnLst/>
            <a:rect r="r" b="b" t="t" l="l"/>
            <a:pathLst>
              <a:path h="9997194" w="10201219">
                <a:moveTo>
                  <a:pt x="0" y="0"/>
                </a:moveTo>
                <a:lnTo>
                  <a:pt x="10201219" y="0"/>
                </a:lnTo>
                <a:lnTo>
                  <a:pt x="10201219" y="9997194"/>
                </a:lnTo>
                <a:lnTo>
                  <a:pt x="0" y="99971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28700" y="1088311"/>
            <a:ext cx="641126" cy="641126"/>
          </a:xfrm>
          <a:custGeom>
            <a:avLst/>
            <a:gdLst/>
            <a:ahLst/>
            <a:cxnLst/>
            <a:rect r="r" b="b" t="t" l="l"/>
            <a:pathLst>
              <a:path h="641126" w="641126">
                <a:moveTo>
                  <a:pt x="0" y="0"/>
                </a:moveTo>
                <a:lnTo>
                  <a:pt x="641126" y="0"/>
                </a:lnTo>
                <a:lnTo>
                  <a:pt x="641126" y="641126"/>
                </a:lnTo>
                <a:lnTo>
                  <a:pt x="0" y="641126"/>
                </a:lnTo>
                <a:lnTo>
                  <a:pt x="0" y="0"/>
                </a:lnTo>
                <a:close/>
              </a:path>
            </a:pathLst>
          </a:custGeom>
          <a:blipFill>
            <a:blip r:embed="rId6"/>
            <a:stretch>
              <a:fillRect l="0" t="0" r="0" b="0"/>
            </a:stretch>
          </a:blipFill>
        </p:spPr>
      </p:sp>
      <p:sp>
        <p:nvSpPr>
          <p:cNvPr name="Freeform 10" id="10"/>
          <p:cNvSpPr/>
          <p:nvPr/>
        </p:nvSpPr>
        <p:spPr>
          <a:xfrm flipH="false" flipV="false" rot="0">
            <a:off x="10499400" y="3365501"/>
            <a:ext cx="6858872" cy="4381104"/>
          </a:xfrm>
          <a:custGeom>
            <a:avLst/>
            <a:gdLst/>
            <a:ahLst/>
            <a:cxnLst/>
            <a:rect r="r" b="b" t="t" l="l"/>
            <a:pathLst>
              <a:path h="4381104" w="6858872">
                <a:moveTo>
                  <a:pt x="0" y="0"/>
                </a:moveTo>
                <a:lnTo>
                  <a:pt x="6858872" y="0"/>
                </a:lnTo>
                <a:lnTo>
                  <a:pt x="6858872" y="4381104"/>
                </a:lnTo>
                <a:lnTo>
                  <a:pt x="0" y="4381104"/>
                </a:lnTo>
                <a:lnTo>
                  <a:pt x="0" y="0"/>
                </a:lnTo>
                <a:close/>
              </a:path>
            </a:pathLst>
          </a:custGeom>
          <a:blipFill>
            <a:blip r:embed="rId7"/>
            <a:stretch>
              <a:fillRect l="0" t="0" r="0" b="0"/>
            </a:stretch>
          </a:blipFill>
        </p:spPr>
      </p:sp>
      <p:sp>
        <p:nvSpPr>
          <p:cNvPr name="AutoShape 11" id="11"/>
          <p:cNvSpPr/>
          <p:nvPr/>
        </p:nvSpPr>
        <p:spPr>
          <a:xfrm flipV="true">
            <a:off x="4244349" y="7359308"/>
            <a:ext cx="0" cy="1360251"/>
          </a:xfrm>
          <a:prstGeom prst="line">
            <a:avLst/>
          </a:prstGeom>
          <a:ln cap="flat" w="19050">
            <a:solidFill>
              <a:srgbClr val="FFFFFF"/>
            </a:solidFill>
            <a:prstDash val="solid"/>
            <a:headEnd type="none" len="sm" w="sm"/>
            <a:tailEnd type="none" len="sm" w="sm"/>
          </a:ln>
        </p:spPr>
      </p:sp>
      <p:sp>
        <p:nvSpPr>
          <p:cNvPr name="TextBox 12" id="12"/>
          <p:cNvSpPr txBox="true"/>
          <p:nvPr/>
        </p:nvSpPr>
        <p:spPr>
          <a:xfrm rot="0">
            <a:off x="1028700" y="2380168"/>
            <a:ext cx="8115300" cy="1112635"/>
          </a:xfrm>
          <a:prstGeom prst="rect">
            <a:avLst/>
          </a:prstGeom>
        </p:spPr>
        <p:txBody>
          <a:bodyPr anchor="t" rtlCol="false" tIns="0" lIns="0" bIns="0" rIns="0">
            <a:spAutoFit/>
          </a:bodyPr>
          <a:lstStyle/>
          <a:p>
            <a:pPr algn="l">
              <a:lnSpc>
                <a:spcPts val="7968"/>
              </a:lnSpc>
            </a:pPr>
            <a:r>
              <a:rPr lang="en-US" sz="7378" spc="-324" b="true">
                <a:solidFill>
                  <a:srgbClr val="F6F7F8"/>
                </a:solidFill>
                <a:latin typeface="Telegraf Bold"/>
                <a:ea typeface="Telegraf Bold"/>
                <a:cs typeface="Telegraf Bold"/>
                <a:sym typeface="Telegraf Bold"/>
              </a:rPr>
              <a:t>Random Forest</a:t>
            </a:r>
          </a:p>
        </p:txBody>
      </p:sp>
      <p:sp>
        <p:nvSpPr>
          <p:cNvPr name="TextBox 13" id="13"/>
          <p:cNvSpPr txBox="true"/>
          <p:nvPr/>
        </p:nvSpPr>
        <p:spPr>
          <a:xfrm rot="0">
            <a:off x="1028700" y="3655601"/>
            <a:ext cx="8799741" cy="3512611"/>
          </a:xfrm>
          <a:prstGeom prst="rect">
            <a:avLst/>
          </a:prstGeom>
        </p:spPr>
        <p:txBody>
          <a:bodyPr anchor="t" rtlCol="false" tIns="0" lIns="0" bIns="0" rIns="0">
            <a:spAutoFit/>
          </a:bodyPr>
          <a:lstStyle/>
          <a:p>
            <a:pPr algn="l">
              <a:lnSpc>
                <a:spcPts val="3141"/>
              </a:lnSpc>
            </a:pPr>
            <a:r>
              <a:rPr lang="en-US" sz="2416">
                <a:solidFill>
                  <a:srgbClr val="F6F7F8"/>
                </a:solidFill>
                <a:latin typeface="DM Sans"/>
                <a:ea typeface="DM Sans"/>
                <a:cs typeface="DM Sans"/>
                <a:sym typeface="DM Sans"/>
              </a:rPr>
              <a:t>The Random Forest model demonstrates strong performance with an R² score of 0.99 on the training data and 0.94 on the test data, indicating excellent predictive capability and minimal overfitting. While the Mean Squared Error (MSE) is higher on the test data (21,744.73) compared to the training data (3,737.44), the gap (18,007.29) suggests the model generalizes well to unseen data. This result indicates the Random Forest model effectively captures patterns in the data while maintaining robustness.</a:t>
            </a:r>
          </a:p>
        </p:txBody>
      </p:sp>
      <p:sp>
        <p:nvSpPr>
          <p:cNvPr name="TextBox 14" id="14"/>
          <p:cNvSpPr txBox="true"/>
          <p:nvPr/>
        </p:nvSpPr>
        <p:spPr>
          <a:xfrm rot="0">
            <a:off x="13907190" y="1242793"/>
            <a:ext cx="3352110" cy="332163"/>
          </a:xfrm>
          <a:prstGeom prst="rect">
            <a:avLst/>
          </a:prstGeom>
        </p:spPr>
        <p:txBody>
          <a:bodyPr anchor="t" rtlCol="false" tIns="0" lIns="0" bIns="0" rIns="0">
            <a:spAutoFit/>
          </a:bodyPr>
          <a:lstStyle/>
          <a:p>
            <a:pPr algn="r">
              <a:lnSpc>
                <a:spcPts val="2573"/>
              </a:lnSpc>
            </a:pPr>
            <a:r>
              <a:rPr lang="en-US" sz="2199" spc="-96">
                <a:solidFill>
                  <a:srgbClr val="F6F7F8"/>
                </a:solidFill>
                <a:latin typeface="DM Sans"/>
                <a:ea typeface="DM Sans"/>
                <a:cs typeface="DM Sans"/>
                <a:sym typeface="DM Sans"/>
              </a:rPr>
              <a:t>serzv.my.id</a:t>
            </a:r>
          </a:p>
        </p:txBody>
      </p:sp>
      <p:sp>
        <p:nvSpPr>
          <p:cNvPr name="TextBox 15" id="15"/>
          <p:cNvSpPr txBox="true"/>
          <p:nvPr/>
        </p:nvSpPr>
        <p:spPr>
          <a:xfrm rot="0">
            <a:off x="1871773" y="1242793"/>
            <a:ext cx="3352110" cy="332163"/>
          </a:xfrm>
          <a:prstGeom prst="rect">
            <a:avLst/>
          </a:prstGeom>
        </p:spPr>
        <p:txBody>
          <a:bodyPr anchor="t" rtlCol="false" tIns="0" lIns="0" bIns="0" rIns="0">
            <a:spAutoFit/>
          </a:bodyPr>
          <a:lstStyle/>
          <a:p>
            <a:pPr algn="l">
              <a:lnSpc>
                <a:spcPts val="2573"/>
              </a:lnSpc>
            </a:pPr>
            <a:r>
              <a:rPr lang="en-US" sz="2199" spc="-96">
                <a:solidFill>
                  <a:srgbClr val="F6F7F8"/>
                </a:solidFill>
                <a:latin typeface="DM Sans"/>
                <a:ea typeface="DM Sans"/>
                <a:cs typeface="DM Sans"/>
                <a:sym typeface="DM Sans"/>
              </a:rPr>
              <a:t>s.erzv</a:t>
            </a:r>
          </a:p>
        </p:txBody>
      </p:sp>
      <p:sp>
        <p:nvSpPr>
          <p:cNvPr name="TextBox 16" id="16"/>
          <p:cNvSpPr txBox="true"/>
          <p:nvPr/>
        </p:nvSpPr>
        <p:spPr>
          <a:xfrm rot="0">
            <a:off x="1028700" y="7330733"/>
            <a:ext cx="3059013" cy="1410730"/>
          </a:xfrm>
          <a:prstGeom prst="rect">
            <a:avLst/>
          </a:prstGeom>
        </p:spPr>
        <p:txBody>
          <a:bodyPr anchor="t" rtlCol="false" tIns="0" lIns="0" bIns="0" rIns="0">
            <a:spAutoFit/>
          </a:bodyPr>
          <a:lstStyle/>
          <a:p>
            <a:pPr algn="l">
              <a:lnSpc>
                <a:spcPts val="2806"/>
              </a:lnSpc>
            </a:pPr>
            <a:r>
              <a:rPr lang="en-US" sz="2158" b="true">
                <a:solidFill>
                  <a:srgbClr val="FFFFFF"/>
                </a:solidFill>
                <a:latin typeface="DM Sans Bold"/>
                <a:ea typeface="DM Sans Bold"/>
                <a:cs typeface="DM Sans Bold"/>
                <a:sym typeface="DM Sans Bold"/>
              </a:rPr>
              <a:t>Mean Squared Error:</a:t>
            </a:r>
            <a:r>
              <a:rPr lang="en-US" sz="2158">
                <a:solidFill>
                  <a:srgbClr val="FFFFFF"/>
                </a:solidFill>
                <a:latin typeface="DM Sans"/>
                <a:ea typeface="DM Sans"/>
                <a:cs typeface="DM Sans"/>
                <a:sym typeface="DM Sans"/>
              </a:rPr>
              <a:t> Train: 3737.44 </a:t>
            </a:r>
          </a:p>
          <a:p>
            <a:pPr algn="l">
              <a:lnSpc>
                <a:spcPts val="2806"/>
              </a:lnSpc>
            </a:pPr>
            <a:r>
              <a:rPr lang="en-US" sz="2158">
                <a:solidFill>
                  <a:srgbClr val="FFFFFF"/>
                </a:solidFill>
                <a:latin typeface="DM Sans"/>
                <a:ea typeface="DM Sans"/>
                <a:cs typeface="DM Sans"/>
                <a:sym typeface="DM Sans"/>
              </a:rPr>
              <a:t>Test : 21744.73 </a:t>
            </a:r>
          </a:p>
          <a:p>
            <a:pPr algn="l">
              <a:lnSpc>
                <a:spcPts val="2806"/>
              </a:lnSpc>
            </a:pPr>
            <a:r>
              <a:rPr lang="en-US" sz="2158">
                <a:solidFill>
                  <a:srgbClr val="FFFFFF"/>
                </a:solidFill>
                <a:latin typeface="DM Sans"/>
                <a:ea typeface="DM Sans"/>
                <a:cs typeface="DM Sans"/>
                <a:sym typeface="DM Sans"/>
              </a:rPr>
              <a:t>Gap : 18007.29 </a:t>
            </a:r>
          </a:p>
        </p:txBody>
      </p:sp>
      <p:sp>
        <p:nvSpPr>
          <p:cNvPr name="TextBox 17" id="17"/>
          <p:cNvSpPr txBox="true"/>
          <p:nvPr/>
        </p:nvSpPr>
        <p:spPr>
          <a:xfrm rot="0">
            <a:off x="4766020" y="7330733"/>
            <a:ext cx="2638143" cy="1058437"/>
          </a:xfrm>
          <a:prstGeom prst="rect">
            <a:avLst/>
          </a:prstGeom>
        </p:spPr>
        <p:txBody>
          <a:bodyPr anchor="t" rtlCol="false" tIns="0" lIns="0" bIns="0" rIns="0">
            <a:spAutoFit/>
          </a:bodyPr>
          <a:lstStyle/>
          <a:p>
            <a:pPr algn="l">
              <a:lnSpc>
                <a:spcPts val="2806"/>
              </a:lnSpc>
            </a:pPr>
            <a:r>
              <a:rPr lang="en-US" sz="2158" b="true">
                <a:solidFill>
                  <a:srgbClr val="FFFFFF"/>
                </a:solidFill>
                <a:latin typeface="DM Sans Bold"/>
                <a:ea typeface="DM Sans Bold"/>
                <a:cs typeface="DM Sans Bold"/>
                <a:sym typeface="DM Sans Bold"/>
              </a:rPr>
              <a:t>R^2 Score:</a:t>
            </a:r>
            <a:r>
              <a:rPr lang="en-US" sz="2158" b="true">
                <a:solidFill>
                  <a:srgbClr val="FFFFFF"/>
                </a:solidFill>
                <a:latin typeface="DM Sans Bold"/>
                <a:ea typeface="DM Sans Bold"/>
                <a:cs typeface="DM Sans Bold"/>
                <a:sym typeface="DM Sans Bold"/>
              </a:rPr>
              <a:t> </a:t>
            </a:r>
          </a:p>
          <a:p>
            <a:pPr algn="l">
              <a:lnSpc>
                <a:spcPts val="2806"/>
              </a:lnSpc>
            </a:pPr>
            <a:r>
              <a:rPr lang="en-US" sz="2158">
                <a:solidFill>
                  <a:srgbClr val="FFFFFF"/>
                </a:solidFill>
                <a:latin typeface="DM Sans"/>
                <a:ea typeface="DM Sans"/>
                <a:cs typeface="DM Sans"/>
                <a:sym typeface="DM Sans"/>
              </a:rPr>
              <a:t>Train: 0.99 </a:t>
            </a:r>
          </a:p>
          <a:p>
            <a:pPr algn="l">
              <a:lnSpc>
                <a:spcPts val="2806"/>
              </a:lnSpc>
            </a:pPr>
            <a:r>
              <a:rPr lang="en-US" sz="2158">
                <a:solidFill>
                  <a:srgbClr val="FFFFFF"/>
                </a:solidFill>
                <a:latin typeface="DM Sans"/>
                <a:ea typeface="DM Sans"/>
                <a:cs typeface="DM Sans"/>
                <a:sym typeface="DM Sans"/>
              </a:rPr>
              <a:t>Test : 0.94</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51F34"/>
        </a:solidFill>
      </p:bgPr>
    </p:bg>
    <p:spTree>
      <p:nvGrpSpPr>
        <p:cNvPr id="1" name=""/>
        <p:cNvGrpSpPr/>
        <p:nvPr/>
      </p:nvGrpSpPr>
      <p:grpSpPr>
        <a:xfrm>
          <a:off x="0" y="0"/>
          <a:ext cx="0" cy="0"/>
          <a:chOff x="0" y="0"/>
          <a:chExt cx="0" cy="0"/>
        </a:xfrm>
      </p:grpSpPr>
      <p:grpSp>
        <p:nvGrpSpPr>
          <p:cNvPr name="Group 2" id="2"/>
          <p:cNvGrpSpPr/>
          <p:nvPr/>
        </p:nvGrpSpPr>
        <p:grpSpPr>
          <a:xfrm rot="0">
            <a:off x="-1143000" y="0"/>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6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6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5400000">
            <a:off x="1347204" y="3778210"/>
            <a:ext cx="4545436" cy="5182444"/>
          </a:xfrm>
          <a:custGeom>
            <a:avLst/>
            <a:gdLst/>
            <a:ahLst/>
            <a:cxnLst/>
            <a:rect r="r" b="b" t="t" l="l"/>
            <a:pathLst>
              <a:path h="5182444" w="4545436">
                <a:moveTo>
                  <a:pt x="0" y="0"/>
                </a:moveTo>
                <a:lnTo>
                  <a:pt x="4545436" y="0"/>
                </a:lnTo>
                <a:lnTo>
                  <a:pt x="4545436" y="5182445"/>
                </a:lnTo>
                <a:lnTo>
                  <a:pt x="0" y="51824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6872215" y="3765741"/>
            <a:ext cx="4545436" cy="5182444"/>
          </a:xfrm>
          <a:custGeom>
            <a:avLst/>
            <a:gdLst/>
            <a:ahLst/>
            <a:cxnLst/>
            <a:rect r="r" b="b" t="t" l="l"/>
            <a:pathLst>
              <a:path h="5182444" w="4545436">
                <a:moveTo>
                  <a:pt x="0" y="0"/>
                </a:moveTo>
                <a:lnTo>
                  <a:pt x="4545435" y="0"/>
                </a:lnTo>
                <a:lnTo>
                  <a:pt x="4545435" y="5182445"/>
                </a:lnTo>
                <a:lnTo>
                  <a:pt x="0" y="51824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2395360" y="3778210"/>
            <a:ext cx="4545436" cy="5182444"/>
          </a:xfrm>
          <a:custGeom>
            <a:avLst/>
            <a:gdLst/>
            <a:ahLst/>
            <a:cxnLst/>
            <a:rect r="r" b="b" t="t" l="l"/>
            <a:pathLst>
              <a:path h="5182444" w="4545436">
                <a:moveTo>
                  <a:pt x="0" y="0"/>
                </a:moveTo>
                <a:lnTo>
                  <a:pt x="4545436" y="0"/>
                </a:lnTo>
                <a:lnTo>
                  <a:pt x="4545436" y="5182445"/>
                </a:lnTo>
                <a:lnTo>
                  <a:pt x="0" y="51824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849348">
            <a:off x="5275311" y="1936915"/>
            <a:ext cx="402872" cy="402872"/>
          </a:xfrm>
          <a:custGeom>
            <a:avLst/>
            <a:gdLst/>
            <a:ahLst/>
            <a:cxnLst/>
            <a:rect r="r" b="b" t="t" l="l"/>
            <a:pathLst>
              <a:path h="402872" w="402872">
                <a:moveTo>
                  <a:pt x="0" y="0"/>
                </a:moveTo>
                <a:lnTo>
                  <a:pt x="402872" y="0"/>
                </a:lnTo>
                <a:lnTo>
                  <a:pt x="402872" y="402872"/>
                </a:lnTo>
                <a:lnTo>
                  <a:pt x="0" y="4028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028700" y="1088311"/>
            <a:ext cx="641126" cy="641126"/>
          </a:xfrm>
          <a:custGeom>
            <a:avLst/>
            <a:gdLst/>
            <a:ahLst/>
            <a:cxnLst/>
            <a:rect r="r" b="b" t="t" l="l"/>
            <a:pathLst>
              <a:path h="641126" w="641126">
                <a:moveTo>
                  <a:pt x="0" y="0"/>
                </a:moveTo>
                <a:lnTo>
                  <a:pt x="641126" y="0"/>
                </a:lnTo>
                <a:lnTo>
                  <a:pt x="641126" y="641126"/>
                </a:lnTo>
                <a:lnTo>
                  <a:pt x="0" y="641126"/>
                </a:lnTo>
                <a:lnTo>
                  <a:pt x="0" y="0"/>
                </a:lnTo>
                <a:close/>
              </a:path>
            </a:pathLst>
          </a:custGeom>
          <a:blipFill>
            <a:blip r:embed="rId8"/>
            <a:stretch>
              <a:fillRect l="0" t="0" r="0" b="0"/>
            </a:stretch>
          </a:blipFill>
        </p:spPr>
      </p:sp>
      <p:sp>
        <p:nvSpPr>
          <p:cNvPr name="TextBox 10" id="10"/>
          <p:cNvSpPr txBox="true"/>
          <p:nvPr/>
        </p:nvSpPr>
        <p:spPr>
          <a:xfrm rot="0">
            <a:off x="2732831" y="2271701"/>
            <a:ext cx="13208967" cy="1402970"/>
          </a:xfrm>
          <a:prstGeom prst="rect">
            <a:avLst/>
          </a:prstGeom>
        </p:spPr>
        <p:txBody>
          <a:bodyPr anchor="t" rtlCol="false" tIns="0" lIns="0" bIns="0" rIns="0">
            <a:spAutoFit/>
          </a:bodyPr>
          <a:lstStyle/>
          <a:p>
            <a:pPr algn="ctr">
              <a:lnSpc>
                <a:spcPts val="9614"/>
              </a:lnSpc>
            </a:pPr>
            <a:r>
              <a:rPr lang="en-US" b="true" sz="10120" spc="-445">
                <a:solidFill>
                  <a:srgbClr val="F6F7F8"/>
                </a:solidFill>
                <a:latin typeface="Telegraf Bold"/>
                <a:ea typeface="Telegraf Bold"/>
                <a:cs typeface="Telegraf Bold"/>
                <a:sym typeface="Telegraf Bold"/>
              </a:rPr>
              <a:t>Comparison</a:t>
            </a:r>
          </a:p>
        </p:txBody>
      </p:sp>
      <p:sp>
        <p:nvSpPr>
          <p:cNvPr name="TextBox 11" id="11"/>
          <p:cNvSpPr txBox="true"/>
          <p:nvPr/>
        </p:nvSpPr>
        <p:spPr>
          <a:xfrm rot="0">
            <a:off x="1706113" y="4798625"/>
            <a:ext cx="3827619" cy="464083"/>
          </a:xfrm>
          <a:prstGeom prst="rect">
            <a:avLst/>
          </a:prstGeom>
        </p:spPr>
        <p:txBody>
          <a:bodyPr anchor="t" rtlCol="false" tIns="0" lIns="0" bIns="0" rIns="0">
            <a:spAutoFit/>
          </a:bodyPr>
          <a:lstStyle/>
          <a:p>
            <a:pPr algn="ctr">
              <a:lnSpc>
                <a:spcPts val="3183"/>
              </a:lnSpc>
            </a:pPr>
            <a:r>
              <a:rPr lang="en-US" b="true" sz="3351" spc="-147">
                <a:solidFill>
                  <a:srgbClr val="151F34"/>
                </a:solidFill>
                <a:latin typeface="Telegraf Bold"/>
                <a:ea typeface="Telegraf Bold"/>
                <a:cs typeface="Telegraf Bold"/>
                <a:sym typeface="Telegraf Bold"/>
              </a:rPr>
              <a:t>Linear Regression</a:t>
            </a:r>
          </a:p>
        </p:txBody>
      </p:sp>
      <p:sp>
        <p:nvSpPr>
          <p:cNvPr name="TextBox 12" id="12"/>
          <p:cNvSpPr txBox="true"/>
          <p:nvPr/>
        </p:nvSpPr>
        <p:spPr>
          <a:xfrm rot="0">
            <a:off x="7231123" y="4786156"/>
            <a:ext cx="3827619" cy="464083"/>
          </a:xfrm>
          <a:prstGeom prst="rect">
            <a:avLst/>
          </a:prstGeom>
        </p:spPr>
        <p:txBody>
          <a:bodyPr anchor="t" rtlCol="false" tIns="0" lIns="0" bIns="0" rIns="0">
            <a:spAutoFit/>
          </a:bodyPr>
          <a:lstStyle/>
          <a:p>
            <a:pPr algn="ctr">
              <a:lnSpc>
                <a:spcPts val="3183"/>
              </a:lnSpc>
            </a:pPr>
            <a:r>
              <a:rPr lang="en-US" b="true" sz="3351" spc="-147">
                <a:solidFill>
                  <a:srgbClr val="151F34"/>
                </a:solidFill>
                <a:latin typeface="Telegraf Bold"/>
                <a:ea typeface="Telegraf Bold"/>
                <a:cs typeface="Telegraf Bold"/>
                <a:sym typeface="Telegraf Bold"/>
              </a:rPr>
              <a:t>Decision Tree</a:t>
            </a:r>
          </a:p>
        </p:txBody>
      </p:sp>
      <p:sp>
        <p:nvSpPr>
          <p:cNvPr name="TextBox 13" id="13"/>
          <p:cNvSpPr txBox="true"/>
          <p:nvPr/>
        </p:nvSpPr>
        <p:spPr>
          <a:xfrm rot="0">
            <a:off x="13291718" y="4798625"/>
            <a:ext cx="3010696" cy="464083"/>
          </a:xfrm>
          <a:prstGeom prst="rect">
            <a:avLst/>
          </a:prstGeom>
        </p:spPr>
        <p:txBody>
          <a:bodyPr anchor="t" rtlCol="false" tIns="0" lIns="0" bIns="0" rIns="0">
            <a:spAutoFit/>
          </a:bodyPr>
          <a:lstStyle/>
          <a:p>
            <a:pPr algn="ctr">
              <a:lnSpc>
                <a:spcPts val="3183"/>
              </a:lnSpc>
            </a:pPr>
            <a:r>
              <a:rPr lang="en-US" b="true" sz="3351" spc="-147">
                <a:solidFill>
                  <a:srgbClr val="151F34"/>
                </a:solidFill>
                <a:latin typeface="Telegraf Bold"/>
                <a:ea typeface="Telegraf Bold"/>
                <a:cs typeface="Telegraf Bold"/>
                <a:sym typeface="Telegraf Bold"/>
              </a:rPr>
              <a:t>Random Forest</a:t>
            </a:r>
          </a:p>
        </p:txBody>
      </p:sp>
      <p:sp>
        <p:nvSpPr>
          <p:cNvPr name="TextBox 14" id="14"/>
          <p:cNvSpPr txBox="true"/>
          <p:nvPr/>
        </p:nvSpPr>
        <p:spPr>
          <a:xfrm rot="0">
            <a:off x="13907190" y="1242793"/>
            <a:ext cx="3352110" cy="332163"/>
          </a:xfrm>
          <a:prstGeom prst="rect">
            <a:avLst/>
          </a:prstGeom>
        </p:spPr>
        <p:txBody>
          <a:bodyPr anchor="t" rtlCol="false" tIns="0" lIns="0" bIns="0" rIns="0">
            <a:spAutoFit/>
          </a:bodyPr>
          <a:lstStyle/>
          <a:p>
            <a:pPr algn="r">
              <a:lnSpc>
                <a:spcPts val="2573"/>
              </a:lnSpc>
            </a:pPr>
            <a:r>
              <a:rPr lang="en-US" sz="2199" spc="-96">
                <a:solidFill>
                  <a:srgbClr val="F6F7F8"/>
                </a:solidFill>
                <a:latin typeface="DM Sans"/>
                <a:ea typeface="DM Sans"/>
                <a:cs typeface="DM Sans"/>
                <a:sym typeface="DM Sans"/>
              </a:rPr>
              <a:t>serzv.my.id</a:t>
            </a:r>
          </a:p>
        </p:txBody>
      </p:sp>
      <p:sp>
        <p:nvSpPr>
          <p:cNvPr name="TextBox 15" id="15"/>
          <p:cNvSpPr txBox="true"/>
          <p:nvPr/>
        </p:nvSpPr>
        <p:spPr>
          <a:xfrm rot="0">
            <a:off x="1871773" y="1242793"/>
            <a:ext cx="3352110" cy="332163"/>
          </a:xfrm>
          <a:prstGeom prst="rect">
            <a:avLst/>
          </a:prstGeom>
        </p:spPr>
        <p:txBody>
          <a:bodyPr anchor="t" rtlCol="false" tIns="0" lIns="0" bIns="0" rIns="0">
            <a:spAutoFit/>
          </a:bodyPr>
          <a:lstStyle/>
          <a:p>
            <a:pPr algn="l">
              <a:lnSpc>
                <a:spcPts val="2573"/>
              </a:lnSpc>
            </a:pPr>
            <a:r>
              <a:rPr lang="en-US" sz="2199" spc="-96">
                <a:solidFill>
                  <a:srgbClr val="F6F7F8"/>
                </a:solidFill>
                <a:latin typeface="DM Sans"/>
                <a:ea typeface="DM Sans"/>
                <a:cs typeface="DM Sans"/>
                <a:sym typeface="DM Sans"/>
              </a:rPr>
              <a:t>s.erzv</a:t>
            </a:r>
          </a:p>
        </p:txBody>
      </p:sp>
      <p:sp>
        <p:nvSpPr>
          <p:cNvPr name="TextBox 16" id="16"/>
          <p:cNvSpPr txBox="true"/>
          <p:nvPr/>
        </p:nvSpPr>
        <p:spPr>
          <a:xfrm rot="0">
            <a:off x="13157183" y="5376736"/>
            <a:ext cx="3279765" cy="2644187"/>
          </a:xfrm>
          <a:prstGeom prst="rect">
            <a:avLst/>
          </a:prstGeom>
        </p:spPr>
        <p:txBody>
          <a:bodyPr anchor="t" rtlCol="false" tIns="0" lIns="0" bIns="0" rIns="0">
            <a:spAutoFit/>
          </a:bodyPr>
          <a:lstStyle/>
          <a:p>
            <a:pPr algn="l">
              <a:lnSpc>
                <a:spcPts val="3008"/>
              </a:lnSpc>
            </a:pPr>
            <a:r>
              <a:rPr lang="en-US" sz="2314" b="true">
                <a:solidFill>
                  <a:srgbClr val="000000"/>
                </a:solidFill>
                <a:latin typeface="DM Sans Bold"/>
                <a:ea typeface="DM Sans Bold"/>
                <a:cs typeface="DM Sans Bold"/>
                <a:sym typeface="DM Sans Bold"/>
              </a:rPr>
              <a:t>Mean Squared Error: </a:t>
            </a:r>
            <a:r>
              <a:rPr lang="en-US" sz="2314">
                <a:solidFill>
                  <a:srgbClr val="000000"/>
                </a:solidFill>
                <a:latin typeface="DM Sans"/>
                <a:ea typeface="DM Sans"/>
                <a:cs typeface="DM Sans"/>
                <a:sym typeface="DM Sans"/>
              </a:rPr>
              <a:t>Train: 3737.44 </a:t>
            </a:r>
          </a:p>
          <a:p>
            <a:pPr algn="l">
              <a:lnSpc>
                <a:spcPts val="3008"/>
              </a:lnSpc>
            </a:pPr>
            <a:r>
              <a:rPr lang="en-US" sz="2314">
                <a:solidFill>
                  <a:srgbClr val="000000"/>
                </a:solidFill>
                <a:latin typeface="DM Sans"/>
                <a:ea typeface="DM Sans"/>
                <a:cs typeface="DM Sans"/>
                <a:sym typeface="DM Sans"/>
              </a:rPr>
              <a:t>Test : 21744.73 </a:t>
            </a:r>
          </a:p>
          <a:p>
            <a:pPr algn="l">
              <a:lnSpc>
                <a:spcPts val="3008"/>
              </a:lnSpc>
            </a:pPr>
            <a:r>
              <a:rPr lang="en-US" sz="2314">
                <a:solidFill>
                  <a:srgbClr val="000000"/>
                </a:solidFill>
                <a:latin typeface="DM Sans"/>
                <a:ea typeface="DM Sans"/>
                <a:cs typeface="DM Sans"/>
                <a:sym typeface="DM Sans"/>
              </a:rPr>
              <a:t>Gap : 18007.29 </a:t>
            </a:r>
          </a:p>
          <a:p>
            <a:pPr algn="l">
              <a:lnSpc>
                <a:spcPts val="3008"/>
              </a:lnSpc>
            </a:pPr>
            <a:r>
              <a:rPr lang="en-US" sz="2314" b="true">
                <a:solidFill>
                  <a:srgbClr val="000000"/>
                </a:solidFill>
                <a:latin typeface="DM Sans Bold"/>
                <a:ea typeface="DM Sans Bold"/>
                <a:cs typeface="DM Sans Bold"/>
                <a:sym typeface="DM Sans Bold"/>
              </a:rPr>
              <a:t>R^2 Score: </a:t>
            </a:r>
          </a:p>
          <a:p>
            <a:pPr algn="l">
              <a:lnSpc>
                <a:spcPts val="3008"/>
              </a:lnSpc>
            </a:pPr>
            <a:r>
              <a:rPr lang="en-US" sz="2314">
                <a:solidFill>
                  <a:srgbClr val="000000"/>
                </a:solidFill>
                <a:latin typeface="DM Sans"/>
                <a:ea typeface="DM Sans"/>
                <a:cs typeface="DM Sans"/>
                <a:sym typeface="DM Sans"/>
              </a:rPr>
              <a:t>Train: 0.99 </a:t>
            </a:r>
          </a:p>
          <a:p>
            <a:pPr algn="l">
              <a:lnSpc>
                <a:spcPts val="3008"/>
              </a:lnSpc>
            </a:pPr>
            <a:r>
              <a:rPr lang="en-US" sz="2314">
                <a:solidFill>
                  <a:srgbClr val="000000"/>
                </a:solidFill>
                <a:latin typeface="DM Sans"/>
                <a:ea typeface="DM Sans"/>
                <a:cs typeface="DM Sans"/>
                <a:sym typeface="DM Sans"/>
              </a:rPr>
              <a:t>Test : 0.94</a:t>
            </a:r>
          </a:p>
        </p:txBody>
      </p:sp>
      <p:sp>
        <p:nvSpPr>
          <p:cNvPr name="TextBox 17" id="17"/>
          <p:cNvSpPr txBox="true"/>
          <p:nvPr/>
        </p:nvSpPr>
        <p:spPr>
          <a:xfrm rot="0">
            <a:off x="7505050" y="5376736"/>
            <a:ext cx="3279765" cy="2627249"/>
          </a:xfrm>
          <a:prstGeom prst="rect">
            <a:avLst/>
          </a:prstGeom>
        </p:spPr>
        <p:txBody>
          <a:bodyPr anchor="t" rtlCol="false" tIns="0" lIns="0" bIns="0" rIns="0">
            <a:spAutoFit/>
          </a:bodyPr>
          <a:lstStyle/>
          <a:p>
            <a:pPr algn="l">
              <a:lnSpc>
                <a:spcPts val="3008"/>
              </a:lnSpc>
            </a:pPr>
            <a:r>
              <a:rPr lang="en-US" sz="2314" b="true">
                <a:solidFill>
                  <a:srgbClr val="000000"/>
                </a:solidFill>
                <a:latin typeface="DM Sans Bold"/>
                <a:ea typeface="DM Sans Bold"/>
                <a:cs typeface="DM Sans Bold"/>
                <a:sym typeface="DM Sans Bold"/>
              </a:rPr>
              <a:t>Mean Squared Error: </a:t>
            </a:r>
            <a:r>
              <a:rPr lang="en-US" sz="2314">
                <a:solidFill>
                  <a:srgbClr val="000000"/>
                </a:solidFill>
                <a:latin typeface="DM Sans"/>
                <a:ea typeface="DM Sans"/>
                <a:cs typeface="DM Sans"/>
                <a:sym typeface="DM Sans"/>
              </a:rPr>
              <a:t>Train: 88.12 </a:t>
            </a:r>
          </a:p>
          <a:p>
            <a:pPr algn="l">
              <a:lnSpc>
                <a:spcPts val="3008"/>
              </a:lnSpc>
            </a:pPr>
            <a:r>
              <a:rPr lang="en-US" sz="2314">
                <a:solidFill>
                  <a:srgbClr val="000000"/>
                </a:solidFill>
                <a:latin typeface="DM Sans"/>
                <a:ea typeface="DM Sans"/>
                <a:cs typeface="DM Sans"/>
                <a:sym typeface="DM Sans"/>
              </a:rPr>
              <a:t>Test : 23627.99 </a:t>
            </a:r>
          </a:p>
          <a:p>
            <a:pPr algn="l">
              <a:lnSpc>
                <a:spcPts val="3008"/>
              </a:lnSpc>
            </a:pPr>
            <a:r>
              <a:rPr lang="en-US" sz="2314">
                <a:solidFill>
                  <a:srgbClr val="000000"/>
                </a:solidFill>
                <a:latin typeface="DM Sans"/>
                <a:ea typeface="DM Sans"/>
                <a:cs typeface="DM Sans"/>
                <a:sym typeface="DM Sans"/>
              </a:rPr>
              <a:t>Gap : 23539.87 </a:t>
            </a:r>
          </a:p>
          <a:p>
            <a:pPr algn="l">
              <a:lnSpc>
                <a:spcPts val="3008"/>
              </a:lnSpc>
            </a:pPr>
            <a:r>
              <a:rPr lang="en-US" sz="2314" b="true">
                <a:solidFill>
                  <a:srgbClr val="000000"/>
                </a:solidFill>
                <a:latin typeface="DM Sans Bold"/>
                <a:ea typeface="DM Sans Bold"/>
                <a:cs typeface="DM Sans Bold"/>
                <a:sym typeface="DM Sans Bold"/>
              </a:rPr>
              <a:t>R^2 Score: </a:t>
            </a:r>
          </a:p>
          <a:p>
            <a:pPr algn="l">
              <a:lnSpc>
                <a:spcPts val="3008"/>
              </a:lnSpc>
            </a:pPr>
            <a:r>
              <a:rPr lang="en-US" sz="2314">
                <a:solidFill>
                  <a:srgbClr val="000000"/>
                </a:solidFill>
                <a:latin typeface="DM Sans"/>
                <a:ea typeface="DM Sans"/>
                <a:cs typeface="DM Sans"/>
                <a:sym typeface="DM Sans"/>
              </a:rPr>
              <a:t>Train: 1.00 </a:t>
            </a:r>
          </a:p>
          <a:p>
            <a:pPr algn="l">
              <a:lnSpc>
                <a:spcPts val="3008"/>
              </a:lnSpc>
            </a:pPr>
            <a:r>
              <a:rPr lang="en-US" sz="2314">
                <a:solidFill>
                  <a:srgbClr val="000000"/>
                </a:solidFill>
                <a:latin typeface="DM Sans"/>
                <a:ea typeface="DM Sans"/>
                <a:cs typeface="DM Sans"/>
                <a:sym typeface="DM Sans"/>
              </a:rPr>
              <a:t>Test : 0.93</a:t>
            </a:r>
          </a:p>
        </p:txBody>
      </p:sp>
      <p:sp>
        <p:nvSpPr>
          <p:cNvPr name="TextBox 18" id="18"/>
          <p:cNvSpPr txBox="true"/>
          <p:nvPr/>
        </p:nvSpPr>
        <p:spPr>
          <a:xfrm rot="0">
            <a:off x="1978080" y="5376736"/>
            <a:ext cx="3279765" cy="2627249"/>
          </a:xfrm>
          <a:prstGeom prst="rect">
            <a:avLst/>
          </a:prstGeom>
        </p:spPr>
        <p:txBody>
          <a:bodyPr anchor="t" rtlCol="false" tIns="0" lIns="0" bIns="0" rIns="0">
            <a:spAutoFit/>
          </a:bodyPr>
          <a:lstStyle/>
          <a:p>
            <a:pPr algn="l">
              <a:lnSpc>
                <a:spcPts val="3008"/>
              </a:lnSpc>
            </a:pPr>
            <a:r>
              <a:rPr lang="en-US" sz="2314" b="true">
                <a:solidFill>
                  <a:srgbClr val="000000"/>
                </a:solidFill>
                <a:latin typeface="DM Sans Bold"/>
                <a:ea typeface="DM Sans Bold"/>
                <a:cs typeface="DM Sans Bold"/>
                <a:sym typeface="DM Sans Bold"/>
              </a:rPr>
              <a:t>Mean Squared Error:</a:t>
            </a:r>
            <a:r>
              <a:rPr lang="en-US" sz="2314">
                <a:solidFill>
                  <a:srgbClr val="000000"/>
                </a:solidFill>
                <a:latin typeface="DM Sans"/>
                <a:ea typeface="DM Sans"/>
                <a:cs typeface="DM Sans"/>
                <a:sym typeface="DM Sans"/>
              </a:rPr>
              <a:t> Train: 107699.85 </a:t>
            </a:r>
          </a:p>
          <a:p>
            <a:pPr algn="l">
              <a:lnSpc>
                <a:spcPts val="3008"/>
              </a:lnSpc>
            </a:pPr>
            <a:r>
              <a:rPr lang="en-US" sz="2314">
                <a:solidFill>
                  <a:srgbClr val="000000"/>
                </a:solidFill>
                <a:latin typeface="DM Sans"/>
                <a:ea typeface="DM Sans"/>
                <a:cs typeface="DM Sans"/>
                <a:sym typeface="DM Sans"/>
              </a:rPr>
              <a:t>Test : 128111.12 </a:t>
            </a:r>
          </a:p>
          <a:p>
            <a:pPr algn="l">
              <a:lnSpc>
                <a:spcPts val="3008"/>
              </a:lnSpc>
            </a:pPr>
            <a:r>
              <a:rPr lang="en-US" sz="2314">
                <a:solidFill>
                  <a:srgbClr val="000000"/>
                </a:solidFill>
                <a:latin typeface="DM Sans"/>
                <a:ea typeface="DM Sans"/>
                <a:cs typeface="DM Sans"/>
                <a:sym typeface="DM Sans"/>
              </a:rPr>
              <a:t>Gap : 20411.27 </a:t>
            </a:r>
          </a:p>
          <a:p>
            <a:pPr algn="l">
              <a:lnSpc>
                <a:spcPts val="3008"/>
              </a:lnSpc>
            </a:pPr>
            <a:r>
              <a:rPr lang="en-US" sz="2314" b="true">
                <a:solidFill>
                  <a:srgbClr val="000000"/>
                </a:solidFill>
                <a:latin typeface="DM Sans Bold"/>
                <a:ea typeface="DM Sans Bold"/>
                <a:cs typeface="DM Sans Bold"/>
                <a:sym typeface="DM Sans Bold"/>
              </a:rPr>
              <a:t>R^2 Score: </a:t>
            </a:r>
          </a:p>
          <a:p>
            <a:pPr algn="l">
              <a:lnSpc>
                <a:spcPts val="3008"/>
              </a:lnSpc>
            </a:pPr>
            <a:r>
              <a:rPr lang="en-US" sz="2314">
                <a:solidFill>
                  <a:srgbClr val="000000"/>
                </a:solidFill>
                <a:latin typeface="DM Sans"/>
                <a:ea typeface="DM Sans"/>
                <a:cs typeface="DM Sans"/>
                <a:sym typeface="DM Sans"/>
              </a:rPr>
              <a:t>Train: 0.77 </a:t>
            </a:r>
          </a:p>
          <a:p>
            <a:pPr algn="l">
              <a:lnSpc>
                <a:spcPts val="3008"/>
              </a:lnSpc>
            </a:pPr>
            <a:r>
              <a:rPr lang="en-US" sz="2314">
                <a:solidFill>
                  <a:srgbClr val="000000"/>
                </a:solidFill>
                <a:latin typeface="DM Sans"/>
                <a:ea typeface="DM Sans"/>
                <a:cs typeface="DM Sans"/>
                <a:sym typeface="DM Sans"/>
              </a:rPr>
              <a:t>Test : 0.63</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51F34"/>
        </a:solidFill>
      </p:bgPr>
    </p:bg>
    <p:spTree>
      <p:nvGrpSpPr>
        <p:cNvPr id="1" name=""/>
        <p:cNvGrpSpPr/>
        <p:nvPr/>
      </p:nvGrpSpPr>
      <p:grpSpPr>
        <a:xfrm>
          <a:off x="0" y="0"/>
          <a:ext cx="0" cy="0"/>
          <a:chOff x="0" y="0"/>
          <a:chExt cx="0" cy="0"/>
        </a:xfrm>
      </p:grpSpPr>
      <p:grpSp>
        <p:nvGrpSpPr>
          <p:cNvPr name="Group 2" id="2"/>
          <p:cNvGrpSpPr/>
          <p:nvPr/>
        </p:nvGrpSpPr>
        <p:grpSpPr>
          <a:xfrm rot="0">
            <a:off x="-1143000" y="0"/>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265618" y="0"/>
              <a:ext cx="24642382" cy="13675918"/>
              <a:chOff x="0" y="0"/>
              <a:chExt cx="4867631" cy="2701416"/>
            </a:xfrm>
          </p:grpSpPr>
          <p:sp>
            <p:nvSpPr>
              <p:cNvPr name="Freeform 6" id="6"/>
              <p:cNvSpPr/>
              <p:nvPr/>
            </p:nvSpPr>
            <p:spPr>
              <a:xfrm flipH="false" flipV="false" rot="0">
                <a:off x="0" y="0"/>
                <a:ext cx="4867631" cy="2701416"/>
              </a:xfrm>
              <a:custGeom>
                <a:avLst/>
                <a:gdLst/>
                <a:ahLst/>
                <a:cxnLst/>
                <a:rect r="r" b="b" t="t" l="l"/>
                <a:pathLst>
                  <a:path h="2701416" w="4867631">
                    <a:moveTo>
                      <a:pt x="0" y="0"/>
                    </a:moveTo>
                    <a:lnTo>
                      <a:pt x="4867631" y="0"/>
                    </a:lnTo>
                    <a:lnTo>
                      <a:pt x="4867631" y="2701416"/>
                    </a:lnTo>
                    <a:lnTo>
                      <a:pt x="0" y="2701416"/>
                    </a:lnTo>
                    <a:close/>
                  </a:path>
                </a:pathLst>
              </a:custGeom>
              <a:gradFill rotWithShape="true">
                <a:gsLst>
                  <a:gs pos="0">
                    <a:srgbClr val="151F34">
                      <a:alpha val="0"/>
                    </a:srgbClr>
                  </a:gs>
                  <a:gs pos="100000">
                    <a:srgbClr val="151F34">
                      <a:alpha val="100000"/>
                    </a:srgbClr>
                  </a:gs>
                </a:gsLst>
                <a:lin ang="0"/>
              </a:gradFill>
            </p:spPr>
          </p:sp>
          <p:sp>
            <p:nvSpPr>
              <p:cNvPr name="TextBox 7" id="7"/>
              <p:cNvSpPr txBox="true"/>
              <p:nvPr/>
            </p:nvSpPr>
            <p:spPr>
              <a:xfrm>
                <a:off x="0" y="0"/>
                <a:ext cx="4867631" cy="2701416"/>
              </a:xfrm>
              <a:prstGeom prst="rect">
                <a:avLst/>
              </a:prstGeom>
            </p:spPr>
            <p:txBody>
              <a:bodyPr anchor="ctr" rtlCol="false" tIns="50800" lIns="50800" bIns="50800" rIns="50800"/>
              <a:lstStyle/>
              <a:p>
                <a:pPr algn="ctr">
                  <a:lnSpc>
                    <a:spcPts val="2573"/>
                  </a:lnSpc>
                </a:pPr>
              </a:p>
            </p:txBody>
          </p:sp>
        </p:grpSp>
      </p:grpSp>
      <p:sp>
        <p:nvSpPr>
          <p:cNvPr name="Freeform 8" id="8"/>
          <p:cNvSpPr/>
          <p:nvPr/>
        </p:nvSpPr>
        <p:spPr>
          <a:xfrm flipH="true" flipV="false" rot="0">
            <a:off x="9144000" y="0"/>
            <a:ext cx="10250868" cy="12150813"/>
          </a:xfrm>
          <a:custGeom>
            <a:avLst/>
            <a:gdLst/>
            <a:ahLst/>
            <a:cxnLst/>
            <a:rect r="r" b="b" t="t" l="l"/>
            <a:pathLst>
              <a:path h="12150813" w="10250868">
                <a:moveTo>
                  <a:pt x="10250868" y="0"/>
                </a:moveTo>
                <a:lnTo>
                  <a:pt x="0" y="0"/>
                </a:lnTo>
                <a:lnTo>
                  <a:pt x="0" y="12150813"/>
                </a:lnTo>
                <a:lnTo>
                  <a:pt x="10250868" y="12150813"/>
                </a:lnTo>
                <a:lnTo>
                  <a:pt x="102508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28700" y="1088311"/>
            <a:ext cx="641126" cy="641126"/>
          </a:xfrm>
          <a:custGeom>
            <a:avLst/>
            <a:gdLst/>
            <a:ahLst/>
            <a:cxnLst/>
            <a:rect r="r" b="b" t="t" l="l"/>
            <a:pathLst>
              <a:path h="641126" w="641126">
                <a:moveTo>
                  <a:pt x="0" y="0"/>
                </a:moveTo>
                <a:lnTo>
                  <a:pt x="641126" y="0"/>
                </a:lnTo>
                <a:lnTo>
                  <a:pt x="641126" y="641126"/>
                </a:lnTo>
                <a:lnTo>
                  <a:pt x="0" y="641126"/>
                </a:lnTo>
                <a:lnTo>
                  <a:pt x="0" y="0"/>
                </a:lnTo>
                <a:close/>
              </a:path>
            </a:pathLst>
          </a:custGeom>
          <a:blipFill>
            <a:blip r:embed="rId6"/>
            <a:stretch>
              <a:fillRect l="0" t="0" r="0" b="0"/>
            </a:stretch>
          </a:blipFill>
        </p:spPr>
      </p:sp>
      <p:grpSp>
        <p:nvGrpSpPr>
          <p:cNvPr name="Group 10" id="10"/>
          <p:cNvGrpSpPr/>
          <p:nvPr/>
        </p:nvGrpSpPr>
        <p:grpSpPr>
          <a:xfrm rot="0">
            <a:off x="1856985" y="3808393"/>
            <a:ext cx="14726430" cy="4665994"/>
            <a:chOff x="0" y="0"/>
            <a:chExt cx="19635240" cy="6221326"/>
          </a:xfrm>
        </p:grpSpPr>
        <p:grpSp>
          <p:nvGrpSpPr>
            <p:cNvPr name="Group 11" id="11"/>
            <p:cNvGrpSpPr/>
            <p:nvPr/>
          </p:nvGrpSpPr>
          <p:grpSpPr>
            <a:xfrm rot="0">
              <a:off x="203200" y="203200"/>
              <a:ext cx="19432040" cy="6018126"/>
              <a:chOff x="0" y="0"/>
              <a:chExt cx="3838428" cy="1188766"/>
            </a:xfrm>
          </p:grpSpPr>
          <p:sp>
            <p:nvSpPr>
              <p:cNvPr name="Freeform 12" id="12"/>
              <p:cNvSpPr/>
              <p:nvPr/>
            </p:nvSpPr>
            <p:spPr>
              <a:xfrm flipH="false" flipV="false" rot="0">
                <a:off x="0" y="0"/>
                <a:ext cx="3838428" cy="1188766"/>
              </a:xfrm>
              <a:custGeom>
                <a:avLst/>
                <a:gdLst/>
                <a:ahLst/>
                <a:cxnLst/>
                <a:rect r="r" b="b" t="t" l="l"/>
                <a:pathLst>
                  <a:path h="1188766" w="3838428">
                    <a:moveTo>
                      <a:pt x="13812" y="0"/>
                    </a:moveTo>
                    <a:lnTo>
                      <a:pt x="3824616" y="0"/>
                    </a:lnTo>
                    <a:cubicBezTo>
                      <a:pt x="3828279" y="0"/>
                      <a:pt x="3831792" y="1455"/>
                      <a:pt x="3834382" y="4045"/>
                    </a:cubicBezTo>
                    <a:cubicBezTo>
                      <a:pt x="3836973" y="6635"/>
                      <a:pt x="3838428" y="10148"/>
                      <a:pt x="3838428" y="13812"/>
                    </a:cubicBezTo>
                    <a:lnTo>
                      <a:pt x="3838428" y="1174954"/>
                    </a:lnTo>
                    <a:cubicBezTo>
                      <a:pt x="3838428" y="1178617"/>
                      <a:pt x="3836973" y="1182130"/>
                      <a:pt x="3834382" y="1184720"/>
                    </a:cubicBezTo>
                    <a:cubicBezTo>
                      <a:pt x="3831792" y="1187310"/>
                      <a:pt x="3828279" y="1188766"/>
                      <a:pt x="3824616" y="1188766"/>
                    </a:cubicBezTo>
                    <a:lnTo>
                      <a:pt x="13812" y="1188766"/>
                    </a:lnTo>
                    <a:cubicBezTo>
                      <a:pt x="10148" y="1188766"/>
                      <a:pt x="6635" y="1187310"/>
                      <a:pt x="4045" y="1184720"/>
                    </a:cubicBezTo>
                    <a:cubicBezTo>
                      <a:pt x="1455" y="1182130"/>
                      <a:pt x="0" y="1178617"/>
                      <a:pt x="0" y="1174954"/>
                    </a:cubicBezTo>
                    <a:lnTo>
                      <a:pt x="0" y="13812"/>
                    </a:lnTo>
                    <a:cubicBezTo>
                      <a:pt x="0" y="10148"/>
                      <a:pt x="1455" y="6635"/>
                      <a:pt x="4045" y="4045"/>
                    </a:cubicBezTo>
                    <a:cubicBezTo>
                      <a:pt x="6635" y="1455"/>
                      <a:pt x="10148" y="0"/>
                      <a:pt x="13812" y="0"/>
                    </a:cubicBezTo>
                    <a:close/>
                  </a:path>
                </a:pathLst>
              </a:custGeom>
              <a:solidFill>
                <a:srgbClr val="FFFFFF"/>
              </a:solidFill>
            </p:spPr>
          </p:sp>
          <p:sp>
            <p:nvSpPr>
              <p:cNvPr name="TextBox 13" id="13"/>
              <p:cNvSpPr txBox="true"/>
              <p:nvPr/>
            </p:nvSpPr>
            <p:spPr>
              <a:xfrm>
                <a:off x="0" y="0"/>
                <a:ext cx="3838428" cy="1188766"/>
              </a:xfrm>
              <a:prstGeom prst="rect">
                <a:avLst/>
              </a:prstGeom>
            </p:spPr>
            <p:txBody>
              <a:bodyPr anchor="ctr" rtlCol="false" tIns="50800" lIns="50800" bIns="50800" rIns="50800"/>
              <a:lstStyle/>
              <a:p>
                <a:pPr algn="ctr">
                  <a:lnSpc>
                    <a:spcPts val="2573"/>
                  </a:lnSpc>
                </a:pPr>
              </a:p>
            </p:txBody>
          </p:sp>
        </p:grpSp>
        <p:grpSp>
          <p:nvGrpSpPr>
            <p:cNvPr name="Group 14" id="14"/>
            <p:cNvGrpSpPr/>
            <p:nvPr/>
          </p:nvGrpSpPr>
          <p:grpSpPr>
            <a:xfrm rot="0">
              <a:off x="0" y="0"/>
              <a:ext cx="19432040" cy="6018126"/>
              <a:chOff x="0" y="0"/>
              <a:chExt cx="3838428" cy="1188766"/>
            </a:xfrm>
          </p:grpSpPr>
          <p:sp>
            <p:nvSpPr>
              <p:cNvPr name="Freeform 15" id="15"/>
              <p:cNvSpPr/>
              <p:nvPr/>
            </p:nvSpPr>
            <p:spPr>
              <a:xfrm flipH="false" flipV="false" rot="0">
                <a:off x="0" y="0"/>
                <a:ext cx="3838428" cy="1188766"/>
              </a:xfrm>
              <a:custGeom>
                <a:avLst/>
                <a:gdLst/>
                <a:ahLst/>
                <a:cxnLst/>
                <a:rect r="r" b="b" t="t" l="l"/>
                <a:pathLst>
                  <a:path h="1188766" w="3838428">
                    <a:moveTo>
                      <a:pt x="13812" y="0"/>
                    </a:moveTo>
                    <a:lnTo>
                      <a:pt x="3824616" y="0"/>
                    </a:lnTo>
                    <a:cubicBezTo>
                      <a:pt x="3828279" y="0"/>
                      <a:pt x="3831792" y="1455"/>
                      <a:pt x="3834382" y="4045"/>
                    </a:cubicBezTo>
                    <a:cubicBezTo>
                      <a:pt x="3836973" y="6635"/>
                      <a:pt x="3838428" y="10148"/>
                      <a:pt x="3838428" y="13812"/>
                    </a:cubicBezTo>
                    <a:lnTo>
                      <a:pt x="3838428" y="1174954"/>
                    </a:lnTo>
                    <a:cubicBezTo>
                      <a:pt x="3838428" y="1178617"/>
                      <a:pt x="3836973" y="1182130"/>
                      <a:pt x="3834382" y="1184720"/>
                    </a:cubicBezTo>
                    <a:cubicBezTo>
                      <a:pt x="3831792" y="1187310"/>
                      <a:pt x="3828279" y="1188766"/>
                      <a:pt x="3824616" y="1188766"/>
                    </a:cubicBezTo>
                    <a:lnTo>
                      <a:pt x="13812" y="1188766"/>
                    </a:lnTo>
                    <a:cubicBezTo>
                      <a:pt x="10148" y="1188766"/>
                      <a:pt x="6635" y="1187310"/>
                      <a:pt x="4045" y="1184720"/>
                    </a:cubicBezTo>
                    <a:cubicBezTo>
                      <a:pt x="1455" y="1182130"/>
                      <a:pt x="0" y="1178617"/>
                      <a:pt x="0" y="1174954"/>
                    </a:cubicBezTo>
                    <a:lnTo>
                      <a:pt x="0" y="13812"/>
                    </a:lnTo>
                    <a:cubicBezTo>
                      <a:pt x="0" y="10148"/>
                      <a:pt x="1455" y="6635"/>
                      <a:pt x="4045" y="4045"/>
                    </a:cubicBezTo>
                    <a:cubicBezTo>
                      <a:pt x="6635" y="1455"/>
                      <a:pt x="10148" y="0"/>
                      <a:pt x="13812" y="0"/>
                    </a:cubicBezTo>
                    <a:close/>
                  </a:path>
                </a:pathLst>
              </a:custGeom>
              <a:solidFill>
                <a:srgbClr val="D5F279"/>
              </a:solidFill>
            </p:spPr>
          </p:sp>
          <p:sp>
            <p:nvSpPr>
              <p:cNvPr name="TextBox 16" id="16"/>
              <p:cNvSpPr txBox="true"/>
              <p:nvPr/>
            </p:nvSpPr>
            <p:spPr>
              <a:xfrm>
                <a:off x="0" y="0"/>
                <a:ext cx="3838428" cy="1188766"/>
              </a:xfrm>
              <a:prstGeom prst="rect">
                <a:avLst/>
              </a:prstGeom>
            </p:spPr>
            <p:txBody>
              <a:bodyPr anchor="ctr" rtlCol="false" tIns="50800" lIns="50800" bIns="50800" rIns="50800"/>
              <a:lstStyle/>
              <a:p>
                <a:pPr algn="ctr">
                  <a:lnSpc>
                    <a:spcPts val="2573"/>
                  </a:lnSpc>
                </a:pPr>
              </a:p>
            </p:txBody>
          </p:sp>
        </p:grpSp>
      </p:grpSp>
      <p:sp>
        <p:nvSpPr>
          <p:cNvPr name="Freeform 17" id="17"/>
          <p:cNvSpPr/>
          <p:nvPr/>
        </p:nvSpPr>
        <p:spPr>
          <a:xfrm flipH="false" flipV="false" rot="0">
            <a:off x="14744943" y="7536812"/>
            <a:ext cx="2083843" cy="1396175"/>
          </a:xfrm>
          <a:custGeom>
            <a:avLst/>
            <a:gdLst/>
            <a:ahLst/>
            <a:cxnLst/>
            <a:rect r="r" b="b" t="t" l="l"/>
            <a:pathLst>
              <a:path h="1396175" w="2083843">
                <a:moveTo>
                  <a:pt x="0" y="0"/>
                </a:moveTo>
                <a:lnTo>
                  <a:pt x="2083843" y="0"/>
                </a:lnTo>
                <a:lnTo>
                  <a:pt x="2083843" y="1396175"/>
                </a:lnTo>
                <a:lnTo>
                  <a:pt x="0" y="1396175"/>
                </a:lnTo>
                <a:lnTo>
                  <a:pt x="0" y="0"/>
                </a:lnTo>
                <a:close/>
              </a:path>
            </a:pathLst>
          </a:custGeom>
          <a:blipFill>
            <a:blip r:embed="rId7"/>
            <a:stretch>
              <a:fillRect l="0" t="0" r="0" b="0"/>
            </a:stretch>
          </a:blipFill>
        </p:spPr>
      </p:sp>
      <p:sp>
        <p:nvSpPr>
          <p:cNvPr name="TextBox 18" id="18"/>
          <p:cNvSpPr txBox="true"/>
          <p:nvPr/>
        </p:nvSpPr>
        <p:spPr>
          <a:xfrm rot="0">
            <a:off x="2810588" y="4530214"/>
            <a:ext cx="12819223" cy="3193778"/>
          </a:xfrm>
          <a:prstGeom prst="rect">
            <a:avLst/>
          </a:prstGeom>
        </p:spPr>
        <p:txBody>
          <a:bodyPr anchor="t" rtlCol="false" tIns="0" lIns="0" bIns="0" rIns="0">
            <a:spAutoFit/>
          </a:bodyPr>
          <a:lstStyle/>
          <a:p>
            <a:pPr algn="just">
              <a:lnSpc>
                <a:spcPts val="3602"/>
              </a:lnSpc>
            </a:pPr>
            <a:r>
              <a:rPr lang="en-US" sz="2771">
                <a:solidFill>
                  <a:srgbClr val="000000"/>
                </a:solidFill>
                <a:latin typeface="DM Sans"/>
                <a:ea typeface="DM Sans"/>
                <a:cs typeface="DM Sans"/>
                <a:sym typeface="DM Sans"/>
              </a:rPr>
              <a:t>The Random Forest model demonstrates strong performance with an R² score of 0.99 on the training data and 0.94 on the test data, indicating excellent predictive capability and minimal overfitting. While the Mean Squared Error (MSE) is higher on the test data (21,744.73) compared to the training data (3,737.44), the gap (18,007.29) suggests the model generalizes well to unseen data. This result indicates the Random Forest model effectively captures patterns in the data while maintaining robustness.</a:t>
            </a:r>
          </a:p>
        </p:txBody>
      </p:sp>
      <p:sp>
        <p:nvSpPr>
          <p:cNvPr name="TextBox 19" id="19"/>
          <p:cNvSpPr txBox="true"/>
          <p:nvPr/>
        </p:nvSpPr>
        <p:spPr>
          <a:xfrm rot="0">
            <a:off x="5086350" y="2249635"/>
            <a:ext cx="8115300" cy="1112569"/>
          </a:xfrm>
          <a:prstGeom prst="rect">
            <a:avLst/>
          </a:prstGeom>
        </p:spPr>
        <p:txBody>
          <a:bodyPr anchor="t" rtlCol="false" tIns="0" lIns="0" bIns="0" rIns="0">
            <a:spAutoFit/>
          </a:bodyPr>
          <a:lstStyle/>
          <a:p>
            <a:pPr algn="ctr">
              <a:lnSpc>
                <a:spcPts val="7968"/>
              </a:lnSpc>
            </a:pPr>
            <a:r>
              <a:rPr lang="en-US" b="true" sz="7378" spc="-324">
                <a:solidFill>
                  <a:srgbClr val="F6F7F8"/>
                </a:solidFill>
                <a:latin typeface="Telegraf Bold"/>
                <a:ea typeface="Telegraf Bold"/>
                <a:cs typeface="Telegraf Bold"/>
                <a:sym typeface="Telegraf Bold"/>
              </a:rPr>
              <a:t>Conclusion</a:t>
            </a:r>
          </a:p>
        </p:txBody>
      </p:sp>
      <p:sp>
        <p:nvSpPr>
          <p:cNvPr name="TextBox 20" id="20"/>
          <p:cNvSpPr txBox="true"/>
          <p:nvPr/>
        </p:nvSpPr>
        <p:spPr>
          <a:xfrm rot="0">
            <a:off x="13907190" y="1242793"/>
            <a:ext cx="3352110" cy="332163"/>
          </a:xfrm>
          <a:prstGeom prst="rect">
            <a:avLst/>
          </a:prstGeom>
        </p:spPr>
        <p:txBody>
          <a:bodyPr anchor="t" rtlCol="false" tIns="0" lIns="0" bIns="0" rIns="0">
            <a:spAutoFit/>
          </a:bodyPr>
          <a:lstStyle/>
          <a:p>
            <a:pPr algn="r">
              <a:lnSpc>
                <a:spcPts val="2573"/>
              </a:lnSpc>
            </a:pPr>
            <a:r>
              <a:rPr lang="en-US" sz="2199" spc="-96">
                <a:solidFill>
                  <a:srgbClr val="F6F7F8"/>
                </a:solidFill>
                <a:latin typeface="DM Sans"/>
                <a:ea typeface="DM Sans"/>
                <a:cs typeface="DM Sans"/>
                <a:sym typeface="DM Sans"/>
              </a:rPr>
              <a:t>serzv.my.id</a:t>
            </a:r>
          </a:p>
        </p:txBody>
      </p:sp>
      <p:sp>
        <p:nvSpPr>
          <p:cNvPr name="TextBox 21" id="21"/>
          <p:cNvSpPr txBox="true"/>
          <p:nvPr/>
        </p:nvSpPr>
        <p:spPr>
          <a:xfrm rot="0">
            <a:off x="1871773" y="1242793"/>
            <a:ext cx="3352110" cy="332163"/>
          </a:xfrm>
          <a:prstGeom prst="rect">
            <a:avLst/>
          </a:prstGeom>
        </p:spPr>
        <p:txBody>
          <a:bodyPr anchor="t" rtlCol="false" tIns="0" lIns="0" bIns="0" rIns="0">
            <a:spAutoFit/>
          </a:bodyPr>
          <a:lstStyle/>
          <a:p>
            <a:pPr algn="l">
              <a:lnSpc>
                <a:spcPts val="2573"/>
              </a:lnSpc>
            </a:pPr>
            <a:r>
              <a:rPr lang="en-US" sz="2199" spc="-96">
                <a:solidFill>
                  <a:srgbClr val="F6F7F8"/>
                </a:solidFill>
                <a:latin typeface="DM Sans"/>
                <a:ea typeface="DM Sans"/>
                <a:cs typeface="DM Sans"/>
                <a:sym typeface="DM Sans"/>
              </a:rPr>
              <a:t>s.erzv</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51F34"/>
        </a:solidFill>
      </p:bgPr>
    </p:bg>
    <p:spTree>
      <p:nvGrpSpPr>
        <p:cNvPr id="1" name=""/>
        <p:cNvGrpSpPr/>
        <p:nvPr/>
      </p:nvGrpSpPr>
      <p:grpSpPr>
        <a:xfrm>
          <a:off x="0" y="0"/>
          <a:ext cx="0" cy="0"/>
          <a:chOff x="0" y="0"/>
          <a:chExt cx="0" cy="0"/>
        </a:xfrm>
      </p:grpSpPr>
      <p:grpSp>
        <p:nvGrpSpPr>
          <p:cNvPr name="Group 2" id="2"/>
          <p:cNvGrpSpPr/>
          <p:nvPr/>
        </p:nvGrpSpPr>
        <p:grpSpPr>
          <a:xfrm rot="0">
            <a:off x="-1143000" y="0"/>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2276316" y="2933700"/>
            <a:ext cx="13055609" cy="4667250"/>
          </a:xfrm>
          <a:prstGeom prst="rect">
            <a:avLst/>
          </a:prstGeom>
        </p:spPr>
        <p:txBody>
          <a:bodyPr anchor="t" rtlCol="false" tIns="0" lIns="0" bIns="0" rIns="0">
            <a:spAutoFit/>
          </a:bodyPr>
          <a:lstStyle/>
          <a:p>
            <a:pPr algn="ctr">
              <a:lnSpc>
                <a:spcPts val="17100"/>
              </a:lnSpc>
            </a:pPr>
            <a:r>
              <a:rPr lang="en-US" b="true" sz="18000" spc="-792">
                <a:solidFill>
                  <a:srgbClr val="F6F7F8"/>
                </a:solidFill>
                <a:latin typeface="Telegraf Bold"/>
                <a:ea typeface="Telegraf Bold"/>
                <a:cs typeface="Telegraf Bold"/>
                <a:sym typeface="Telegraf Bold"/>
              </a:rPr>
              <a:t>Thank You So Much</a:t>
            </a:r>
          </a:p>
        </p:txBody>
      </p:sp>
      <p:sp>
        <p:nvSpPr>
          <p:cNvPr name="Freeform 6" id="6"/>
          <p:cNvSpPr/>
          <p:nvPr/>
        </p:nvSpPr>
        <p:spPr>
          <a:xfrm flipH="false" flipV="false" rot="-2341942">
            <a:off x="14321332" y="5332633"/>
            <a:ext cx="1844068" cy="829830"/>
          </a:xfrm>
          <a:custGeom>
            <a:avLst/>
            <a:gdLst/>
            <a:ahLst/>
            <a:cxnLst/>
            <a:rect r="r" b="b" t="t" l="l"/>
            <a:pathLst>
              <a:path h="829830" w="1844068">
                <a:moveTo>
                  <a:pt x="0" y="0"/>
                </a:moveTo>
                <a:lnTo>
                  <a:pt x="1844067" y="0"/>
                </a:lnTo>
                <a:lnTo>
                  <a:pt x="1844067" y="829830"/>
                </a:lnTo>
                <a:lnTo>
                  <a:pt x="0" y="8298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5077727" y="3028352"/>
            <a:ext cx="1617363" cy="1609276"/>
            <a:chOff x="0" y="0"/>
            <a:chExt cx="2156484" cy="2145702"/>
          </a:xfrm>
        </p:grpSpPr>
        <p:sp>
          <p:nvSpPr>
            <p:cNvPr name="Freeform 8" id="8"/>
            <p:cNvSpPr/>
            <p:nvPr/>
          </p:nvSpPr>
          <p:spPr>
            <a:xfrm flipH="false" flipV="false" rot="0">
              <a:off x="0" y="0"/>
              <a:ext cx="2156484" cy="2145702"/>
            </a:xfrm>
            <a:custGeom>
              <a:avLst/>
              <a:gdLst/>
              <a:ahLst/>
              <a:cxnLst/>
              <a:rect r="r" b="b" t="t" l="l"/>
              <a:pathLst>
                <a:path h="2145702" w="2156484">
                  <a:moveTo>
                    <a:pt x="0" y="0"/>
                  </a:moveTo>
                  <a:lnTo>
                    <a:pt x="2156484" y="0"/>
                  </a:lnTo>
                  <a:lnTo>
                    <a:pt x="2156484" y="2145702"/>
                  </a:lnTo>
                  <a:lnTo>
                    <a:pt x="0" y="21457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436530" y="431139"/>
              <a:ext cx="1283424" cy="1283424"/>
            </a:xfrm>
            <a:custGeom>
              <a:avLst/>
              <a:gdLst/>
              <a:ahLst/>
              <a:cxnLst/>
              <a:rect r="r" b="b" t="t" l="l"/>
              <a:pathLst>
                <a:path h="1283424" w="1283424">
                  <a:moveTo>
                    <a:pt x="0" y="0"/>
                  </a:moveTo>
                  <a:lnTo>
                    <a:pt x="1283424" y="0"/>
                  </a:lnTo>
                  <a:lnTo>
                    <a:pt x="1283424" y="1283424"/>
                  </a:lnTo>
                  <a:lnTo>
                    <a:pt x="0" y="1283424"/>
                  </a:lnTo>
                  <a:lnTo>
                    <a:pt x="0" y="0"/>
                  </a:lnTo>
                  <a:close/>
                </a:path>
              </a:pathLst>
            </a:custGeom>
            <a:blipFill>
              <a:blip r:embed="rId8"/>
              <a:stretch>
                <a:fillRect l="0" t="0" r="0" b="0"/>
              </a:stretch>
            </a:blipFill>
          </p:spPr>
        </p:sp>
      </p:grpSp>
      <p:sp>
        <p:nvSpPr>
          <p:cNvPr name="Freeform 10" id="10"/>
          <p:cNvSpPr/>
          <p:nvPr/>
        </p:nvSpPr>
        <p:spPr>
          <a:xfrm flipH="false" flipV="false" rot="0">
            <a:off x="1028700" y="1088311"/>
            <a:ext cx="641126" cy="641126"/>
          </a:xfrm>
          <a:custGeom>
            <a:avLst/>
            <a:gdLst/>
            <a:ahLst/>
            <a:cxnLst/>
            <a:rect r="r" b="b" t="t" l="l"/>
            <a:pathLst>
              <a:path h="641126" w="641126">
                <a:moveTo>
                  <a:pt x="0" y="0"/>
                </a:moveTo>
                <a:lnTo>
                  <a:pt x="641126" y="0"/>
                </a:lnTo>
                <a:lnTo>
                  <a:pt x="641126" y="641126"/>
                </a:lnTo>
                <a:lnTo>
                  <a:pt x="0" y="641126"/>
                </a:lnTo>
                <a:lnTo>
                  <a:pt x="0" y="0"/>
                </a:lnTo>
                <a:close/>
              </a:path>
            </a:pathLst>
          </a:custGeom>
          <a:blipFill>
            <a:blip r:embed="rId9"/>
            <a:stretch>
              <a:fillRect l="0" t="0" r="0" b="0"/>
            </a:stretch>
          </a:blipFill>
        </p:spPr>
      </p:sp>
      <p:sp>
        <p:nvSpPr>
          <p:cNvPr name="TextBox 11" id="11"/>
          <p:cNvSpPr txBox="true"/>
          <p:nvPr/>
        </p:nvSpPr>
        <p:spPr>
          <a:xfrm rot="0">
            <a:off x="13907190" y="1242793"/>
            <a:ext cx="3352110" cy="332163"/>
          </a:xfrm>
          <a:prstGeom prst="rect">
            <a:avLst/>
          </a:prstGeom>
        </p:spPr>
        <p:txBody>
          <a:bodyPr anchor="t" rtlCol="false" tIns="0" lIns="0" bIns="0" rIns="0">
            <a:spAutoFit/>
          </a:bodyPr>
          <a:lstStyle/>
          <a:p>
            <a:pPr algn="r">
              <a:lnSpc>
                <a:spcPts val="2573"/>
              </a:lnSpc>
            </a:pPr>
            <a:r>
              <a:rPr lang="en-US" sz="2199" spc="-96">
                <a:solidFill>
                  <a:srgbClr val="F6F7F8"/>
                </a:solidFill>
                <a:latin typeface="DM Sans"/>
                <a:ea typeface="DM Sans"/>
                <a:cs typeface="DM Sans"/>
                <a:sym typeface="DM Sans"/>
              </a:rPr>
              <a:t>serzv.my.id</a:t>
            </a:r>
          </a:p>
        </p:txBody>
      </p:sp>
      <p:sp>
        <p:nvSpPr>
          <p:cNvPr name="TextBox 12" id="12"/>
          <p:cNvSpPr txBox="true"/>
          <p:nvPr/>
        </p:nvSpPr>
        <p:spPr>
          <a:xfrm rot="0">
            <a:off x="1028700" y="8926071"/>
            <a:ext cx="4688963" cy="332163"/>
          </a:xfrm>
          <a:prstGeom prst="rect">
            <a:avLst/>
          </a:prstGeom>
        </p:spPr>
        <p:txBody>
          <a:bodyPr anchor="t" rtlCol="false" tIns="0" lIns="0" bIns="0" rIns="0">
            <a:spAutoFit/>
          </a:bodyPr>
          <a:lstStyle/>
          <a:p>
            <a:pPr algn="l">
              <a:lnSpc>
                <a:spcPts val="2573"/>
              </a:lnSpc>
            </a:pPr>
            <a:r>
              <a:rPr lang="en-US" sz="2199" spc="-96">
                <a:solidFill>
                  <a:srgbClr val="F6F7F8"/>
                </a:solidFill>
                <a:latin typeface="DM Sans"/>
                <a:ea typeface="DM Sans"/>
                <a:cs typeface="DM Sans"/>
                <a:sym typeface="DM Sans"/>
              </a:rPr>
              <a:t>Presented By : Sarah Fajriah Rahmah</a:t>
            </a:r>
          </a:p>
        </p:txBody>
      </p:sp>
      <p:sp>
        <p:nvSpPr>
          <p:cNvPr name="TextBox 13" id="13"/>
          <p:cNvSpPr txBox="true"/>
          <p:nvPr/>
        </p:nvSpPr>
        <p:spPr>
          <a:xfrm rot="0">
            <a:off x="15193277" y="8926071"/>
            <a:ext cx="2066023" cy="332163"/>
          </a:xfrm>
          <a:prstGeom prst="rect">
            <a:avLst/>
          </a:prstGeom>
        </p:spPr>
        <p:txBody>
          <a:bodyPr anchor="t" rtlCol="false" tIns="0" lIns="0" bIns="0" rIns="0">
            <a:spAutoFit/>
          </a:bodyPr>
          <a:lstStyle/>
          <a:p>
            <a:pPr algn="r">
              <a:lnSpc>
                <a:spcPts val="2573"/>
              </a:lnSpc>
            </a:pPr>
            <a:r>
              <a:rPr lang="en-US" sz="2199" spc="-96">
                <a:solidFill>
                  <a:srgbClr val="F6F7F8"/>
                </a:solidFill>
                <a:latin typeface="DM Sans"/>
                <a:ea typeface="DM Sans"/>
                <a:cs typeface="DM Sans"/>
                <a:sym typeface="DM Sans"/>
              </a:rPr>
              <a:t>February 2025</a:t>
            </a:r>
          </a:p>
        </p:txBody>
      </p:sp>
      <p:sp>
        <p:nvSpPr>
          <p:cNvPr name="TextBox 14" id="14"/>
          <p:cNvSpPr txBox="true"/>
          <p:nvPr/>
        </p:nvSpPr>
        <p:spPr>
          <a:xfrm rot="0">
            <a:off x="1871773" y="1242793"/>
            <a:ext cx="3352110" cy="332163"/>
          </a:xfrm>
          <a:prstGeom prst="rect">
            <a:avLst/>
          </a:prstGeom>
        </p:spPr>
        <p:txBody>
          <a:bodyPr anchor="t" rtlCol="false" tIns="0" lIns="0" bIns="0" rIns="0">
            <a:spAutoFit/>
          </a:bodyPr>
          <a:lstStyle/>
          <a:p>
            <a:pPr algn="l">
              <a:lnSpc>
                <a:spcPts val="2573"/>
              </a:lnSpc>
            </a:pPr>
            <a:r>
              <a:rPr lang="en-US" sz="2199" spc="-96">
                <a:solidFill>
                  <a:srgbClr val="F6F7F8"/>
                </a:solidFill>
                <a:latin typeface="DM Sans"/>
                <a:ea typeface="DM Sans"/>
                <a:cs typeface="DM Sans"/>
                <a:sym typeface="DM Sans"/>
              </a:rPr>
              <a:t>s.erzv</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1F34"/>
        </a:solidFill>
      </p:bgPr>
    </p:bg>
    <p:spTree>
      <p:nvGrpSpPr>
        <p:cNvPr id="1" name=""/>
        <p:cNvGrpSpPr/>
        <p:nvPr/>
      </p:nvGrpSpPr>
      <p:grpSpPr>
        <a:xfrm>
          <a:off x="0" y="0"/>
          <a:ext cx="0" cy="0"/>
          <a:chOff x="0" y="0"/>
          <a:chExt cx="0" cy="0"/>
        </a:xfrm>
      </p:grpSpPr>
      <p:sp>
        <p:nvSpPr>
          <p:cNvPr name="Freeform 2" id="2"/>
          <p:cNvSpPr/>
          <p:nvPr/>
        </p:nvSpPr>
        <p:spPr>
          <a:xfrm flipH="false" flipV="false" rot="7578979">
            <a:off x="7937653" y="-3483080"/>
            <a:ext cx="9187380" cy="10888747"/>
          </a:xfrm>
          <a:custGeom>
            <a:avLst/>
            <a:gdLst/>
            <a:ahLst/>
            <a:cxnLst/>
            <a:rect r="r" b="b" t="t" l="l"/>
            <a:pathLst>
              <a:path h="10888747" w="9187380">
                <a:moveTo>
                  <a:pt x="0" y="0"/>
                </a:moveTo>
                <a:lnTo>
                  <a:pt x="9187380" y="0"/>
                </a:lnTo>
                <a:lnTo>
                  <a:pt x="9187380" y="10888747"/>
                </a:lnTo>
                <a:lnTo>
                  <a:pt x="0" y="108887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2212764">
            <a:off x="9273893" y="6986509"/>
            <a:ext cx="2398491" cy="2017730"/>
          </a:xfrm>
          <a:custGeom>
            <a:avLst/>
            <a:gdLst/>
            <a:ahLst/>
            <a:cxnLst/>
            <a:rect r="r" b="b" t="t" l="l"/>
            <a:pathLst>
              <a:path h="2017730" w="2398491">
                <a:moveTo>
                  <a:pt x="0" y="2017731"/>
                </a:moveTo>
                <a:lnTo>
                  <a:pt x="2398491" y="2017731"/>
                </a:lnTo>
                <a:lnTo>
                  <a:pt x="2398491" y="0"/>
                </a:lnTo>
                <a:lnTo>
                  <a:pt x="0" y="0"/>
                </a:lnTo>
                <a:lnTo>
                  <a:pt x="0" y="201773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986458">
            <a:off x="9864561" y="2278227"/>
            <a:ext cx="510581" cy="510581"/>
          </a:xfrm>
          <a:custGeom>
            <a:avLst/>
            <a:gdLst/>
            <a:ahLst/>
            <a:cxnLst/>
            <a:rect r="r" b="b" t="t" l="l"/>
            <a:pathLst>
              <a:path h="510581" w="510581">
                <a:moveTo>
                  <a:pt x="0" y="0"/>
                </a:moveTo>
                <a:lnTo>
                  <a:pt x="510582" y="0"/>
                </a:lnTo>
                <a:lnTo>
                  <a:pt x="510582" y="510581"/>
                </a:lnTo>
                <a:lnTo>
                  <a:pt x="0" y="5105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28700" y="1088311"/>
            <a:ext cx="641126" cy="641126"/>
          </a:xfrm>
          <a:custGeom>
            <a:avLst/>
            <a:gdLst/>
            <a:ahLst/>
            <a:cxnLst/>
            <a:rect r="r" b="b" t="t" l="l"/>
            <a:pathLst>
              <a:path h="641126" w="641126">
                <a:moveTo>
                  <a:pt x="0" y="0"/>
                </a:moveTo>
                <a:lnTo>
                  <a:pt x="641126" y="0"/>
                </a:lnTo>
                <a:lnTo>
                  <a:pt x="641126" y="641126"/>
                </a:lnTo>
                <a:lnTo>
                  <a:pt x="0" y="641126"/>
                </a:lnTo>
                <a:lnTo>
                  <a:pt x="0" y="0"/>
                </a:lnTo>
                <a:close/>
              </a:path>
            </a:pathLst>
          </a:custGeom>
          <a:blipFill>
            <a:blip r:embed="rId8"/>
            <a:stretch>
              <a:fillRect l="0" t="0" r="0" b="0"/>
            </a:stretch>
          </a:blipFill>
        </p:spPr>
      </p:sp>
      <p:sp>
        <p:nvSpPr>
          <p:cNvPr name="Freeform 6" id="6"/>
          <p:cNvSpPr/>
          <p:nvPr/>
        </p:nvSpPr>
        <p:spPr>
          <a:xfrm flipH="false" flipV="false" rot="0">
            <a:off x="11378013" y="2779692"/>
            <a:ext cx="5645372" cy="5546578"/>
          </a:xfrm>
          <a:custGeom>
            <a:avLst/>
            <a:gdLst/>
            <a:ahLst/>
            <a:cxnLst/>
            <a:rect r="r" b="b" t="t" l="l"/>
            <a:pathLst>
              <a:path h="5546578" w="5645372">
                <a:moveTo>
                  <a:pt x="0" y="0"/>
                </a:moveTo>
                <a:lnTo>
                  <a:pt x="5645372" y="0"/>
                </a:lnTo>
                <a:lnTo>
                  <a:pt x="5645372" y="5546578"/>
                </a:lnTo>
                <a:lnTo>
                  <a:pt x="0" y="5546578"/>
                </a:lnTo>
                <a:lnTo>
                  <a:pt x="0" y="0"/>
                </a:lnTo>
                <a:close/>
              </a:path>
            </a:pathLst>
          </a:custGeom>
          <a:blipFill>
            <a:blip r:embed="rId9"/>
            <a:stretch>
              <a:fillRect l="0" t="0" r="0" b="0"/>
            </a:stretch>
          </a:blipFill>
        </p:spPr>
      </p:sp>
      <p:sp>
        <p:nvSpPr>
          <p:cNvPr name="TextBox 7" id="7"/>
          <p:cNvSpPr txBox="true"/>
          <p:nvPr/>
        </p:nvSpPr>
        <p:spPr>
          <a:xfrm rot="0">
            <a:off x="1028700" y="2886770"/>
            <a:ext cx="8904276" cy="1333566"/>
          </a:xfrm>
          <a:prstGeom prst="rect">
            <a:avLst/>
          </a:prstGeom>
        </p:spPr>
        <p:txBody>
          <a:bodyPr anchor="t" rtlCol="false" tIns="0" lIns="0" bIns="0" rIns="0">
            <a:spAutoFit/>
          </a:bodyPr>
          <a:lstStyle/>
          <a:p>
            <a:pPr algn="l">
              <a:lnSpc>
                <a:spcPts val="9119"/>
              </a:lnSpc>
            </a:pPr>
            <a:r>
              <a:rPr lang="en-US" sz="9600" spc="-422" b="true">
                <a:solidFill>
                  <a:srgbClr val="F6F7F8"/>
                </a:solidFill>
                <a:latin typeface="Telegraf Bold"/>
                <a:ea typeface="Telegraf Bold"/>
                <a:cs typeface="Telegraf Bold"/>
                <a:sym typeface="Telegraf Bold"/>
              </a:rPr>
              <a:t>What is AI/ML?</a:t>
            </a:r>
          </a:p>
        </p:txBody>
      </p:sp>
      <p:sp>
        <p:nvSpPr>
          <p:cNvPr name="TextBox 8" id="8"/>
          <p:cNvSpPr txBox="true"/>
          <p:nvPr/>
        </p:nvSpPr>
        <p:spPr>
          <a:xfrm rot="0">
            <a:off x="1061233" y="4433479"/>
            <a:ext cx="8325298" cy="3561895"/>
          </a:xfrm>
          <a:prstGeom prst="rect">
            <a:avLst/>
          </a:prstGeom>
        </p:spPr>
        <p:txBody>
          <a:bodyPr anchor="t" rtlCol="false" tIns="0" lIns="0" bIns="0" rIns="0">
            <a:spAutoFit/>
          </a:bodyPr>
          <a:lstStyle/>
          <a:p>
            <a:pPr algn="l">
              <a:lnSpc>
                <a:spcPts val="3130"/>
              </a:lnSpc>
            </a:pPr>
            <a:r>
              <a:rPr lang="en-US" sz="2408" b="true">
                <a:solidFill>
                  <a:srgbClr val="F6F7F8"/>
                </a:solidFill>
                <a:latin typeface="DM Sans Bold"/>
                <a:ea typeface="DM Sans Bold"/>
                <a:cs typeface="DM Sans Bold"/>
                <a:sym typeface="DM Sans Bold"/>
              </a:rPr>
              <a:t>Artificial Intelligence (AI)</a:t>
            </a:r>
            <a:r>
              <a:rPr lang="en-US" sz="2408">
                <a:solidFill>
                  <a:srgbClr val="F6F7F8"/>
                </a:solidFill>
                <a:latin typeface="DM Sans"/>
                <a:ea typeface="DM Sans"/>
                <a:cs typeface="DM Sans"/>
                <a:sym typeface="DM Sans"/>
              </a:rPr>
              <a:t> is a technology that enables computers to perform tasks that normally require human intelligence. AI can learn, reason, plan, and solve problems. </a:t>
            </a:r>
          </a:p>
          <a:p>
            <a:pPr algn="l">
              <a:lnSpc>
                <a:spcPts val="3130"/>
              </a:lnSpc>
            </a:pPr>
          </a:p>
          <a:p>
            <a:pPr algn="l">
              <a:lnSpc>
                <a:spcPts val="3130"/>
              </a:lnSpc>
            </a:pPr>
            <a:r>
              <a:rPr lang="en-US" sz="2408" b="true">
                <a:solidFill>
                  <a:srgbClr val="F6F7F8"/>
                </a:solidFill>
                <a:latin typeface="DM Sans Bold"/>
                <a:ea typeface="DM Sans Bold"/>
                <a:cs typeface="DM Sans Bold"/>
                <a:sym typeface="DM Sans Bold"/>
              </a:rPr>
              <a:t>Machine learning (ML) </a:t>
            </a:r>
            <a:r>
              <a:rPr lang="en-US" sz="2408">
                <a:solidFill>
                  <a:srgbClr val="F6F7F8"/>
                </a:solidFill>
                <a:latin typeface="DM Sans"/>
                <a:ea typeface="DM Sans"/>
                <a:cs typeface="DM Sans"/>
                <a:sym typeface="DM Sans"/>
              </a:rPr>
              <a:t>is a branch of </a:t>
            </a:r>
            <a:r>
              <a:rPr lang="en-US" sz="2408" u="sng">
                <a:solidFill>
                  <a:srgbClr val="F6F7F8"/>
                </a:solidFill>
                <a:latin typeface="DM Sans"/>
                <a:ea typeface="DM Sans"/>
                <a:cs typeface="DM Sans"/>
                <a:sym typeface="DM Sans"/>
                <a:hlinkClick r:id="rId10" tooltip="https://www.ibm.com/think/topics/artificial-intelligence"/>
              </a:rPr>
              <a:t>AI</a:t>
            </a:r>
            <a:r>
              <a:rPr lang="en-US" sz="2408">
                <a:solidFill>
                  <a:srgbClr val="F6F7F8"/>
                </a:solidFill>
                <a:latin typeface="DM Sans"/>
                <a:ea typeface="DM Sans"/>
                <a:cs typeface="DM Sans"/>
                <a:sym typeface="DM Sans"/>
              </a:rPr>
              <a:t> focused on enabling computers and machines to imitate the way humans learn, perform tasks autonomously, and improve their performance and accuracy through </a:t>
            </a:r>
          </a:p>
          <a:p>
            <a:pPr algn="l">
              <a:lnSpc>
                <a:spcPts val="3130"/>
              </a:lnSpc>
            </a:pPr>
            <a:r>
              <a:rPr lang="en-US" sz="2408">
                <a:solidFill>
                  <a:srgbClr val="F6F7F8"/>
                </a:solidFill>
                <a:latin typeface="DM Sans"/>
                <a:ea typeface="DM Sans"/>
                <a:cs typeface="DM Sans"/>
                <a:sym typeface="DM Sans"/>
              </a:rPr>
              <a:t>experience and exposure to more data.</a:t>
            </a:r>
          </a:p>
        </p:txBody>
      </p:sp>
      <p:sp>
        <p:nvSpPr>
          <p:cNvPr name="TextBox 9" id="9"/>
          <p:cNvSpPr txBox="true"/>
          <p:nvPr/>
        </p:nvSpPr>
        <p:spPr>
          <a:xfrm rot="0">
            <a:off x="13907190" y="1242793"/>
            <a:ext cx="3352110" cy="332163"/>
          </a:xfrm>
          <a:prstGeom prst="rect">
            <a:avLst/>
          </a:prstGeom>
        </p:spPr>
        <p:txBody>
          <a:bodyPr anchor="t" rtlCol="false" tIns="0" lIns="0" bIns="0" rIns="0">
            <a:spAutoFit/>
          </a:bodyPr>
          <a:lstStyle/>
          <a:p>
            <a:pPr algn="r">
              <a:lnSpc>
                <a:spcPts val="2573"/>
              </a:lnSpc>
            </a:pPr>
            <a:r>
              <a:rPr lang="en-US" sz="2199" spc="-96">
                <a:solidFill>
                  <a:srgbClr val="F6F7F8"/>
                </a:solidFill>
                <a:latin typeface="DM Sans"/>
                <a:ea typeface="DM Sans"/>
                <a:cs typeface="DM Sans"/>
                <a:sym typeface="DM Sans"/>
              </a:rPr>
              <a:t>serzv.my.id</a:t>
            </a:r>
          </a:p>
        </p:txBody>
      </p:sp>
      <p:sp>
        <p:nvSpPr>
          <p:cNvPr name="TextBox 10" id="10"/>
          <p:cNvSpPr txBox="true"/>
          <p:nvPr/>
        </p:nvSpPr>
        <p:spPr>
          <a:xfrm rot="0">
            <a:off x="1871773" y="1242793"/>
            <a:ext cx="3352110" cy="332163"/>
          </a:xfrm>
          <a:prstGeom prst="rect">
            <a:avLst/>
          </a:prstGeom>
        </p:spPr>
        <p:txBody>
          <a:bodyPr anchor="t" rtlCol="false" tIns="0" lIns="0" bIns="0" rIns="0">
            <a:spAutoFit/>
          </a:bodyPr>
          <a:lstStyle/>
          <a:p>
            <a:pPr algn="l">
              <a:lnSpc>
                <a:spcPts val="2573"/>
              </a:lnSpc>
            </a:pPr>
            <a:r>
              <a:rPr lang="en-US" sz="2199" spc="-96">
                <a:solidFill>
                  <a:srgbClr val="F6F7F8"/>
                </a:solidFill>
                <a:latin typeface="DM Sans"/>
                <a:ea typeface="DM Sans"/>
                <a:cs typeface="DM Sans"/>
                <a:sym typeface="DM Sans"/>
              </a:rPr>
              <a:t>s.erzv</a:t>
            </a:r>
          </a:p>
        </p:txBody>
      </p:sp>
      <p:sp>
        <p:nvSpPr>
          <p:cNvPr name="TextBox 11" id="11"/>
          <p:cNvSpPr txBox="true"/>
          <p:nvPr/>
        </p:nvSpPr>
        <p:spPr>
          <a:xfrm rot="0">
            <a:off x="13330678" y="8554932"/>
            <a:ext cx="1740043" cy="332163"/>
          </a:xfrm>
          <a:prstGeom prst="rect">
            <a:avLst/>
          </a:prstGeom>
        </p:spPr>
        <p:txBody>
          <a:bodyPr anchor="t" rtlCol="false" tIns="0" lIns="0" bIns="0" rIns="0">
            <a:spAutoFit/>
          </a:bodyPr>
          <a:lstStyle/>
          <a:p>
            <a:pPr algn="ctr">
              <a:lnSpc>
                <a:spcPts val="2573"/>
              </a:lnSpc>
            </a:pPr>
            <a:r>
              <a:rPr lang="en-US" sz="2199" spc="-96">
                <a:solidFill>
                  <a:srgbClr val="F6F7F8"/>
                </a:solidFill>
                <a:latin typeface="DM Sans"/>
                <a:ea typeface="DM Sans"/>
                <a:cs typeface="DM Sans"/>
                <a:sym typeface="DM Sans"/>
                <a:hlinkClick r:id="rId11" tooltip="https://www.google.com/url?sa=i&amp;url=https%3A%2F%2Fizis.edu.mn%2F%3Fi%3D277296016&amp;psig=AOvVaw12mgiX_9gq5t_7EhdbmOuL&amp;ust=1738907851890000&amp;source=images&amp;cd=vfe&amp;opi=89978449&amp;ved=0CBQQjRxqFwoTCOCp8uKurosDFQAAAAAdAAAAABAJ"/>
              </a:rPr>
              <a:t>Image Source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51F34"/>
        </a:solidFill>
      </p:bgPr>
    </p:bg>
    <p:spTree>
      <p:nvGrpSpPr>
        <p:cNvPr id="1" name=""/>
        <p:cNvGrpSpPr/>
        <p:nvPr/>
      </p:nvGrpSpPr>
      <p:grpSpPr>
        <a:xfrm>
          <a:off x="0" y="0"/>
          <a:ext cx="0" cy="0"/>
          <a:chOff x="0" y="0"/>
          <a:chExt cx="0" cy="0"/>
        </a:xfrm>
      </p:grpSpPr>
      <p:grpSp>
        <p:nvGrpSpPr>
          <p:cNvPr name="Group 2" id="2"/>
          <p:cNvGrpSpPr/>
          <p:nvPr/>
        </p:nvGrpSpPr>
        <p:grpSpPr>
          <a:xfrm rot="0">
            <a:off x="-1143000" y="0"/>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6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6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5400000">
            <a:off x="2596699" y="5037364"/>
            <a:ext cx="3574901" cy="4075897"/>
          </a:xfrm>
          <a:custGeom>
            <a:avLst/>
            <a:gdLst/>
            <a:ahLst/>
            <a:cxnLst/>
            <a:rect r="r" b="b" t="t" l="l"/>
            <a:pathLst>
              <a:path h="4075897" w="3574901">
                <a:moveTo>
                  <a:pt x="0" y="0"/>
                </a:moveTo>
                <a:lnTo>
                  <a:pt x="3574902" y="0"/>
                </a:lnTo>
                <a:lnTo>
                  <a:pt x="3574902" y="4075897"/>
                </a:lnTo>
                <a:lnTo>
                  <a:pt x="0" y="40758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6942019" y="5027557"/>
            <a:ext cx="3574901" cy="4075897"/>
          </a:xfrm>
          <a:custGeom>
            <a:avLst/>
            <a:gdLst/>
            <a:ahLst/>
            <a:cxnLst/>
            <a:rect r="r" b="b" t="t" l="l"/>
            <a:pathLst>
              <a:path h="4075897" w="3574901">
                <a:moveTo>
                  <a:pt x="0" y="0"/>
                </a:moveTo>
                <a:lnTo>
                  <a:pt x="3574901" y="0"/>
                </a:lnTo>
                <a:lnTo>
                  <a:pt x="3574901" y="4075897"/>
                </a:lnTo>
                <a:lnTo>
                  <a:pt x="0" y="40758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3948903">
            <a:off x="14389855" y="3007179"/>
            <a:ext cx="4515270" cy="5585902"/>
          </a:xfrm>
          <a:custGeom>
            <a:avLst/>
            <a:gdLst/>
            <a:ahLst/>
            <a:cxnLst/>
            <a:rect r="r" b="b" t="t" l="l"/>
            <a:pathLst>
              <a:path h="5585902" w="4515270">
                <a:moveTo>
                  <a:pt x="0" y="0"/>
                </a:moveTo>
                <a:lnTo>
                  <a:pt x="4515271" y="0"/>
                </a:lnTo>
                <a:lnTo>
                  <a:pt x="4515271" y="5585901"/>
                </a:lnTo>
                <a:lnTo>
                  <a:pt x="0" y="5585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5400000">
            <a:off x="11285871" y="5037364"/>
            <a:ext cx="3574901" cy="4075897"/>
          </a:xfrm>
          <a:custGeom>
            <a:avLst/>
            <a:gdLst/>
            <a:ahLst/>
            <a:cxnLst/>
            <a:rect r="r" b="b" t="t" l="l"/>
            <a:pathLst>
              <a:path h="4075897" w="3574901">
                <a:moveTo>
                  <a:pt x="0" y="0"/>
                </a:moveTo>
                <a:lnTo>
                  <a:pt x="3574901" y="0"/>
                </a:lnTo>
                <a:lnTo>
                  <a:pt x="3574901" y="4075897"/>
                </a:lnTo>
                <a:lnTo>
                  <a:pt x="0" y="40758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849348">
            <a:off x="5275311" y="1936915"/>
            <a:ext cx="402872" cy="402872"/>
          </a:xfrm>
          <a:custGeom>
            <a:avLst/>
            <a:gdLst/>
            <a:ahLst/>
            <a:cxnLst/>
            <a:rect r="r" b="b" t="t" l="l"/>
            <a:pathLst>
              <a:path h="402872" w="402872">
                <a:moveTo>
                  <a:pt x="0" y="0"/>
                </a:moveTo>
                <a:lnTo>
                  <a:pt x="402872" y="0"/>
                </a:lnTo>
                <a:lnTo>
                  <a:pt x="402872" y="402872"/>
                </a:lnTo>
                <a:lnTo>
                  <a:pt x="0" y="402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028700" y="1088311"/>
            <a:ext cx="641126" cy="641126"/>
          </a:xfrm>
          <a:custGeom>
            <a:avLst/>
            <a:gdLst/>
            <a:ahLst/>
            <a:cxnLst/>
            <a:rect r="r" b="b" t="t" l="l"/>
            <a:pathLst>
              <a:path h="641126" w="641126">
                <a:moveTo>
                  <a:pt x="0" y="0"/>
                </a:moveTo>
                <a:lnTo>
                  <a:pt x="641126" y="0"/>
                </a:lnTo>
                <a:lnTo>
                  <a:pt x="641126" y="641126"/>
                </a:lnTo>
                <a:lnTo>
                  <a:pt x="0" y="641126"/>
                </a:lnTo>
                <a:lnTo>
                  <a:pt x="0" y="0"/>
                </a:lnTo>
                <a:close/>
              </a:path>
            </a:pathLst>
          </a:custGeom>
          <a:blipFill>
            <a:blip r:embed="rId10"/>
            <a:stretch>
              <a:fillRect l="0" t="0" r="0" b="0"/>
            </a:stretch>
          </a:blipFill>
        </p:spPr>
      </p:sp>
      <p:sp>
        <p:nvSpPr>
          <p:cNvPr name="Freeform 11" id="11"/>
          <p:cNvSpPr/>
          <p:nvPr/>
        </p:nvSpPr>
        <p:spPr>
          <a:xfrm flipH="false" flipV="false" rot="0">
            <a:off x="7671864" y="6286038"/>
            <a:ext cx="2115211" cy="2154845"/>
          </a:xfrm>
          <a:custGeom>
            <a:avLst/>
            <a:gdLst/>
            <a:ahLst/>
            <a:cxnLst/>
            <a:rect r="r" b="b" t="t" l="l"/>
            <a:pathLst>
              <a:path h="2154845" w="2115211">
                <a:moveTo>
                  <a:pt x="0" y="0"/>
                </a:moveTo>
                <a:lnTo>
                  <a:pt x="2115211" y="0"/>
                </a:lnTo>
                <a:lnTo>
                  <a:pt x="2115211" y="2154845"/>
                </a:lnTo>
                <a:lnTo>
                  <a:pt x="0" y="2154845"/>
                </a:lnTo>
                <a:lnTo>
                  <a:pt x="0" y="0"/>
                </a:lnTo>
                <a:close/>
              </a:path>
            </a:pathLst>
          </a:custGeom>
          <a:blipFill>
            <a:blip r:embed="rId11"/>
            <a:stretch>
              <a:fillRect l="-10954" t="-161158" r="-398432" b="-10101"/>
            </a:stretch>
          </a:blipFill>
        </p:spPr>
      </p:sp>
      <p:sp>
        <p:nvSpPr>
          <p:cNvPr name="TextBox 12" id="12"/>
          <p:cNvSpPr txBox="true"/>
          <p:nvPr/>
        </p:nvSpPr>
        <p:spPr>
          <a:xfrm rot="0">
            <a:off x="2732831" y="2271701"/>
            <a:ext cx="13208967" cy="2618108"/>
          </a:xfrm>
          <a:prstGeom prst="rect">
            <a:avLst/>
          </a:prstGeom>
        </p:spPr>
        <p:txBody>
          <a:bodyPr anchor="t" rtlCol="false" tIns="0" lIns="0" bIns="0" rIns="0">
            <a:spAutoFit/>
          </a:bodyPr>
          <a:lstStyle/>
          <a:p>
            <a:pPr algn="ctr">
              <a:lnSpc>
                <a:spcPts val="9614"/>
              </a:lnSpc>
            </a:pPr>
            <a:r>
              <a:rPr lang="en-US" b="true" sz="10120" spc="-445">
                <a:solidFill>
                  <a:srgbClr val="F6F7F8"/>
                </a:solidFill>
                <a:latin typeface="Telegraf Bold"/>
                <a:ea typeface="Telegraf Bold"/>
                <a:cs typeface="Telegraf Bold"/>
                <a:sym typeface="Telegraf Bold"/>
              </a:rPr>
              <a:t>Category of</a:t>
            </a:r>
          </a:p>
          <a:p>
            <a:pPr algn="ctr">
              <a:lnSpc>
                <a:spcPts val="9614"/>
              </a:lnSpc>
            </a:pPr>
            <a:r>
              <a:rPr lang="en-US" b="true" sz="10120" spc="-445">
                <a:solidFill>
                  <a:srgbClr val="F6F7F8"/>
                </a:solidFill>
                <a:latin typeface="Telegraf Bold"/>
                <a:ea typeface="Telegraf Bold"/>
                <a:cs typeface="Telegraf Bold"/>
                <a:sym typeface="Telegraf Bold"/>
              </a:rPr>
              <a:t>Machine Learning</a:t>
            </a:r>
          </a:p>
        </p:txBody>
      </p:sp>
      <p:sp>
        <p:nvSpPr>
          <p:cNvPr name="TextBox 13" id="13"/>
          <p:cNvSpPr txBox="true"/>
          <p:nvPr/>
        </p:nvSpPr>
        <p:spPr>
          <a:xfrm rot="0">
            <a:off x="2878974" y="5838511"/>
            <a:ext cx="3010352" cy="366453"/>
          </a:xfrm>
          <a:prstGeom prst="rect">
            <a:avLst/>
          </a:prstGeom>
        </p:spPr>
        <p:txBody>
          <a:bodyPr anchor="t" rtlCol="false" tIns="0" lIns="0" bIns="0" rIns="0">
            <a:spAutoFit/>
          </a:bodyPr>
          <a:lstStyle/>
          <a:p>
            <a:pPr algn="ctr">
              <a:lnSpc>
                <a:spcPts val="2503"/>
              </a:lnSpc>
            </a:pPr>
            <a:r>
              <a:rPr lang="en-US" b="true" sz="2635" spc="-115">
                <a:solidFill>
                  <a:srgbClr val="151F34"/>
                </a:solidFill>
                <a:latin typeface="Telegraf Bold"/>
                <a:ea typeface="Telegraf Bold"/>
                <a:cs typeface="Telegraf Bold"/>
                <a:sym typeface="Telegraf Bold"/>
              </a:rPr>
              <a:t>Supervised</a:t>
            </a:r>
          </a:p>
        </p:txBody>
      </p:sp>
      <p:sp>
        <p:nvSpPr>
          <p:cNvPr name="TextBox 14" id="14"/>
          <p:cNvSpPr txBox="true"/>
          <p:nvPr/>
        </p:nvSpPr>
        <p:spPr>
          <a:xfrm rot="0">
            <a:off x="7224293" y="5828705"/>
            <a:ext cx="3010352" cy="366453"/>
          </a:xfrm>
          <a:prstGeom prst="rect">
            <a:avLst/>
          </a:prstGeom>
        </p:spPr>
        <p:txBody>
          <a:bodyPr anchor="t" rtlCol="false" tIns="0" lIns="0" bIns="0" rIns="0">
            <a:spAutoFit/>
          </a:bodyPr>
          <a:lstStyle/>
          <a:p>
            <a:pPr algn="ctr">
              <a:lnSpc>
                <a:spcPts val="2503"/>
              </a:lnSpc>
            </a:pPr>
            <a:r>
              <a:rPr lang="en-US" b="true" sz="2635" spc="-115">
                <a:solidFill>
                  <a:srgbClr val="151F34"/>
                </a:solidFill>
                <a:latin typeface="Telegraf Bold"/>
                <a:ea typeface="Telegraf Bold"/>
                <a:cs typeface="Telegraf Bold"/>
                <a:sym typeface="Telegraf Bold"/>
              </a:rPr>
              <a:t>Unsupervised</a:t>
            </a:r>
          </a:p>
        </p:txBody>
      </p:sp>
      <p:sp>
        <p:nvSpPr>
          <p:cNvPr name="TextBox 15" id="15"/>
          <p:cNvSpPr txBox="true"/>
          <p:nvPr/>
        </p:nvSpPr>
        <p:spPr>
          <a:xfrm rot="0">
            <a:off x="11990839" y="5838511"/>
            <a:ext cx="2367857" cy="366453"/>
          </a:xfrm>
          <a:prstGeom prst="rect">
            <a:avLst/>
          </a:prstGeom>
        </p:spPr>
        <p:txBody>
          <a:bodyPr anchor="t" rtlCol="false" tIns="0" lIns="0" bIns="0" rIns="0">
            <a:spAutoFit/>
          </a:bodyPr>
          <a:lstStyle/>
          <a:p>
            <a:pPr algn="ctr">
              <a:lnSpc>
                <a:spcPts val="2503"/>
              </a:lnSpc>
            </a:pPr>
            <a:r>
              <a:rPr lang="en-US" b="true" sz="2635" spc="-115">
                <a:solidFill>
                  <a:srgbClr val="151F34"/>
                </a:solidFill>
                <a:latin typeface="Telegraf Bold"/>
                <a:ea typeface="Telegraf Bold"/>
                <a:cs typeface="Telegraf Bold"/>
                <a:sym typeface="Telegraf Bold"/>
              </a:rPr>
              <a:t>Reinforcement</a:t>
            </a:r>
          </a:p>
        </p:txBody>
      </p:sp>
      <p:sp>
        <p:nvSpPr>
          <p:cNvPr name="TextBox 16" id="16"/>
          <p:cNvSpPr txBox="true"/>
          <p:nvPr/>
        </p:nvSpPr>
        <p:spPr>
          <a:xfrm rot="0">
            <a:off x="13907190" y="1242793"/>
            <a:ext cx="3352110" cy="332163"/>
          </a:xfrm>
          <a:prstGeom prst="rect">
            <a:avLst/>
          </a:prstGeom>
        </p:spPr>
        <p:txBody>
          <a:bodyPr anchor="t" rtlCol="false" tIns="0" lIns="0" bIns="0" rIns="0">
            <a:spAutoFit/>
          </a:bodyPr>
          <a:lstStyle/>
          <a:p>
            <a:pPr algn="r">
              <a:lnSpc>
                <a:spcPts val="2573"/>
              </a:lnSpc>
            </a:pPr>
            <a:r>
              <a:rPr lang="en-US" sz="2199" spc="-96">
                <a:solidFill>
                  <a:srgbClr val="F6F7F8"/>
                </a:solidFill>
                <a:latin typeface="DM Sans"/>
                <a:ea typeface="DM Sans"/>
                <a:cs typeface="DM Sans"/>
                <a:sym typeface="DM Sans"/>
              </a:rPr>
              <a:t>serzv.my.id</a:t>
            </a:r>
          </a:p>
        </p:txBody>
      </p:sp>
      <p:sp>
        <p:nvSpPr>
          <p:cNvPr name="TextBox 17" id="17"/>
          <p:cNvSpPr txBox="true"/>
          <p:nvPr/>
        </p:nvSpPr>
        <p:spPr>
          <a:xfrm rot="0">
            <a:off x="1871773" y="1242793"/>
            <a:ext cx="3352110" cy="332163"/>
          </a:xfrm>
          <a:prstGeom prst="rect">
            <a:avLst/>
          </a:prstGeom>
        </p:spPr>
        <p:txBody>
          <a:bodyPr anchor="t" rtlCol="false" tIns="0" lIns="0" bIns="0" rIns="0">
            <a:spAutoFit/>
          </a:bodyPr>
          <a:lstStyle/>
          <a:p>
            <a:pPr algn="l">
              <a:lnSpc>
                <a:spcPts val="2573"/>
              </a:lnSpc>
            </a:pPr>
            <a:r>
              <a:rPr lang="en-US" sz="2199" spc="-96">
                <a:solidFill>
                  <a:srgbClr val="F6F7F8"/>
                </a:solidFill>
                <a:latin typeface="DM Sans"/>
                <a:ea typeface="DM Sans"/>
                <a:cs typeface="DM Sans"/>
                <a:sym typeface="DM Sans"/>
              </a:rPr>
              <a:t>s.erzv</a:t>
            </a:r>
          </a:p>
        </p:txBody>
      </p:sp>
      <p:sp>
        <p:nvSpPr>
          <p:cNvPr name="Freeform 18" id="18"/>
          <p:cNvSpPr/>
          <p:nvPr/>
        </p:nvSpPr>
        <p:spPr>
          <a:xfrm flipH="false" flipV="false" rot="0">
            <a:off x="11941038" y="6286038"/>
            <a:ext cx="2264566" cy="2154845"/>
          </a:xfrm>
          <a:custGeom>
            <a:avLst/>
            <a:gdLst/>
            <a:ahLst/>
            <a:cxnLst/>
            <a:rect r="r" b="b" t="t" l="l"/>
            <a:pathLst>
              <a:path h="2154845" w="2264566">
                <a:moveTo>
                  <a:pt x="0" y="0"/>
                </a:moveTo>
                <a:lnTo>
                  <a:pt x="2264566" y="0"/>
                </a:lnTo>
                <a:lnTo>
                  <a:pt x="2264566" y="2154845"/>
                </a:lnTo>
                <a:lnTo>
                  <a:pt x="0" y="2154845"/>
                </a:lnTo>
                <a:lnTo>
                  <a:pt x="0" y="0"/>
                </a:lnTo>
                <a:close/>
              </a:path>
            </a:pathLst>
          </a:custGeom>
          <a:blipFill>
            <a:blip r:embed="rId11"/>
            <a:stretch>
              <a:fillRect l="-371091" t="-164398" r="-10956" b="-10428"/>
            </a:stretch>
          </a:blipFill>
        </p:spPr>
      </p:sp>
      <p:sp>
        <p:nvSpPr>
          <p:cNvPr name="Freeform 19" id="19"/>
          <p:cNvSpPr/>
          <p:nvPr/>
        </p:nvSpPr>
        <p:spPr>
          <a:xfrm flipH="false" flipV="false" rot="0">
            <a:off x="3414291" y="6286038"/>
            <a:ext cx="2062456" cy="2053349"/>
          </a:xfrm>
          <a:custGeom>
            <a:avLst/>
            <a:gdLst/>
            <a:ahLst/>
            <a:cxnLst/>
            <a:rect r="r" b="b" t="t" l="l"/>
            <a:pathLst>
              <a:path h="2053349" w="2062456">
                <a:moveTo>
                  <a:pt x="0" y="0"/>
                </a:moveTo>
                <a:lnTo>
                  <a:pt x="2062456" y="0"/>
                </a:lnTo>
                <a:lnTo>
                  <a:pt x="2062456" y="2053348"/>
                </a:lnTo>
                <a:lnTo>
                  <a:pt x="0" y="2053348"/>
                </a:lnTo>
                <a:lnTo>
                  <a:pt x="0" y="0"/>
                </a:lnTo>
                <a:close/>
              </a:path>
            </a:pathLst>
          </a:custGeom>
          <a:blipFill>
            <a:blip r:embed="rId11"/>
            <a:stretch>
              <a:fillRect l="-136646" t="-163056" r="-266390" b="-11051"/>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51F34"/>
        </a:solidFill>
      </p:bgPr>
    </p:bg>
    <p:spTree>
      <p:nvGrpSpPr>
        <p:cNvPr id="1" name=""/>
        <p:cNvGrpSpPr/>
        <p:nvPr/>
      </p:nvGrpSpPr>
      <p:grpSpPr>
        <a:xfrm>
          <a:off x="0" y="0"/>
          <a:ext cx="0" cy="0"/>
          <a:chOff x="0" y="0"/>
          <a:chExt cx="0" cy="0"/>
        </a:xfrm>
      </p:grpSpPr>
      <p:sp>
        <p:nvSpPr>
          <p:cNvPr name="Freeform 2" id="2"/>
          <p:cNvSpPr/>
          <p:nvPr/>
        </p:nvSpPr>
        <p:spPr>
          <a:xfrm flipH="false" flipV="false" rot="0">
            <a:off x="8645020" y="6262661"/>
            <a:ext cx="5947705" cy="5991278"/>
          </a:xfrm>
          <a:custGeom>
            <a:avLst/>
            <a:gdLst/>
            <a:ahLst/>
            <a:cxnLst/>
            <a:rect r="r" b="b" t="t" l="l"/>
            <a:pathLst>
              <a:path h="5991278" w="5947705">
                <a:moveTo>
                  <a:pt x="0" y="0"/>
                </a:moveTo>
                <a:lnTo>
                  <a:pt x="5947705" y="0"/>
                </a:lnTo>
                <a:lnTo>
                  <a:pt x="5947705" y="5991278"/>
                </a:lnTo>
                <a:lnTo>
                  <a:pt x="0" y="5991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088311"/>
            <a:ext cx="641126" cy="641126"/>
          </a:xfrm>
          <a:custGeom>
            <a:avLst/>
            <a:gdLst/>
            <a:ahLst/>
            <a:cxnLst/>
            <a:rect r="r" b="b" t="t" l="l"/>
            <a:pathLst>
              <a:path h="641126" w="641126">
                <a:moveTo>
                  <a:pt x="0" y="0"/>
                </a:moveTo>
                <a:lnTo>
                  <a:pt x="641126" y="0"/>
                </a:lnTo>
                <a:lnTo>
                  <a:pt x="641126" y="641126"/>
                </a:lnTo>
                <a:lnTo>
                  <a:pt x="0" y="641126"/>
                </a:lnTo>
                <a:lnTo>
                  <a:pt x="0" y="0"/>
                </a:lnTo>
                <a:close/>
              </a:path>
            </a:pathLst>
          </a:custGeom>
          <a:blipFill>
            <a:blip r:embed="rId4"/>
            <a:stretch>
              <a:fillRect l="0" t="0" r="0" b="0"/>
            </a:stretch>
          </a:blipFill>
        </p:spPr>
      </p:sp>
      <p:grpSp>
        <p:nvGrpSpPr>
          <p:cNvPr name="Group 4" id="4"/>
          <p:cNvGrpSpPr/>
          <p:nvPr/>
        </p:nvGrpSpPr>
        <p:grpSpPr>
          <a:xfrm rot="0">
            <a:off x="4766923" y="3853675"/>
            <a:ext cx="3050333" cy="952278"/>
            <a:chOff x="0" y="0"/>
            <a:chExt cx="716696" cy="223744"/>
          </a:xfrm>
        </p:grpSpPr>
        <p:sp>
          <p:nvSpPr>
            <p:cNvPr name="Freeform 5" id="5"/>
            <p:cNvSpPr/>
            <p:nvPr/>
          </p:nvSpPr>
          <p:spPr>
            <a:xfrm flipH="false" flipV="false" rot="0">
              <a:off x="0" y="0"/>
              <a:ext cx="716696" cy="223744"/>
            </a:xfrm>
            <a:custGeom>
              <a:avLst/>
              <a:gdLst/>
              <a:ahLst/>
              <a:cxnLst/>
              <a:rect r="r" b="b" t="t" l="l"/>
              <a:pathLst>
                <a:path h="223744" w="716696">
                  <a:moveTo>
                    <a:pt x="32995" y="0"/>
                  </a:moveTo>
                  <a:lnTo>
                    <a:pt x="683701" y="0"/>
                  </a:lnTo>
                  <a:cubicBezTo>
                    <a:pt x="692452" y="0"/>
                    <a:pt x="700845" y="3476"/>
                    <a:pt x="707032" y="9664"/>
                  </a:cubicBezTo>
                  <a:cubicBezTo>
                    <a:pt x="713220" y="15852"/>
                    <a:pt x="716696" y="24244"/>
                    <a:pt x="716696" y="32995"/>
                  </a:cubicBezTo>
                  <a:lnTo>
                    <a:pt x="716696" y="190749"/>
                  </a:lnTo>
                  <a:cubicBezTo>
                    <a:pt x="716696" y="199500"/>
                    <a:pt x="713220" y="207892"/>
                    <a:pt x="707032" y="214080"/>
                  </a:cubicBezTo>
                  <a:cubicBezTo>
                    <a:pt x="700845" y="220268"/>
                    <a:pt x="692452" y="223744"/>
                    <a:pt x="683701" y="223744"/>
                  </a:cubicBezTo>
                  <a:lnTo>
                    <a:pt x="32995" y="223744"/>
                  </a:lnTo>
                  <a:cubicBezTo>
                    <a:pt x="24244" y="223744"/>
                    <a:pt x="15852" y="220268"/>
                    <a:pt x="9664" y="214080"/>
                  </a:cubicBezTo>
                  <a:cubicBezTo>
                    <a:pt x="3476" y="207892"/>
                    <a:pt x="0" y="199500"/>
                    <a:pt x="0" y="190749"/>
                  </a:cubicBezTo>
                  <a:lnTo>
                    <a:pt x="0" y="32995"/>
                  </a:lnTo>
                  <a:cubicBezTo>
                    <a:pt x="0" y="24244"/>
                    <a:pt x="3476" y="15852"/>
                    <a:pt x="9664" y="9664"/>
                  </a:cubicBezTo>
                  <a:cubicBezTo>
                    <a:pt x="15852" y="3476"/>
                    <a:pt x="24244" y="0"/>
                    <a:pt x="32995" y="0"/>
                  </a:cubicBezTo>
                  <a:close/>
                </a:path>
              </a:pathLst>
            </a:custGeom>
            <a:solidFill>
              <a:srgbClr val="F6F7F8"/>
            </a:solidFill>
          </p:spPr>
        </p:sp>
        <p:sp>
          <p:nvSpPr>
            <p:cNvPr name="TextBox 6" id="6"/>
            <p:cNvSpPr txBox="true"/>
            <p:nvPr/>
          </p:nvSpPr>
          <p:spPr>
            <a:xfrm>
              <a:off x="0" y="28575"/>
              <a:ext cx="716696" cy="195169"/>
            </a:xfrm>
            <a:prstGeom prst="rect">
              <a:avLst/>
            </a:prstGeom>
          </p:spPr>
          <p:txBody>
            <a:bodyPr anchor="ctr" rtlCol="false" tIns="50800" lIns="50800" bIns="50800" rIns="50800"/>
            <a:lstStyle/>
            <a:p>
              <a:pPr algn="ctr">
                <a:lnSpc>
                  <a:spcPts val="2090"/>
                </a:lnSpc>
              </a:pPr>
              <a:r>
                <a:rPr lang="en-US" sz="2200" b="true">
                  <a:solidFill>
                    <a:srgbClr val="151F34"/>
                  </a:solidFill>
                  <a:latin typeface="Telegraf Bold"/>
                  <a:ea typeface="Telegraf Bold"/>
                  <a:cs typeface="Telegraf Bold"/>
                  <a:sym typeface="Telegraf Bold"/>
                </a:rPr>
                <a:t>Preprocessing</a:t>
              </a:r>
            </a:p>
          </p:txBody>
        </p:sp>
      </p:grpSp>
      <p:grpSp>
        <p:nvGrpSpPr>
          <p:cNvPr name="Group 7" id="7"/>
          <p:cNvGrpSpPr/>
          <p:nvPr/>
        </p:nvGrpSpPr>
        <p:grpSpPr>
          <a:xfrm rot="0">
            <a:off x="2808754" y="3308546"/>
            <a:ext cx="1223942" cy="1999828"/>
            <a:chOff x="0" y="0"/>
            <a:chExt cx="1631922" cy="2666437"/>
          </a:xfrm>
        </p:grpSpPr>
        <p:sp>
          <p:nvSpPr>
            <p:cNvPr name="Freeform 8" id="8"/>
            <p:cNvSpPr/>
            <p:nvPr/>
          </p:nvSpPr>
          <p:spPr>
            <a:xfrm flipH="false" flipV="false" rot="0">
              <a:off x="0" y="651718"/>
              <a:ext cx="1631922" cy="2014719"/>
            </a:xfrm>
            <a:custGeom>
              <a:avLst/>
              <a:gdLst/>
              <a:ahLst/>
              <a:cxnLst/>
              <a:rect r="r" b="b" t="t" l="l"/>
              <a:pathLst>
                <a:path h="2014719" w="1631922">
                  <a:moveTo>
                    <a:pt x="0" y="0"/>
                  </a:moveTo>
                  <a:lnTo>
                    <a:pt x="1631922" y="0"/>
                  </a:lnTo>
                  <a:lnTo>
                    <a:pt x="1631922" y="2014719"/>
                  </a:lnTo>
                  <a:lnTo>
                    <a:pt x="0" y="20147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285556" y="19050"/>
              <a:ext cx="1060810" cy="469672"/>
            </a:xfrm>
            <a:prstGeom prst="rect">
              <a:avLst/>
            </a:prstGeom>
          </p:spPr>
          <p:txBody>
            <a:bodyPr anchor="t" rtlCol="false" tIns="0" lIns="0" bIns="0" rIns="0">
              <a:spAutoFit/>
            </a:bodyPr>
            <a:lstStyle/>
            <a:p>
              <a:pPr algn="ctr">
                <a:lnSpc>
                  <a:spcPts val="2342"/>
                </a:lnSpc>
              </a:pPr>
              <a:r>
                <a:rPr lang="en-US" b="true" sz="2466" spc="-108">
                  <a:solidFill>
                    <a:srgbClr val="F6F7F8"/>
                  </a:solidFill>
                  <a:latin typeface="Telegraf Bold"/>
                  <a:ea typeface="Telegraf Bold"/>
                  <a:cs typeface="Telegraf Bold"/>
                  <a:sym typeface="Telegraf Bold"/>
                </a:rPr>
                <a:t>Data</a:t>
              </a:r>
            </a:p>
          </p:txBody>
        </p:sp>
      </p:grpSp>
      <p:grpSp>
        <p:nvGrpSpPr>
          <p:cNvPr name="Group 10" id="10"/>
          <p:cNvGrpSpPr/>
          <p:nvPr/>
        </p:nvGrpSpPr>
        <p:grpSpPr>
          <a:xfrm rot="0">
            <a:off x="4766923" y="4827306"/>
            <a:ext cx="3050333" cy="1167758"/>
            <a:chOff x="0" y="0"/>
            <a:chExt cx="716696" cy="274373"/>
          </a:xfrm>
        </p:grpSpPr>
        <p:sp>
          <p:nvSpPr>
            <p:cNvPr name="Freeform 11" id="11"/>
            <p:cNvSpPr/>
            <p:nvPr/>
          </p:nvSpPr>
          <p:spPr>
            <a:xfrm flipH="false" flipV="false" rot="0">
              <a:off x="0" y="0"/>
              <a:ext cx="716696" cy="274373"/>
            </a:xfrm>
            <a:custGeom>
              <a:avLst/>
              <a:gdLst/>
              <a:ahLst/>
              <a:cxnLst/>
              <a:rect r="r" b="b" t="t" l="l"/>
              <a:pathLst>
                <a:path h="274373" w="716696">
                  <a:moveTo>
                    <a:pt x="32995" y="0"/>
                  </a:moveTo>
                  <a:lnTo>
                    <a:pt x="683701" y="0"/>
                  </a:lnTo>
                  <a:cubicBezTo>
                    <a:pt x="692452" y="0"/>
                    <a:pt x="700845" y="3476"/>
                    <a:pt x="707032" y="9664"/>
                  </a:cubicBezTo>
                  <a:cubicBezTo>
                    <a:pt x="713220" y="15852"/>
                    <a:pt x="716696" y="24244"/>
                    <a:pt x="716696" y="32995"/>
                  </a:cubicBezTo>
                  <a:lnTo>
                    <a:pt x="716696" y="241378"/>
                  </a:lnTo>
                  <a:cubicBezTo>
                    <a:pt x="716696" y="250129"/>
                    <a:pt x="713220" y="258521"/>
                    <a:pt x="707032" y="264709"/>
                  </a:cubicBezTo>
                  <a:cubicBezTo>
                    <a:pt x="700845" y="270896"/>
                    <a:pt x="692452" y="274373"/>
                    <a:pt x="683701" y="274373"/>
                  </a:cubicBezTo>
                  <a:lnTo>
                    <a:pt x="32995" y="274373"/>
                  </a:lnTo>
                  <a:cubicBezTo>
                    <a:pt x="24244" y="274373"/>
                    <a:pt x="15852" y="270896"/>
                    <a:pt x="9664" y="264709"/>
                  </a:cubicBezTo>
                  <a:cubicBezTo>
                    <a:pt x="3476" y="258521"/>
                    <a:pt x="0" y="250129"/>
                    <a:pt x="0" y="241378"/>
                  </a:cubicBezTo>
                  <a:lnTo>
                    <a:pt x="0" y="32995"/>
                  </a:lnTo>
                  <a:cubicBezTo>
                    <a:pt x="0" y="24244"/>
                    <a:pt x="3476" y="15852"/>
                    <a:pt x="9664" y="9664"/>
                  </a:cubicBezTo>
                  <a:cubicBezTo>
                    <a:pt x="15852" y="3476"/>
                    <a:pt x="24244" y="0"/>
                    <a:pt x="32995" y="0"/>
                  </a:cubicBezTo>
                  <a:close/>
                </a:path>
              </a:pathLst>
            </a:custGeom>
            <a:solidFill>
              <a:srgbClr val="D0D0D0"/>
            </a:solidFill>
          </p:spPr>
        </p:sp>
        <p:sp>
          <p:nvSpPr>
            <p:cNvPr name="TextBox 12" id="12"/>
            <p:cNvSpPr txBox="true"/>
            <p:nvPr/>
          </p:nvSpPr>
          <p:spPr>
            <a:xfrm>
              <a:off x="0" y="28575"/>
              <a:ext cx="716696" cy="245798"/>
            </a:xfrm>
            <a:prstGeom prst="rect">
              <a:avLst/>
            </a:prstGeom>
          </p:spPr>
          <p:txBody>
            <a:bodyPr anchor="ctr" rtlCol="false" tIns="50800" lIns="50800" bIns="50800" rIns="50800"/>
            <a:lstStyle/>
            <a:p>
              <a:pPr algn="ctr">
                <a:lnSpc>
                  <a:spcPts val="1330"/>
                </a:lnSpc>
              </a:pPr>
              <a:r>
                <a:rPr lang="en-US" sz="1400">
                  <a:solidFill>
                    <a:srgbClr val="65707B"/>
                  </a:solidFill>
                  <a:latin typeface="DM Sans"/>
                  <a:ea typeface="DM Sans"/>
                  <a:cs typeface="DM Sans"/>
                  <a:sym typeface="DM Sans"/>
                </a:rPr>
                <a:t>Checking whether there </a:t>
              </a:r>
            </a:p>
            <a:p>
              <a:pPr algn="ctr">
                <a:lnSpc>
                  <a:spcPts val="1330"/>
                </a:lnSpc>
              </a:pPr>
              <a:r>
                <a:rPr lang="en-US" sz="1400">
                  <a:solidFill>
                    <a:srgbClr val="65707B"/>
                  </a:solidFill>
                  <a:latin typeface="DM Sans"/>
                  <a:ea typeface="DM Sans"/>
                  <a:cs typeface="DM Sans"/>
                  <a:sym typeface="DM Sans"/>
                </a:rPr>
                <a:t>are missing values ​​in the </a:t>
              </a:r>
            </a:p>
            <a:p>
              <a:pPr algn="ctr">
                <a:lnSpc>
                  <a:spcPts val="1330"/>
                </a:lnSpc>
              </a:pPr>
              <a:r>
                <a:rPr lang="en-US" sz="1400">
                  <a:solidFill>
                    <a:srgbClr val="65707B"/>
                  </a:solidFill>
                  <a:latin typeface="DM Sans"/>
                  <a:ea typeface="DM Sans"/>
                  <a:cs typeface="DM Sans"/>
                  <a:sym typeface="DM Sans"/>
                </a:rPr>
                <a:t>data to be analyzed</a:t>
              </a:r>
            </a:p>
          </p:txBody>
        </p:sp>
      </p:grpSp>
      <p:grpSp>
        <p:nvGrpSpPr>
          <p:cNvPr name="Group 13" id="13"/>
          <p:cNvGrpSpPr/>
          <p:nvPr/>
        </p:nvGrpSpPr>
        <p:grpSpPr>
          <a:xfrm rot="0">
            <a:off x="8597918" y="3853675"/>
            <a:ext cx="3050333" cy="952278"/>
            <a:chOff x="0" y="0"/>
            <a:chExt cx="716696" cy="223744"/>
          </a:xfrm>
        </p:grpSpPr>
        <p:sp>
          <p:nvSpPr>
            <p:cNvPr name="Freeform 14" id="14"/>
            <p:cNvSpPr/>
            <p:nvPr/>
          </p:nvSpPr>
          <p:spPr>
            <a:xfrm flipH="false" flipV="false" rot="0">
              <a:off x="0" y="0"/>
              <a:ext cx="716696" cy="223744"/>
            </a:xfrm>
            <a:custGeom>
              <a:avLst/>
              <a:gdLst/>
              <a:ahLst/>
              <a:cxnLst/>
              <a:rect r="r" b="b" t="t" l="l"/>
              <a:pathLst>
                <a:path h="223744" w="716696">
                  <a:moveTo>
                    <a:pt x="32995" y="0"/>
                  </a:moveTo>
                  <a:lnTo>
                    <a:pt x="683701" y="0"/>
                  </a:lnTo>
                  <a:cubicBezTo>
                    <a:pt x="692452" y="0"/>
                    <a:pt x="700845" y="3476"/>
                    <a:pt x="707032" y="9664"/>
                  </a:cubicBezTo>
                  <a:cubicBezTo>
                    <a:pt x="713220" y="15852"/>
                    <a:pt x="716696" y="24244"/>
                    <a:pt x="716696" y="32995"/>
                  </a:cubicBezTo>
                  <a:lnTo>
                    <a:pt x="716696" y="190749"/>
                  </a:lnTo>
                  <a:cubicBezTo>
                    <a:pt x="716696" y="199500"/>
                    <a:pt x="713220" y="207892"/>
                    <a:pt x="707032" y="214080"/>
                  </a:cubicBezTo>
                  <a:cubicBezTo>
                    <a:pt x="700845" y="220268"/>
                    <a:pt x="692452" y="223744"/>
                    <a:pt x="683701" y="223744"/>
                  </a:cubicBezTo>
                  <a:lnTo>
                    <a:pt x="32995" y="223744"/>
                  </a:lnTo>
                  <a:cubicBezTo>
                    <a:pt x="24244" y="223744"/>
                    <a:pt x="15852" y="220268"/>
                    <a:pt x="9664" y="214080"/>
                  </a:cubicBezTo>
                  <a:cubicBezTo>
                    <a:pt x="3476" y="207892"/>
                    <a:pt x="0" y="199500"/>
                    <a:pt x="0" y="190749"/>
                  </a:cubicBezTo>
                  <a:lnTo>
                    <a:pt x="0" y="32995"/>
                  </a:lnTo>
                  <a:cubicBezTo>
                    <a:pt x="0" y="24244"/>
                    <a:pt x="3476" y="15852"/>
                    <a:pt x="9664" y="9664"/>
                  </a:cubicBezTo>
                  <a:cubicBezTo>
                    <a:pt x="15852" y="3476"/>
                    <a:pt x="24244" y="0"/>
                    <a:pt x="32995" y="0"/>
                  </a:cubicBezTo>
                  <a:close/>
                </a:path>
              </a:pathLst>
            </a:custGeom>
            <a:solidFill>
              <a:srgbClr val="F6F7F8"/>
            </a:solidFill>
          </p:spPr>
        </p:sp>
        <p:sp>
          <p:nvSpPr>
            <p:cNvPr name="TextBox 15" id="15"/>
            <p:cNvSpPr txBox="true"/>
            <p:nvPr/>
          </p:nvSpPr>
          <p:spPr>
            <a:xfrm>
              <a:off x="0" y="28575"/>
              <a:ext cx="716696" cy="195169"/>
            </a:xfrm>
            <a:prstGeom prst="rect">
              <a:avLst/>
            </a:prstGeom>
          </p:spPr>
          <p:txBody>
            <a:bodyPr anchor="ctr" rtlCol="false" tIns="50800" lIns="50800" bIns="50800" rIns="50800"/>
            <a:lstStyle/>
            <a:p>
              <a:pPr algn="ctr">
                <a:lnSpc>
                  <a:spcPts val="2090"/>
                </a:lnSpc>
              </a:pPr>
              <a:r>
                <a:rPr lang="en-US" sz="2200" b="true">
                  <a:solidFill>
                    <a:srgbClr val="151F34"/>
                  </a:solidFill>
                  <a:latin typeface="Telegraf Bold"/>
                  <a:ea typeface="Telegraf Bold"/>
                  <a:cs typeface="Telegraf Bold"/>
                  <a:sym typeface="Telegraf Bold"/>
                </a:rPr>
                <a:t>Training</a:t>
              </a:r>
            </a:p>
          </p:txBody>
        </p:sp>
      </p:grpSp>
      <p:grpSp>
        <p:nvGrpSpPr>
          <p:cNvPr name="Group 16" id="16"/>
          <p:cNvGrpSpPr/>
          <p:nvPr/>
        </p:nvGrpSpPr>
        <p:grpSpPr>
          <a:xfrm rot="0">
            <a:off x="8597918" y="4827306"/>
            <a:ext cx="3050333" cy="1167758"/>
            <a:chOff x="0" y="0"/>
            <a:chExt cx="716696" cy="274373"/>
          </a:xfrm>
        </p:grpSpPr>
        <p:sp>
          <p:nvSpPr>
            <p:cNvPr name="Freeform 17" id="17"/>
            <p:cNvSpPr/>
            <p:nvPr/>
          </p:nvSpPr>
          <p:spPr>
            <a:xfrm flipH="false" flipV="false" rot="0">
              <a:off x="0" y="0"/>
              <a:ext cx="716696" cy="274373"/>
            </a:xfrm>
            <a:custGeom>
              <a:avLst/>
              <a:gdLst/>
              <a:ahLst/>
              <a:cxnLst/>
              <a:rect r="r" b="b" t="t" l="l"/>
              <a:pathLst>
                <a:path h="274373" w="716696">
                  <a:moveTo>
                    <a:pt x="32995" y="0"/>
                  </a:moveTo>
                  <a:lnTo>
                    <a:pt x="683701" y="0"/>
                  </a:lnTo>
                  <a:cubicBezTo>
                    <a:pt x="692452" y="0"/>
                    <a:pt x="700845" y="3476"/>
                    <a:pt x="707032" y="9664"/>
                  </a:cubicBezTo>
                  <a:cubicBezTo>
                    <a:pt x="713220" y="15852"/>
                    <a:pt x="716696" y="24244"/>
                    <a:pt x="716696" y="32995"/>
                  </a:cubicBezTo>
                  <a:lnTo>
                    <a:pt x="716696" y="241378"/>
                  </a:lnTo>
                  <a:cubicBezTo>
                    <a:pt x="716696" y="250129"/>
                    <a:pt x="713220" y="258521"/>
                    <a:pt x="707032" y="264709"/>
                  </a:cubicBezTo>
                  <a:cubicBezTo>
                    <a:pt x="700845" y="270896"/>
                    <a:pt x="692452" y="274373"/>
                    <a:pt x="683701" y="274373"/>
                  </a:cubicBezTo>
                  <a:lnTo>
                    <a:pt x="32995" y="274373"/>
                  </a:lnTo>
                  <a:cubicBezTo>
                    <a:pt x="24244" y="274373"/>
                    <a:pt x="15852" y="270896"/>
                    <a:pt x="9664" y="264709"/>
                  </a:cubicBezTo>
                  <a:cubicBezTo>
                    <a:pt x="3476" y="258521"/>
                    <a:pt x="0" y="250129"/>
                    <a:pt x="0" y="241378"/>
                  </a:cubicBezTo>
                  <a:lnTo>
                    <a:pt x="0" y="32995"/>
                  </a:lnTo>
                  <a:cubicBezTo>
                    <a:pt x="0" y="24244"/>
                    <a:pt x="3476" y="15852"/>
                    <a:pt x="9664" y="9664"/>
                  </a:cubicBezTo>
                  <a:cubicBezTo>
                    <a:pt x="15852" y="3476"/>
                    <a:pt x="24244" y="0"/>
                    <a:pt x="32995" y="0"/>
                  </a:cubicBezTo>
                  <a:close/>
                </a:path>
              </a:pathLst>
            </a:custGeom>
            <a:solidFill>
              <a:srgbClr val="D0D0D0"/>
            </a:solidFill>
          </p:spPr>
        </p:sp>
        <p:sp>
          <p:nvSpPr>
            <p:cNvPr name="TextBox 18" id="18"/>
            <p:cNvSpPr txBox="true"/>
            <p:nvPr/>
          </p:nvSpPr>
          <p:spPr>
            <a:xfrm>
              <a:off x="0" y="28575"/>
              <a:ext cx="716696" cy="245798"/>
            </a:xfrm>
            <a:prstGeom prst="rect">
              <a:avLst/>
            </a:prstGeom>
          </p:spPr>
          <p:txBody>
            <a:bodyPr anchor="ctr" rtlCol="false" tIns="50800" lIns="50800" bIns="50800" rIns="50800"/>
            <a:lstStyle/>
            <a:p>
              <a:pPr algn="ctr">
                <a:lnSpc>
                  <a:spcPts val="1235"/>
                </a:lnSpc>
              </a:pPr>
              <a:r>
                <a:rPr lang="en-US" sz="1300">
                  <a:solidFill>
                    <a:srgbClr val="65707B"/>
                  </a:solidFill>
                  <a:latin typeface="DM Sans"/>
                  <a:ea typeface="DM Sans"/>
                  <a:cs typeface="DM Sans"/>
                  <a:sym typeface="DM Sans"/>
                </a:rPr>
                <a:t>The process of teaching an ML algorithm to recognize patterns </a:t>
              </a:r>
            </a:p>
            <a:p>
              <a:pPr algn="ctr">
                <a:lnSpc>
                  <a:spcPts val="1235"/>
                </a:lnSpc>
              </a:pPr>
              <a:r>
                <a:rPr lang="en-US" sz="1300">
                  <a:solidFill>
                    <a:srgbClr val="65707B"/>
                  </a:solidFill>
                  <a:latin typeface="DM Sans"/>
                  <a:ea typeface="DM Sans"/>
                  <a:cs typeface="DM Sans"/>
                  <a:sym typeface="DM Sans"/>
                </a:rPr>
                <a:t>and predict outcomes</a:t>
              </a:r>
            </a:p>
          </p:txBody>
        </p:sp>
      </p:grpSp>
      <p:sp>
        <p:nvSpPr>
          <p:cNvPr name="AutoShape 19" id="19"/>
          <p:cNvSpPr/>
          <p:nvPr/>
        </p:nvSpPr>
        <p:spPr>
          <a:xfrm>
            <a:off x="7817256" y="4329813"/>
            <a:ext cx="780662" cy="0"/>
          </a:xfrm>
          <a:prstGeom prst="line">
            <a:avLst/>
          </a:prstGeom>
          <a:ln cap="flat" w="38100">
            <a:solidFill>
              <a:srgbClr val="F6F7F8"/>
            </a:solidFill>
            <a:prstDash val="solid"/>
            <a:headEnd type="none" len="sm" w="sm"/>
            <a:tailEnd type="arrow" len="sm" w="med"/>
          </a:ln>
        </p:spPr>
      </p:sp>
      <p:grpSp>
        <p:nvGrpSpPr>
          <p:cNvPr name="Group 20" id="20"/>
          <p:cNvGrpSpPr/>
          <p:nvPr/>
        </p:nvGrpSpPr>
        <p:grpSpPr>
          <a:xfrm rot="0">
            <a:off x="12428913" y="3853675"/>
            <a:ext cx="3050333" cy="952278"/>
            <a:chOff x="0" y="0"/>
            <a:chExt cx="716696" cy="223744"/>
          </a:xfrm>
        </p:grpSpPr>
        <p:sp>
          <p:nvSpPr>
            <p:cNvPr name="Freeform 21" id="21"/>
            <p:cNvSpPr/>
            <p:nvPr/>
          </p:nvSpPr>
          <p:spPr>
            <a:xfrm flipH="false" flipV="false" rot="0">
              <a:off x="0" y="0"/>
              <a:ext cx="716696" cy="223744"/>
            </a:xfrm>
            <a:custGeom>
              <a:avLst/>
              <a:gdLst/>
              <a:ahLst/>
              <a:cxnLst/>
              <a:rect r="r" b="b" t="t" l="l"/>
              <a:pathLst>
                <a:path h="223744" w="716696">
                  <a:moveTo>
                    <a:pt x="32995" y="0"/>
                  </a:moveTo>
                  <a:lnTo>
                    <a:pt x="683701" y="0"/>
                  </a:lnTo>
                  <a:cubicBezTo>
                    <a:pt x="692452" y="0"/>
                    <a:pt x="700845" y="3476"/>
                    <a:pt x="707032" y="9664"/>
                  </a:cubicBezTo>
                  <a:cubicBezTo>
                    <a:pt x="713220" y="15852"/>
                    <a:pt x="716696" y="24244"/>
                    <a:pt x="716696" y="32995"/>
                  </a:cubicBezTo>
                  <a:lnTo>
                    <a:pt x="716696" y="190749"/>
                  </a:lnTo>
                  <a:cubicBezTo>
                    <a:pt x="716696" y="199500"/>
                    <a:pt x="713220" y="207892"/>
                    <a:pt x="707032" y="214080"/>
                  </a:cubicBezTo>
                  <a:cubicBezTo>
                    <a:pt x="700845" y="220268"/>
                    <a:pt x="692452" y="223744"/>
                    <a:pt x="683701" y="223744"/>
                  </a:cubicBezTo>
                  <a:lnTo>
                    <a:pt x="32995" y="223744"/>
                  </a:lnTo>
                  <a:cubicBezTo>
                    <a:pt x="24244" y="223744"/>
                    <a:pt x="15852" y="220268"/>
                    <a:pt x="9664" y="214080"/>
                  </a:cubicBezTo>
                  <a:cubicBezTo>
                    <a:pt x="3476" y="207892"/>
                    <a:pt x="0" y="199500"/>
                    <a:pt x="0" y="190749"/>
                  </a:cubicBezTo>
                  <a:lnTo>
                    <a:pt x="0" y="32995"/>
                  </a:lnTo>
                  <a:cubicBezTo>
                    <a:pt x="0" y="24244"/>
                    <a:pt x="3476" y="15852"/>
                    <a:pt x="9664" y="9664"/>
                  </a:cubicBezTo>
                  <a:cubicBezTo>
                    <a:pt x="15852" y="3476"/>
                    <a:pt x="24244" y="0"/>
                    <a:pt x="32995" y="0"/>
                  </a:cubicBezTo>
                  <a:close/>
                </a:path>
              </a:pathLst>
            </a:custGeom>
            <a:solidFill>
              <a:srgbClr val="F6F7F8"/>
            </a:solidFill>
          </p:spPr>
        </p:sp>
        <p:sp>
          <p:nvSpPr>
            <p:cNvPr name="TextBox 22" id="22"/>
            <p:cNvSpPr txBox="true"/>
            <p:nvPr/>
          </p:nvSpPr>
          <p:spPr>
            <a:xfrm>
              <a:off x="0" y="28575"/>
              <a:ext cx="716696" cy="195169"/>
            </a:xfrm>
            <a:prstGeom prst="rect">
              <a:avLst/>
            </a:prstGeom>
          </p:spPr>
          <p:txBody>
            <a:bodyPr anchor="ctr" rtlCol="false" tIns="50800" lIns="50800" bIns="50800" rIns="50800"/>
            <a:lstStyle/>
            <a:p>
              <a:pPr algn="ctr">
                <a:lnSpc>
                  <a:spcPts val="2090"/>
                </a:lnSpc>
              </a:pPr>
              <a:r>
                <a:rPr lang="en-US" sz="2200" b="true">
                  <a:solidFill>
                    <a:srgbClr val="151F34"/>
                  </a:solidFill>
                  <a:latin typeface="Telegraf Bold"/>
                  <a:ea typeface="Telegraf Bold"/>
                  <a:cs typeface="Telegraf Bold"/>
                  <a:sym typeface="Telegraf Bold"/>
                </a:rPr>
                <a:t>Validation</a:t>
              </a:r>
            </a:p>
          </p:txBody>
        </p:sp>
      </p:grpSp>
      <p:grpSp>
        <p:nvGrpSpPr>
          <p:cNvPr name="Group 23" id="23"/>
          <p:cNvGrpSpPr/>
          <p:nvPr/>
        </p:nvGrpSpPr>
        <p:grpSpPr>
          <a:xfrm rot="0">
            <a:off x="12428913" y="4827306"/>
            <a:ext cx="3050333" cy="1167758"/>
            <a:chOff x="0" y="0"/>
            <a:chExt cx="716696" cy="274373"/>
          </a:xfrm>
        </p:grpSpPr>
        <p:sp>
          <p:nvSpPr>
            <p:cNvPr name="Freeform 24" id="24"/>
            <p:cNvSpPr/>
            <p:nvPr/>
          </p:nvSpPr>
          <p:spPr>
            <a:xfrm flipH="false" flipV="false" rot="0">
              <a:off x="0" y="0"/>
              <a:ext cx="716696" cy="274373"/>
            </a:xfrm>
            <a:custGeom>
              <a:avLst/>
              <a:gdLst/>
              <a:ahLst/>
              <a:cxnLst/>
              <a:rect r="r" b="b" t="t" l="l"/>
              <a:pathLst>
                <a:path h="274373" w="716696">
                  <a:moveTo>
                    <a:pt x="32995" y="0"/>
                  </a:moveTo>
                  <a:lnTo>
                    <a:pt x="683701" y="0"/>
                  </a:lnTo>
                  <a:cubicBezTo>
                    <a:pt x="692452" y="0"/>
                    <a:pt x="700845" y="3476"/>
                    <a:pt x="707032" y="9664"/>
                  </a:cubicBezTo>
                  <a:cubicBezTo>
                    <a:pt x="713220" y="15852"/>
                    <a:pt x="716696" y="24244"/>
                    <a:pt x="716696" y="32995"/>
                  </a:cubicBezTo>
                  <a:lnTo>
                    <a:pt x="716696" y="241378"/>
                  </a:lnTo>
                  <a:cubicBezTo>
                    <a:pt x="716696" y="250129"/>
                    <a:pt x="713220" y="258521"/>
                    <a:pt x="707032" y="264709"/>
                  </a:cubicBezTo>
                  <a:cubicBezTo>
                    <a:pt x="700845" y="270896"/>
                    <a:pt x="692452" y="274373"/>
                    <a:pt x="683701" y="274373"/>
                  </a:cubicBezTo>
                  <a:lnTo>
                    <a:pt x="32995" y="274373"/>
                  </a:lnTo>
                  <a:cubicBezTo>
                    <a:pt x="24244" y="274373"/>
                    <a:pt x="15852" y="270896"/>
                    <a:pt x="9664" y="264709"/>
                  </a:cubicBezTo>
                  <a:cubicBezTo>
                    <a:pt x="3476" y="258521"/>
                    <a:pt x="0" y="250129"/>
                    <a:pt x="0" y="241378"/>
                  </a:cubicBezTo>
                  <a:lnTo>
                    <a:pt x="0" y="32995"/>
                  </a:lnTo>
                  <a:cubicBezTo>
                    <a:pt x="0" y="24244"/>
                    <a:pt x="3476" y="15852"/>
                    <a:pt x="9664" y="9664"/>
                  </a:cubicBezTo>
                  <a:cubicBezTo>
                    <a:pt x="15852" y="3476"/>
                    <a:pt x="24244" y="0"/>
                    <a:pt x="32995" y="0"/>
                  </a:cubicBezTo>
                  <a:close/>
                </a:path>
              </a:pathLst>
            </a:custGeom>
            <a:solidFill>
              <a:srgbClr val="D0D0D0"/>
            </a:solidFill>
          </p:spPr>
        </p:sp>
        <p:sp>
          <p:nvSpPr>
            <p:cNvPr name="TextBox 25" id="25"/>
            <p:cNvSpPr txBox="true"/>
            <p:nvPr/>
          </p:nvSpPr>
          <p:spPr>
            <a:xfrm>
              <a:off x="0" y="28575"/>
              <a:ext cx="716696" cy="245798"/>
            </a:xfrm>
            <a:prstGeom prst="rect">
              <a:avLst/>
            </a:prstGeom>
          </p:spPr>
          <p:txBody>
            <a:bodyPr anchor="ctr" rtlCol="false" tIns="50800" lIns="50800" bIns="50800" rIns="50800"/>
            <a:lstStyle/>
            <a:p>
              <a:pPr algn="ctr">
                <a:lnSpc>
                  <a:spcPts val="1425"/>
                </a:lnSpc>
              </a:pPr>
              <a:r>
                <a:rPr lang="en-US" sz="1500">
                  <a:solidFill>
                    <a:srgbClr val="65707B"/>
                  </a:solidFill>
                  <a:latin typeface="DM Sans"/>
                  <a:ea typeface="DM Sans"/>
                  <a:cs typeface="DM Sans"/>
                  <a:sym typeface="DM Sans"/>
                </a:rPr>
                <a:t>The process where a trained model is evaluated with a </a:t>
              </a:r>
            </a:p>
            <a:p>
              <a:pPr algn="ctr">
                <a:lnSpc>
                  <a:spcPts val="1425"/>
                </a:lnSpc>
              </a:pPr>
              <a:r>
                <a:rPr lang="en-US" sz="1500">
                  <a:solidFill>
                    <a:srgbClr val="65707B"/>
                  </a:solidFill>
                  <a:latin typeface="DM Sans"/>
                  <a:ea typeface="DM Sans"/>
                  <a:cs typeface="DM Sans"/>
                  <a:sym typeface="DM Sans"/>
                </a:rPr>
                <a:t>testing data set</a:t>
              </a:r>
            </a:p>
          </p:txBody>
        </p:sp>
      </p:grpSp>
      <p:sp>
        <p:nvSpPr>
          <p:cNvPr name="AutoShape 26" id="26"/>
          <p:cNvSpPr/>
          <p:nvPr/>
        </p:nvSpPr>
        <p:spPr>
          <a:xfrm>
            <a:off x="11648251" y="4329813"/>
            <a:ext cx="780662" cy="0"/>
          </a:xfrm>
          <a:prstGeom prst="line">
            <a:avLst/>
          </a:prstGeom>
          <a:ln cap="flat" w="38100">
            <a:solidFill>
              <a:srgbClr val="F6F7F8"/>
            </a:solidFill>
            <a:prstDash val="solid"/>
            <a:headEnd type="none" len="sm" w="sm"/>
            <a:tailEnd type="arrow" len="sm" w="med"/>
          </a:ln>
        </p:spPr>
      </p:sp>
      <p:grpSp>
        <p:nvGrpSpPr>
          <p:cNvPr name="Group 27" id="27"/>
          <p:cNvGrpSpPr/>
          <p:nvPr/>
        </p:nvGrpSpPr>
        <p:grpSpPr>
          <a:xfrm rot="0">
            <a:off x="4766923" y="6539993"/>
            <a:ext cx="3050333" cy="952278"/>
            <a:chOff x="0" y="0"/>
            <a:chExt cx="716696" cy="223744"/>
          </a:xfrm>
        </p:grpSpPr>
        <p:sp>
          <p:nvSpPr>
            <p:cNvPr name="Freeform 28" id="28"/>
            <p:cNvSpPr/>
            <p:nvPr/>
          </p:nvSpPr>
          <p:spPr>
            <a:xfrm flipH="false" flipV="false" rot="0">
              <a:off x="0" y="0"/>
              <a:ext cx="716696" cy="223744"/>
            </a:xfrm>
            <a:custGeom>
              <a:avLst/>
              <a:gdLst/>
              <a:ahLst/>
              <a:cxnLst/>
              <a:rect r="r" b="b" t="t" l="l"/>
              <a:pathLst>
                <a:path h="223744" w="716696">
                  <a:moveTo>
                    <a:pt x="32995" y="0"/>
                  </a:moveTo>
                  <a:lnTo>
                    <a:pt x="683701" y="0"/>
                  </a:lnTo>
                  <a:cubicBezTo>
                    <a:pt x="692452" y="0"/>
                    <a:pt x="700845" y="3476"/>
                    <a:pt x="707032" y="9664"/>
                  </a:cubicBezTo>
                  <a:cubicBezTo>
                    <a:pt x="713220" y="15852"/>
                    <a:pt x="716696" y="24244"/>
                    <a:pt x="716696" y="32995"/>
                  </a:cubicBezTo>
                  <a:lnTo>
                    <a:pt x="716696" y="190749"/>
                  </a:lnTo>
                  <a:cubicBezTo>
                    <a:pt x="716696" y="199500"/>
                    <a:pt x="713220" y="207892"/>
                    <a:pt x="707032" y="214080"/>
                  </a:cubicBezTo>
                  <a:cubicBezTo>
                    <a:pt x="700845" y="220268"/>
                    <a:pt x="692452" y="223744"/>
                    <a:pt x="683701" y="223744"/>
                  </a:cubicBezTo>
                  <a:lnTo>
                    <a:pt x="32995" y="223744"/>
                  </a:lnTo>
                  <a:cubicBezTo>
                    <a:pt x="24244" y="223744"/>
                    <a:pt x="15852" y="220268"/>
                    <a:pt x="9664" y="214080"/>
                  </a:cubicBezTo>
                  <a:cubicBezTo>
                    <a:pt x="3476" y="207892"/>
                    <a:pt x="0" y="199500"/>
                    <a:pt x="0" y="190749"/>
                  </a:cubicBezTo>
                  <a:lnTo>
                    <a:pt x="0" y="32995"/>
                  </a:lnTo>
                  <a:cubicBezTo>
                    <a:pt x="0" y="24244"/>
                    <a:pt x="3476" y="15852"/>
                    <a:pt x="9664" y="9664"/>
                  </a:cubicBezTo>
                  <a:cubicBezTo>
                    <a:pt x="15852" y="3476"/>
                    <a:pt x="24244" y="0"/>
                    <a:pt x="32995" y="0"/>
                  </a:cubicBezTo>
                  <a:close/>
                </a:path>
              </a:pathLst>
            </a:custGeom>
            <a:solidFill>
              <a:srgbClr val="F6F7F8"/>
            </a:solidFill>
          </p:spPr>
        </p:sp>
        <p:sp>
          <p:nvSpPr>
            <p:cNvPr name="TextBox 29" id="29"/>
            <p:cNvSpPr txBox="true"/>
            <p:nvPr/>
          </p:nvSpPr>
          <p:spPr>
            <a:xfrm>
              <a:off x="0" y="28575"/>
              <a:ext cx="716696" cy="195169"/>
            </a:xfrm>
            <a:prstGeom prst="rect">
              <a:avLst/>
            </a:prstGeom>
          </p:spPr>
          <p:txBody>
            <a:bodyPr anchor="ctr" rtlCol="false" tIns="50800" lIns="50800" bIns="50800" rIns="50800"/>
            <a:lstStyle/>
            <a:p>
              <a:pPr algn="ctr">
                <a:lnSpc>
                  <a:spcPts val="2090"/>
                </a:lnSpc>
              </a:pPr>
              <a:r>
                <a:rPr lang="en-US" sz="2200" b="true">
                  <a:solidFill>
                    <a:srgbClr val="151F34"/>
                  </a:solidFill>
                  <a:latin typeface="Telegraf Bold"/>
                  <a:ea typeface="Telegraf Bold"/>
                  <a:cs typeface="Telegraf Bold"/>
                  <a:sym typeface="Telegraf Bold"/>
                </a:rPr>
                <a:t>Testing</a:t>
              </a:r>
            </a:p>
          </p:txBody>
        </p:sp>
      </p:grpSp>
      <p:grpSp>
        <p:nvGrpSpPr>
          <p:cNvPr name="Group 30" id="30"/>
          <p:cNvGrpSpPr/>
          <p:nvPr/>
        </p:nvGrpSpPr>
        <p:grpSpPr>
          <a:xfrm rot="0">
            <a:off x="4766923" y="7513624"/>
            <a:ext cx="3050333" cy="1167758"/>
            <a:chOff x="0" y="0"/>
            <a:chExt cx="716696" cy="274373"/>
          </a:xfrm>
        </p:grpSpPr>
        <p:sp>
          <p:nvSpPr>
            <p:cNvPr name="Freeform 31" id="31"/>
            <p:cNvSpPr/>
            <p:nvPr/>
          </p:nvSpPr>
          <p:spPr>
            <a:xfrm flipH="false" flipV="false" rot="0">
              <a:off x="0" y="0"/>
              <a:ext cx="716696" cy="274373"/>
            </a:xfrm>
            <a:custGeom>
              <a:avLst/>
              <a:gdLst/>
              <a:ahLst/>
              <a:cxnLst/>
              <a:rect r="r" b="b" t="t" l="l"/>
              <a:pathLst>
                <a:path h="274373" w="716696">
                  <a:moveTo>
                    <a:pt x="32995" y="0"/>
                  </a:moveTo>
                  <a:lnTo>
                    <a:pt x="683701" y="0"/>
                  </a:lnTo>
                  <a:cubicBezTo>
                    <a:pt x="692452" y="0"/>
                    <a:pt x="700845" y="3476"/>
                    <a:pt x="707032" y="9664"/>
                  </a:cubicBezTo>
                  <a:cubicBezTo>
                    <a:pt x="713220" y="15852"/>
                    <a:pt x="716696" y="24244"/>
                    <a:pt x="716696" y="32995"/>
                  </a:cubicBezTo>
                  <a:lnTo>
                    <a:pt x="716696" y="241378"/>
                  </a:lnTo>
                  <a:cubicBezTo>
                    <a:pt x="716696" y="250129"/>
                    <a:pt x="713220" y="258521"/>
                    <a:pt x="707032" y="264709"/>
                  </a:cubicBezTo>
                  <a:cubicBezTo>
                    <a:pt x="700845" y="270896"/>
                    <a:pt x="692452" y="274373"/>
                    <a:pt x="683701" y="274373"/>
                  </a:cubicBezTo>
                  <a:lnTo>
                    <a:pt x="32995" y="274373"/>
                  </a:lnTo>
                  <a:cubicBezTo>
                    <a:pt x="24244" y="274373"/>
                    <a:pt x="15852" y="270896"/>
                    <a:pt x="9664" y="264709"/>
                  </a:cubicBezTo>
                  <a:cubicBezTo>
                    <a:pt x="3476" y="258521"/>
                    <a:pt x="0" y="250129"/>
                    <a:pt x="0" y="241378"/>
                  </a:cubicBezTo>
                  <a:lnTo>
                    <a:pt x="0" y="32995"/>
                  </a:lnTo>
                  <a:cubicBezTo>
                    <a:pt x="0" y="24244"/>
                    <a:pt x="3476" y="15852"/>
                    <a:pt x="9664" y="9664"/>
                  </a:cubicBezTo>
                  <a:cubicBezTo>
                    <a:pt x="15852" y="3476"/>
                    <a:pt x="24244" y="0"/>
                    <a:pt x="32995" y="0"/>
                  </a:cubicBezTo>
                  <a:close/>
                </a:path>
              </a:pathLst>
            </a:custGeom>
            <a:solidFill>
              <a:srgbClr val="D0D0D0"/>
            </a:solidFill>
          </p:spPr>
        </p:sp>
        <p:sp>
          <p:nvSpPr>
            <p:cNvPr name="TextBox 32" id="32"/>
            <p:cNvSpPr txBox="true"/>
            <p:nvPr/>
          </p:nvSpPr>
          <p:spPr>
            <a:xfrm>
              <a:off x="0" y="28575"/>
              <a:ext cx="716696" cy="245798"/>
            </a:xfrm>
            <a:prstGeom prst="rect">
              <a:avLst/>
            </a:prstGeom>
          </p:spPr>
          <p:txBody>
            <a:bodyPr anchor="ctr" rtlCol="false" tIns="50800" lIns="50800" bIns="50800" rIns="50800"/>
            <a:lstStyle/>
            <a:p>
              <a:pPr algn="ctr">
                <a:lnSpc>
                  <a:spcPts val="1235"/>
                </a:lnSpc>
              </a:pPr>
              <a:r>
                <a:rPr lang="en-US" sz="1300">
                  <a:solidFill>
                    <a:srgbClr val="65707B"/>
                  </a:solidFill>
                  <a:latin typeface="DM Sans"/>
                  <a:ea typeface="DM Sans"/>
                  <a:cs typeface="DM Sans"/>
                  <a:sym typeface="DM Sans"/>
                </a:rPr>
                <a:t>The process where the </a:t>
              </a:r>
            </a:p>
            <a:p>
              <a:pPr algn="ctr">
                <a:lnSpc>
                  <a:spcPts val="1235"/>
                </a:lnSpc>
              </a:pPr>
              <a:r>
                <a:rPr lang="en-US" sz="1300">
                  <a:solidFill>
                    <a:srgbClr val="65707B"/>
                  </a:solidFill>
                  <a:latin typeface="DM Sans"/>
                  <a:ea typeface="DM Sans"/>
                  <a:cs typeface="DM Sans"/>
                  <a:sym typeface="DM Sans"/>
                </a:rPr>
                <a:t>performance of a fully trained </a:t>
              </a:r>
            </a:p>
            <a:p>
              <a:pPr algn="ctr">
                <a:lnSpc>
                  <a:spcPts val="1235"/>
                </a:lnSpc>
              </a:pPr>
              <a:r>
                <a:rPr lang="en-US" sz="1300">
                  <a:solidFill>
                    <a:srgbClr val="65707B"/>
                  </a:solidFill>
                  <a:latin typeface="DM Sans"/>
                  <a:ea typeface="DM Sans"/>
                  <a:cs typeface="DM Sans"/>
                  <a:sym typeface="DM Sans"/>
                </a:rPr>
                <a:t>model is evaluated on a testing set</a:t>
              </a:r>
            </a:p>
          </p:txBody>
        </p:sp>
      </p:grpSp>
      <p:sp>
        <p:nvSpPr>
          <p:cNvPr name="AutoShape 33" id="33"/>
          <p:cNvSpPr/>
          <p:nvPr/>
        </p:nvSpPr>
        <p:spPr>
          <a:xfrm>
            <a:off x="4032695" y="4308459"/>
            <a:ext cx="780662" cy="0"/>
          </a:xfrm>
          <a:prstGeom prst="line">
            <a:avLst/>
          </a:prstGeom>
          <a:ln cap="flat" w="38100">
            <a:solidFill>
              <a:srgbClr val="F6F7F8"/>
            </a:solidFill>
            <a:prstDash val="solid"/>
            <a:headEnd type="none" len="sm" w="sm"/>
            <a:tailEnd type="arrow" len="sm" w="med"/>
          </a:ln>
        </p:spPr>
      </p:sp>
      <p:grpSp>
        <p:nvGrpSpPr>
          <p:cNvPr name="Group 34" id="34"/>
          <p:cNvGrpSpPr/>
          <p:nvPr/>
        </p:nvGrpSpPr>
        <p:grpSpPr>
          <a:xfrm rot="0">
            <a:off x="6291562" y="5995064"/>
            <a:ext cx="7663044" cy="525560"/>
            <a:chOff x="0" y="0"/>
            <a:chExt cx="10217392" cy="700747"/>
          </a:xfrm>
        </p:grpSpPr>
        <p:sp>
          <p:nvSpPr>
            <p:cNvPr name="AutoShape 35" id="35"/>
            <p:cNvSpPr/>
            <p:nvPr/>
          </p:nvSpPr>
          <p:spPr>
            <a:xfrm flipH="true" flipV="true">
              <a:off x="10191568" y="0"/>
              <a:ext cx="0" cy="391557"/>
            </a:xfrm>
            <a:prstGeom prst="line">
              <a:avLst/>
            </a:prstGeom>
            <a:ln cap="flat" w="51648">
              <a:solidFill>
                <a:srgbClr val="F6F7F8"/>
              </a:solidFill>
              <a:prstDash val="solid"/>
              <a:headEnd type="none" len="sm" w="sm"/>
              <a:tailEnd type="none" len="sm" w="sm"/>
            </a:ln>
          </p:spPr>
        </p:sp>
        <p:sp>
          <p:nvSpPr>
            <p:cNvPr name="AutoShape 36" id="36"/>
            <p:cNvSpPr/>
            <p:nvPr/>
          </p:nvSpPr>
          <p:spPr>
            <a:xfrm flipH="true">
              <a:off x="25824" y="391557"/>
              <a:ext cx="10165744" cy="0"/>
            </a:xfrm>
            <a:prstGeom prst="line">
              <a:avLst/>
            </a:prstGeom>
            <a:ln cap="flat" w="51648">
              <a:solidFill>
                <a:srgbClr val="F6F7F8"/>
              </a:solidFill>
              <a:prstDash val="solid"/>
              <a:headEnd type="none" len="sm" w="sm"/>
              <a:tailEnd type="none" len="sm" w="sm"/>
            </a:ln>
          </p:spPr>
        </p:sp>
        <p:sp>
          <p:nvSpPr>
            <p:cNvPr name="AutoShape 37" id="37"/>
            <p:cNvSpPr/>
            <p:nvPr/>
          </p:nvSpPr>
          <p:spPr>
            <a:xfrm flipH="true">
              <a:off x="25824" y="391557"/>
              <a:ext cx="0" cy="309190"/>
            </a:xfrm>
            <a:prstGeom prst="line">
              <a:avLst/>
            </a:prstGeom>
            <a:ln cap="flat" w="51648">
              <a:solidFill>
                <a:srgbClr val="F6F7F8"/>
              </a:solidFill>
              <a:prstDash val="solid"/>
              <a:headEnd type="none" len="sm" w="sm"/>
              <a:tailEnd type="arrow" len="sm" w="med"/>
            </a:ln>
          </p:spPr>
        </p:sp>
      </p:grpSp>
      <p:sp>
        <p:nvSpPr>
          <p:cNvPr name="AutoShape 38" id="38"/>
          <p:cNvSpPr/>
          <p:nvPr/>
        </p:nvSpPr>
        <p:spPr>
          <a:xfrm flipV="true">
            <a:off x="7817256" y="7016131"/>
            <a:ext cx="5758816" cy="19368"/>
          </a:xfrm>
          <a:prstGeom prst="line">
            <a:avLst/>
          </a:prstGeom>
          <a:ln cap="flat" w="38100">
            <a:solidFill>
              <a:srgbClr val="F6F7F8"/>
            </a:solidFill>
            <a:prstDash val="solid"/>
            <a:headEnd type="none" len="sm" w="sm"/>
            <a:tailEnd type="none" len="sm" w="sm"/>
          </a:ln>
        </p:spPr>
      </p:sp>
      <p:sp>
        <p:nvSpPr>
          <p:cNvPr name="AutoShape 39" id="39"/>
          <p:cNvSpPr/>
          <p:nvPr/>
        </p:nvSpPr>
        <p:spPr>
          <a:xfrm flipH="true">
            <a:off x="9418537" y="7016131"/>
            <a:ext cx="0" cy="497493"/>
          </a:xfrm>
          <a:prstGeom prst="line">
            <a:avLst/>
          </a:prstGeom>
          <a:ln cap="flat" w="38100">
            <a:solidFill>
              <a:srgbClr val="F6F7F8"/>
            </a:solidFill>
            <a:prstDash val="solid"/>
            <a:headEnd type="none" len="sm" w="sm"/>
            <a:tailEnd type="arrow" len="sm" w="med"/>
          </a:ln>
        </p:spPr>
      </p:sp>
      <p:grpSp>
        <p:nvGrpSpPr>
          <p:cNvPr name="Group 40" id="40"/>
          <p:cNvGrpSpPr/>
          <p:nvPr/>
        </p:nvGrpSpPr>
        <p:grpSpPr>
          <a:xfrm rot="0">
            <a:off x="8709609" y="7513624"/>
            <a:ext cx="1417857" cy="623591"/>
            <a:chOff x="0" y="0"/>
            <a:chExt cx="333135" cy="146517"/>
          </a:xfrm>
        </p:grpSpPr>
        <p:sp>
          <p:nvSpPr>
            <p:cNvPr name="Freeform 41" id="41"/>
            <p:cNvSpPr/>
            <p:nvPr/>
          </p:nvSpPr>
          <p:spPr>
            <a:xfrm flipH="false" flipV="false" rot="0">
              <a:off x="0" y="0"/>
              <a:ext cx="333135" cy="146517"/>
            </a:xfrm>
            <a:custGeom>
              <a:avLst/>
              <a:gdLst/>
              <a:ahLst/>
              <a:cxnLst/>
              <a:rect r="r" b="b" t="t" l="l"/>
              <a:pathLst>
                <a:path h="146517" w="333135">
                  <a:moveTo>
                    <a:pt x="70984" y="0"/>
                  </a:moveTo>
                  <a:lnTo>
                    <a:pt x="262151" y="0"/>
                  </a:lnTo>
                  <a:cubicBezTo>
                    <a:pt x="280977" y="0"/>
                    <a:pt x="299032" y="7479"/>
                    <a:pt x="312344" y="20791"/>
                  </a:cubicBezTo>
                  <a:cubicBezTo>
                    <a:pt x="325656" y="34103"/>
                    <a:pt x="333135" y="52158"/>
                    <a:pt x="333135" y="70984"/>
                  </a:cubicBezTo>
                  <a:lnTo>
                    <a:pt x="333135" y="75533"/>
                  </a:lnTo>
                  <a:cubicBezTo>
                    <a:pt x="333135" y="94359"/>
                    <a:pt x="325656" y="112414"/>
                    <a:pt x="312344" y="125726"/>
                  </a:cubicBezTo>
                  <a:cubicBezTo>
                    <a:pt x="299032" y="139038"/>
                    <a:pt x="280977" y="146517"/>
                    <a:pt x="262151" y="146517"/>
                  </a:cubicBezTo>
                  <a:lnTo>
                    <a:pt x="70984" y="146517"/>
                  </a:lnTo>
                  <a:cubicBezTo>
                    <a:pt x="52158" y="146517"/>
                    <a:pt x="34103" y="139038"/>
                    <a:pt x="20791" y="125726"/>
                  </a:cubicBezTo>
                  <a:cubicBezTo>
                    <a:pt x="7479" y="112414"/>
                    <a:pt x="0" y="94359"/>
                    <a:pt x="0" y="75533"/>
                  </a:cubicBezTo>
                  <a:lnTo>
                    <a:pt x="0" y="70984"/>
                  </a:lnTo>
                  <a:cubicBezTo>
                    <a:pt x="0" y="52158"/>
                    <a:pt x="7479" y="34103"/>
                    <a:pt x="20791" y="20791"/>
                  </a:cubicBezTo>
                  <a:cubicBezTo>
                    <a:pt x="34103" y="7479"/>
                    <a:pt x="52158" y="0"/>
                    <a:pt x="70984" y="0"/>
                  </a:cubicBezTo>
                  <a:close/>
                </a:path>
              </a:pathLst>
            </a:custGeom>
            <a:solidFill>
              <a:srgbClr val="F6F7F8"/>
            </a:solidFill>
          </p:spPr>
        </p:sp>
        <p:sp>
          <p:nvSpPr>
            <p:cNvPr name="TextBox 42" id="42"/>
            <p:cNvSpPr txBox="true"/>
            <p:nvPr/>
          </p:nvSpPr>
          <p:spPr>
            <a:xfrm>
              <a:off x="0" y="9525"/>
              <a:ext cx="333135" cy="136992"/>
            </a:xfrm>
            <a:prstGeom prst="rect">
              <a:avLst/>
            </a:prstGeom>
          </p:spPr>
          <p:txBody>
            <a:bodyPr anchor="ctr" rtlCol="false" tIns="50800" lIns="50800" bIns="50800" rIns="50800"/>
            <a:lstStyle/>
            <a:p>
              <a:pPr algn="ctr">
                <a:lnSpc>
                  <a:spcPts val="1805"/>
                </a:lnSpc>
              </a:pPr>
              <a:r>
                <a:rPr lang="en-US" sz="1900" b="true">
                  <a:solidFill>
                    <a:srgbClr val="151F34"/>
                  </a:solidFill>
                  <a:latin typeface="Telegraf Bold"/>
                  <a:ea typeface="Telegraf Bold"/>
                  <a:cs typeface="Telegraf Bold"/>
                  <a:sym typeface="Telegraf Bold"/>
                </a:rPr>
                <a:t>Overfit</a:t>
              </a:r>
            </a:p>
          </p:txBody>
        </p:sp>
      </p:grpSp>
      <p:sp>
        <p:nvSpPr>
          <p:cNvPr name="AutoShape 43" id="43"/>
          <p:cNvSpPr/>
          <p:nvPr/>
        </p:nvSpPr>
        <p:spPr>
          <a:xfrm flipH="true">
            <a:off x="11499704" y="7016131"/>
            <a:ext cx="0" cy="497493"/>
          </a:xfrm>
          <a:prstGeom prst="line">
            <a:avLst/>
          </a:prstGeom>
          <a:ln cap="flat" w="38100">
            <a:solidFill>
              <a:srgbClr val="F6F7F8"/>
            </a:solidFill>
            <a:prstDash val="solid"/>
            <a:headEnd type="none" len="sm" w="sm"/>
            <a:tailEnd type="arrow" len="sm" w="med"/>
          </a:ln>
        </p:spPr>
      </p:sp>
      <p:grpSp>
        <p:nvGrpSpPr>
          <p:cNvPr name="Group 44" id="44"/>
          <p:cNvGrpSpPr/>
          <p:nvPr/>
        </p:nvGrpSpPr>
        <p:grpSpPr>
          <a:xfrm rot="0">
            <a:off x="10790775" y="7513624"/>
            <a:ext cx="1417857" cy="623591"/>
            <a:chOff x="0" y="0"/>
            <a:chExt cx="333135" cy="146517"/>
          </a:xfrm>
        </p:grpSpPr>
        <p:sp>
          <p:nvSpPr>
            <p:cNvPr name="Freeform 45" id="45"/>
            <p:cNvSpPr/>
            <p:nvPr/>
          </p:nvSpPr>
          <p:spPr>
            <a:xfrm flipH="false" flipV="false" rot="0">
              <a:off x="0" y="0"/>
              <a:ext cx="333135" cy="146517"/>
            </a:xfrm>
            <a:custGeom>
              <a:avLst/>
              <a:gdLst/>
              <a:ahLst/>
              <a:cxnLst/>
              <a:rect r="r" b="b" t="t" l="l"/>
              <a:pathLst>
                <a:path h="146517" w="333135">
                  <a:moveTo>
                    <a:pt x="70984" y="0"/>
                  </a:moveTo>
                  <a:lnTo>
                    <a:pt x="262151" y="0"/>
                  </a:lnTo>
                  <a:cubicBezTo>
                    <a:pt x="280977" y="0"/>
                    <a:pt x="299032" y="7479"/>
                    <a:pt x="312344" y="20791"/>
                  </a:cubicBezTo>
                  <a:cubicBezTo>
                    <a:pt x="325656" y="34103"/>
                    <a:pt x="333135" y="52158"/>
                    <a:pt x="333135" y="70984"/>
                  </a:cubicBezTo>
                  <a:lnTo>
                    <a:pt x="333135" y="75533"/>
                  </a:lnTo>
                  <a:cubicBezTo>
                    <a:pt x="333135" y="94359"/>
                    <a:pt x="325656" y="112414"/>
                    <a:pt x="312344" y="125726"/>
                  </a:cubicBezTo>
                  <a:cubicBezTo>
                    <a:pt x="299032" y="139038"/>
                    <a:pt x="280977" y="146517"/>
                    <a:pt x="262151" y="146517"/>
                  </a:cubicBezTo>
                  <a:lnTo>
                    <a:pt x="70984" y="146517"/>
                  </a:lnTo>
                  <a:cubicBezTo>
                    <a:pt x="52158" y="146517"/>
                    <a:pt x="34103" y="139038"/>
                    <a:pt x="20791" y="125726"/>
                  </a:cubicBezTo>
                  <a:cubicBezTo>
                    <a:pt x="7479" y="112414"/>
                    <a:pt x="0" y="94359"/>
                    <a:pt x="0" y="75533"/>
                  </a:cubicBezTo>
                  <a:lnTo>
                    <a:pt x="0" y="70984"/>
                  </a:lnTo>
                  <a:cubicBezTo>
                    <a:pt x="0" y="52158"/>
                    <a:pt x="7479" y="34103"/>
                    <a:pt x="20791" y="20791"/>
                  </a:cubicBezTo>
                  <a:cubicBezTo>
                    <a:pt x="34103" y="7479"/>
                    <a:pt x="52158" y="0"/>
                    <a:pt x="70984" y="0"/>
                  </a:cubicBezTo>
                  <a:close/>
                </a:path>
              </a:pathLst>
            </a:custGeom>
            <a:solidFill>
              <a:srgbClr val="FFD337"/>
            </a:solidFill>
          </p:spPr>
        </p:sp>
        <p:sp>
          <p:nvSpPr>
            <p:cNvPr name="TextBox 46" id="46"/>
            <p:cNvSpPr txBox="true"/>
            <p:nvPr/>
          </p:nvSpPr>
          <p:spPr>
            <a:xfrm>
              <a:off x="0" y="9525"/>
              <a:ext cx="333135" cy="136992"/>
            </a:xfrm>
            <a:prstGeom prst="rect">
              <a:avLst/>
            </a:prstGeom>
          </p:spPr>
          <p:txBody>
            <a:bodyPr anchor="ctr" rtlCol="false" tIns="50800" lIns="50800" bIns="50800" rIns="50800"/>
            <a:lstStyle/>
            <a:p>
              <a:pPr algn="ctr">
                <a:lnSpc>
                  <a:spcPts val="1805"/>
                </a:lnSpc>
              </a:pPr>
              <a:r>
                <a:rPr lang="en-US" sz="1900" b="true">
                  <a:solidFill>
                    <a:srgbClr val="151F34"/>
                  </a:solidFill>
                  <a:latin typeface="Telegraf Bold"/>
                  <a:ea typeface="Telegraf Bold"/>
                  <a:cs typeface="Telegraf Bold"/>
                  <a:sym typeface="Telegraf Bold"/>
                </a:rPr>
                <a:t>Goodfit</a:t>
              </a:r>
            </a:p>
          </p:txBody>
        </p:sp>
      </p:grpSp>
      <p:sp>
        <p:nvSpPr>
          <p:cNvPr name="AutoShape 47" id="47"/>
          <p:cNvSpPr/>
          <p:nvPr/>
        </p:nvSpPr>
        <p:spPr>
          <a:xfrm flipH="true">
            <a:off x="13556703" y="7016131"/>
            <a:ext cx="0" cy="497493"/>
          </a:xfrm>
          <a:prstGeom prst="line">
            <a:avLst/>
          </a:prstGeom>
          <a:ln cap="flat" w="38100">
            <a:solidFill>
              <a:srgbClr val="F6F7F8"/>
            </a:solidFill>
            <a:prstDash val="solid"/>
            <a:headEnd type="none" len="sm" w="sm"/>
            <a:tailEnd type="arrow" len="sm" w="med"/>
          </a:ln>
        </p:spPr>
      </p:sp>
      <p:grpSp>
        <p:nvGrpSpPr>
          <p:cNvPr name="Group 48" id="48"/>
          <p:cNvGrpSpPr/>
          <p:nvPr/>
        </p:nvGrpSpPr>
        <p:grpSpPr>
          <a:xfrm rot="0">
            <a:off x="12847775" y="7513624"/>
            <a:ext cx="1417857" cy="623591"/>
            <a:chOff x="0" y="0"/>
            <a:chExt cx="333135" cy="146517"/>
          </a:xfrm>
        </p:grpSpPr>
        <p:sp>
          <p:nvSpPr>
            <p:cNvPr name="Freeform 49" id="49"/>
            <p:cNvSpPr/>
            <p:nvPr/>
          </p:nvSpPr>
          <p:spPr>
            <a:xfrm flipH="false" flipV="false" rot="0">
              <a:off x="0" y="0"/>
              <a:ext cx="333135" cy="146517"/>
            </a:xfrm>
            <a:custGeom>
              <a:avLst/>
              <a:gdLst/>
              <a:ahLst/>
              <a:cxnLst/>
              <a:rect r="r" b="b" t="t" l="l"/>
              <a:pathLst>
                <a:path h="146517" w="333135">
                  <a:moveTo>
                    <a:pt x="70984" y="0"/>
                  </a:moveTo>
                  <a:lnTo>
                    <a:pt x="262151" y="0"/>
                  </a:lnTo>
                  <a:cubicBezTo>
                    <a:pt x="280977" y="0"/>
                    <a:pt x="299032" y="7479"/>
                    <a:pt x="312344" y="20791"/>
                  </a:cubicBezTo>
                  <a:cubicBezTo>
                    <a:pt x="325656" y="34103"/>
                    <a:pt x="333135" y="52158"/>
                    <a:pt x="333135" y="70984"/>
                  </a:cubicBezTo>
                  <a:lnTo>
                    <a:pt x="333135" y="75533"/>
                  </a:lnTo>
                  <a:cubicBezTo>
                    <a:pt x="333135" y="94359"/>
                    <a:pt x="325656" y="112414"/>
                    <a:pt x="312344" y="125726"/>
                  </a:cubicBezTo>
                  <a:cubicBezTo>
                    <a:pt x="299032" y="139038"/>
                    <a:pt x="280977" y="146517"/>
                    <a:pt x="262151" y="146517"/>
                  </a:cubicBezTo>
                  <a:lnTo>
                    <a:pt x="70984" y="146517"/>
                  </a:lnTo>
                  <a:cubicBezTo>
                    <a:pt x="52158" y="146517"/>
                    <a:pt x="34103" y="139038"/>
                    <a:pt x="20791" y="125726"/>
                  </a:cubicBezTo>
                  <a:cubicBezTo>
                    <a:pt x="7479" y="112414"/>
                    <a:pt x="0" y="94359"/>
                    <a:pt x="0" y="75533"/>
                  </a:cubicBezTo>
                  <a:lnTo>
                    <a:pt x="0" y="70984"/>
                  </a:lnTo>
                  <a:cubicBezTo>
                    <a:pt x="0" y="52158"/>
                    <a:pt x="7479" y="34103"/>
                    <a:pt x="20791" y="20791"/>
                  </a:cubicBezTo>
                  <a:cubicBezTo>
                    <a:pt x="34103" y="7479"/>
                    <a:pt x="52158" y="0"/>
                    <a:pt x="70984" y="0"/>
                  </a:cubicBezTo>
                  <a:close/>
                </a:path>
              </a:pathLst>
            </a:custGeom>
            <a:solidFill>
              <a:srgbClr val="F6F7F8"/>
            </a:solidFill>
          </p:spPr>
        </p:sp>
        <p:sp>
          <p:nvSpPr>
            <p:cNvPr name="TextBox 50" id="50"/>
            <p:cNvSpPr txBox="true"/>
            <p:nvPr/>
          </p:nvSpPr>
          <p:spPr>
            <a:xfrm>
              <a:off x="0" y="9525"/>
              <a:ext cx="333135" cy="136992"/>
            </a:xfrm>
            <a:prstGeom prst="rect">
              <a:avLst/>
            </a:prstGeom>
          </p:spPr>
          <p:txBody>
            <a:bodyPr anchor="ctr" rtlCol="false" tIns="50800" lIns="50800" bIns="50800" rIns="50800"/>
            <a:lstStyle/>
            <a:p>
              <a:pPr algn="ctr">
                <a:lnSpc>
                  <a:spcPts val="1805"/>
                </a:lnSpc>
              </a:pPr>
              <a:r>
                <a:rPr lang="en-US" sz="1900" b="true">
                  <a:solidFill>
                    <a:srgbClr val="151F34"/>
                  </a:solidFill>
                  <a:latin typeface="Telegraf Bold"/>
                  <a:ea typeface="Telegraf Bold"/>
                  <a:cs typeface="Telegraf Bold"/>
                  <a:sym typeface="Telegraf Bold"/>
                </a:rPr>
                <a:t>Underfit</a:t>
              </a:r>
            </a:p>
          </p:txBody>
        </p:sp>
      </p:grpSp>
      <p:sp>
        <p:nvSpPr>
          <p:cNvPr name="AutoShape 51" id="51"/>
          <p:cNvSpPr/>
          <p:nvPr/>
        </p:nvSpPr>
        <p:spPr>
          <a:xfrm flipH="true">
            <a:off x="11499704" y="8137216"/>
            <a:ext cx="0" cy="497493"/>
          </a:xfrm>
          <a:prstGeom prst="line">
            <a:avLst/>
          </a:prstGeom>
          <a:ln cap="flat" w="38100">
            <a:solidFill>
              <a:srgbClr val="F6F7F8"/>
            </a:solidFill>
            <a:prstDash val="solid"/>
            <a:headEnd type="none" len="sm" w="sm"/>
            <a:tailEnd type="arrow" len="sm" w="med"/>
          </a:ln>
        </p:spPr>
      </p:sp>
      <p:grpSp>
        <p:nvGrpSpPr>
          <p:cNvPr name="Group 52" id="52"/>
          <p:cNvGrpSpPr/>
          <p:nvPr/>
        </p:nvGrpSpPr>
        <p:grpSpPr>
          <a:xfrm rot="0">
            <a:off x="10790775" y="8634709"/>
            <a:ext cx="1417857" cy="623591"/>
            <a:chOff x="0" y="0"/>
            <a:chExt cx="333135" cy="146517"/>
          </a:xfrm>
        </p:grpSpPr>
        <p:sp>
          <p:nvSpPr>
            <p:cNvPr name="Freeform 53" id="53"/>
            <p:cNvSpPr/>
            <p:nvPr/>
          </p:nvSpPr>
          <p:spPr>
            <a:xfrm flipH="false" flipV="false" rot="0">
              <a:off x="0" y="0"/>
              <a:ext cx="333135" cy="146517"/>
            </a:xfrm>
            <a:custGeom>
              <a:avLst/>
              <a:gdLst/>
              <a:ahLst/>
              <a:cxnLst/>
              <a:rect r="r" b="b" t="t" l="l"/>
              <a:pathLst>
                <a:path h="146517" w="333135">
                  <a:moveTo>
                    <a:pt x="70984" y="0"/>
                  </a:moveTo>
                  <a:lnTo>
                    <a:pt x="262151" y="0"/>
                  </a:lnTo>
                  <a:cubicBezTo>
                    <a:pt x="280977" y="0"/>
                    <a:pt x="299032" y="7479"/>
                    <a:pt x="312344" y="20791"/>
                  </a:cubicBezTo>
                  <a:cubicBezTo>
                    <a:pt x="325656" y="34103"/>
                    <a:pt x="333135" y="52158"/>
                    <a:pt x="333135" y="70984"/>
                  </a:cubicBezTo>
                  <a:lnTo>
                    <a:pt x="333135" y="75533"/>
                  </a:lnTo>
                  <a:cubicBezTo>
                    <a:pt x="333135" y="94359"/>
                    <a:pt x="325656" y="112414"/>
                    <a:pt x="312344" y="125726"/>
                  </a:cubicBezTo>
                  <a:cubicBezTo>
                    <a:pt x="299032" y="139038"/>
                    <a:pt x="280977" y="146517"/>
                    <a:pt x="262151" y="146517"/>
                  </a:cubicBezTo>
                  <a:lnTo>
                    <a:pt x="70984" y="146517"/>
                  </a:lnTo>
                  <a:cubicBezTo>
                    <a:pt x="52158" y="146517"/>
                    <a:pt x="34103" y="139038"/>
                    <a:pt x="20791" y="125726"/>
                  </a:cubicBezTo>
                  <a:cubicBezTo>
                    <a:pt x="7479" y="112414"/>
                    <a:pt x="0" y="94359"/>
                    <a:pt x="0" y="75533"/>
                  </a:cubicBezTo>
                  <a:lnTo>
                    <a:pt x="0" y="70984"/>
                  </a:lnTo>
                  <a:cubicBezTo>
                    <a:pt x="0" y="52158"/>
                    <a:pt x="7479" y="34103"/>
                    <a:pt x="20791" y="20791"/>
                  </a:cubicBezTo>
                  <a:cubicBezTo>
                    <a:pt x="34103" y="7479"/>
                    <a:pt x="52158" y="0"/>
                    <a:pt x="70984" y="0"/>
                  </a:cubicBezTo>
                  <a:close/>
                </a:path>
              </a:pathLst>
            </a:custGeom>
            <a:solidFill>
              <a:srgbClr val="D5F279"/>
            </a:solidFill>
          </p:spPr>
        </p:sp>
        <p:sp>
          <p:nvSpPr>
            <p:cNvPr name="TextBox 54" id="54"/>
            <p:cNvSpPr txBox="true"/>
            <p:nvPr/>
          </p:nvSpPr>
          <p:spPr>
            <a:xfrm>
              <a:off x="0" y="9525"/>
              <a:ext cx="333135" cy="136992"/>
            </a:xfrm>
            <a:prstGeom prst="rect">
              <a:avLst/>
            </a:prstGeom>
          </p:spPr>
          <p:txBody>
            <a:bodyPr anchor="ctr" rtlCol="false" tIns="50800" lIns="50800" bIns="50800" rIns="50800"/>
            <a:lstStyle/>
            <a:p>
              <a:pPr algn="ctr">
                <a:lnSpc>
                  <a:spcPts val="1805"/>
                </a:lnSpc>
              </a:pPr>
              <a:r>
                <a:rPr lang="en-US" sz="1900" b="true">
                  <a:solidFill>
                    <a:srgbClr val="151F34"/>
                  </a:solidFill>
                  <a:latin typeface="Telegraf Bold"/>
                  <a:ea typeface="Telegraf Bold"/>
                  <a:cs typeface="Telegraf Bold"/>
                  <a:sym typeface="Telegraf Bold"/>
                </a:rPr>
                <a:t>Model</a:t>
              </a:r>
            </a:p>
          </p:txBody>
        </p:sp>
      </p:grpSp>
      <p:sp>
        <p:nvSpPr>
          <p:cNvPr name="TextBox 55" id="55"/>
          <p:cNvSpPr txBox="true"/>
          <p:nvPr/>
        </p:nvSpPr>
        <p:spPr>
          <a:xfrm rot="0">
            <a:off x="3013159" y="2151311"/>
            <a:ext cx="12261682" cy="1109380"/>
          </a:xfrm>
          <a:prstGeom prst="rect">
            <a:avLst/>
          </a:prstGeom>
        </p:spPr>
        <p:txBody>
          <a:bodyPr anchor="t" rtlCol="false" tIns="0" lIns="0" bIns="0" rIns="0">
            <a:spAutoFit/>
          </a:bodyPr>
          <a:lstStyle/>
          <a:p>
            <a:pPr algn="ctr">
              <a:lnSpc>
                <a:spcPts val="7657"/>
              </a:lnSpc>
            </a:pPr>
            <a:r>
              <a:rPr lang="en-US" b="true" sz="8060" spc="-354">
                <a:solidFill>
                  <a:srgbClr val="F6F7F8"/>
                </a:solidFill>
                <a:latin typeface="Telegraf Bold"/>
                <a:ea typeface="Telegraf Bold"/>
                <a:cs typeface="Telegraf Bold"/>
                <a:sym typeface="Telegraf Bold"/>
              </a:rPr>
              <a:t>Machine Learning Process</a:t>
            </a:r>
          </a:p>
        </p:txBody>
      </p:sp>
      <p:sp>
        <p:nvSpPr>
          <p:cNvPr name="TextBox 56" id="56"/>
          <p:cNvSpPr txBox="true"/>
          <p:nvPr/>
        </p:nvSpPr>
        <p:spPr>
          <a:xfrm rot="0">
            <a:off x="13907190" y="1242793"/>
            <a:ext cx="3352110" cy="332163"/>
          </a:xfrm>
          <a:prstGeom prst="rect">
            <a:avLst/>
          </a:prstGeom>
        </p:spPr>
        <p:txBody>
          <a:bodyPr anchor="t" rtlCol="false" tIns="0" lIns="0" bIns="0" rIns="0">
            <a:spAutoFit/>
          </a:bodyPr>
          <a:lstStyle/>
          <a:p>
            <a:pPr algn="r">
              <a:lnSpc>
                <a:spcPts val="2573"/>
              </a:lnSpc>
            </a:pPr>
            <a:r>
              <a:rPr lang="en-US" sz="2199" spc="-96">
                <a:solidFill>
                  <a:srgbClr val="F6F7F8"/>
                </a:solidFill>
                <a:latin typeface="DM Sans"/>
                <a:ea typeface="DM Sans"/>
                <a:cs typeface="DM Sans"/>
                <a:sym typeface="DM Sans"/>
              </a:rPr>
              <a:t>serzv.my.id</a:t>
            </a:r>
          </a:p>
        </p:txBody>
      </p:sp>
      <p:sp>
        <p:nvSpPr>
          <p:cNvPr name="TextBox 57" id="57"/>
          <p:cNvSpPr txBox="true"/>
          <p:nvPr/>
        </p:nvSpPr>
        <p:spPr>
          <a:xfrm rot="0">
            <a:off x="1871773" y="1242793"/>
            <a:ext cx="3352110" cy="332163"/>
          </a:xfrm>
          <a:prstGeom prst="rect">
            <a:avLst/>
          </a:prstGeom>
        </p:spPr>
        <p:txBody>
          <a:bodyPr anchor="t" rtlCol="false" tIns="0" lIns="0" bIns="0" rIns="0">
            <a:spAutoFit/>
          </a:bodyPr>
          <a:lstStyle/>
          <a:p>
            <a:pPr algn="l">
              <a:lnSpc>
                <a:spcPts val="2573"/>
              </a:lnSpc>
            </a:pPr>
            <a:r>
              <a:rPr lang="en-US" sz="2199" spc="-96">
                <a:solidFill>
                  <a:srgbClr val="F6F7F8"/>
                </a:solidFill>
                <a:latin typeface="DM Sans"/>
                <a:ea typeface="DM Sans"/>
                <a:cs typeface="DM Sans"/>
                <a:sym typeface="DM Sans"/>
              </a:rPr>
              <a:t>s.erzv</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51F34"/>
        </a:solidFill>
      </p:bgPr>
    </p:bg>
    <p:spTree>
      <p:nvGrpSpPr>
        <p:cNvPr id="1" name=""/>
        <p:cNvGrpSpPr/>
        <p:nvPr/>
      </p:nvGrpSpPr>
      <p:grpSpPr>
        <a:xfrm>
          <a:off x="0" y="0"/>
          <a:ext cx="0" cy="0"/>
          <a:chOff x="0" y="0"/>
          <a:chExt cx="0" cy="0"/>
        </a:xfrm>
      </p:grpSpPr>
      <p:sp>
        <p:nvSpPr>
          <p:cNvPr name="Freeform 2" id="2"/>
          <p:cNvSpPr/>
          <p:nvPr/>
        </p:nvSpPr>
        <p:spPr>
          <a:xfrm flipH="false" flipV="false" rot="0">
            <a:off x="4790181" y="0"/>
            <a:ext cx="10250868" cy="12150813"/>
          </a:xfrm>
          <a:custGeom>
            <a:avLst/>
            <a:gdLst/>
            <a:ahLst/>
            <a:cxnLst/>
            <a:rect r="r" b="b" t="t" l="l"/>
            <a:pathLst>
              <a:path h="12150813" w="10250868">
                <a:moveTo>
                  <a:pt x="0" y="0"/>
                </a:moveTo>
                <a:lnTo>
                  <a:pt x="10250868" y="0"/>
                </a:lnTo>
                <a:lnTo>
                  <a:pt x="10250868" y="12150813"/>
                </a:lnTo>
                <a:lnTo>
                  <a:pt x="0" y="121508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30910" y="2128935"/>
            <a:ext cx="3112188" cy="3418623"/>
          </a:xfrm>
          <a:custGeom>
            <a:avLst/>
            <a:gdLst/>
            <a:ahLst/>
            <a:cxnLst/>
            <a:rect r="r" b="b" t="t" l="l"/>
            <a:pathLst>
              <a:path h="3418623" w="3112188">
                <a:moveTo>
                  <a:pt x="0" y="0"/>
                </a:moveTo>
                <a:lnTo>
                  <a:pt x="3112189" y="0"/>
                </a:lnTo>
                <a:lnTo>
                  <a:pt x="3112189" y="3418623"/>
                </a:lnTo>
                <a:lnTo>
                  <a:pt x="0" y="3418623"/>
                </a:lnTo>
                <a:lnTo>
                  <a:pt x="0" y="0"/>
                </a:lnTo>
                <a:close/>
              </a:path>
            </a:pathLst>
          </a:custGeom>
          <a:blipFill>
            <a:blip r:embed="rId4"/>
            <a:stretch>
              <a:fillRect l="0" t="0" r="-220991" b="-26750"/>
            </a:stretch>
          </a:blipFill>
        </p:spPr>
      </p:sp>
      <p:sp>
        <p:nvSpPr>
          <p:cNvPr name="Freeform 4" id="4"/>
          <p:cNvSpPr/>
          <p:nvPr/>
        </p:nvSpPr>
        <p:spPr>
          <a:xfrm flipH="false" flipV="false" rot="0">
            <a:off x="14185215" y="2128935"/>
            <a:ext cx="3074085" cy="3418623"/>
          </a:xfrm>
          <a:custGeom>
            <a:avLst/>
            <a:gdLst/>
            <a:ahLst/>
            <a:cxnLst/>
            <a:rect r="r" b="b" t="t" l="l"/>
            <a:pathLst>
              <a:path h="3418623" w="3074085">
                <a:moveTo>
                  <a:pt x="0" y="0"/>
                </a:moveTo>
                <a:lnTo>
                  <a:pt x="3074085" y="0"/>
                </a:lnTo>
                <a:lnTo>
                  <a:pt x="3074085" y="3418623"/>
                </a:lnTo>
                <a:lnTo>
                  <a:pt x="0" y="3418623"/>
                </a:lnTo>
                <a:lnTo>
                  <a:pt x="0" y="0"/>
                </a:lnTo>
                <a:close/>
              </a:path>
            </a:pathLst>
          </a:custGeom>
          <a:blipFill>
            <a:blip r:embed="rId4"/>
            <a:stretch>
              <a:fillRect l="-224350" t="0" r="-619" b="-26750"/>
            </a:stretch>
          </a:blipFill>
        </p:spPr>
      </p:sp>
      <p:sp>
        <p:nvSpPr>
          <p:cNvPr name="Freeform 5" id="5"/>
          <p:cNvSpPr/>
          <p:nvPr/>
        </p:nvSpPr>
        <p:spPr>
          <a:xfrm flipH="false" flipV="false" rot="0">
            <a:off x="15583245" y="7121625"/>
            <a:ext cx="3029328" cy="4114800"/>
          </a:xfrm>
          <a:custGeom>
            <a:avLst/>
            <a:gdLst/>
            <a:ahLst/>
            <a:cxnLst/>
            <a:rect r="r" b="b" t="t" l="l"/>
            <a:pathLst>
              <a:path h="4114800" w="3029328">
                <a:moveTo>
                  <a:pt x="0" y="0"/>
                </a:moveTo>
                <a:lnTo>
                  <a:pt x="3029329" y="0"/>
                </a:lnTo>
                <a:lnTo>
                  <a:pt x="3029329"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028700" y="1088311"/>
            <a:ext cx="641126" cy="641126"/>
          </a:xfrm>
          <a:custGeom>
            <a:avLst/>
            <a:gdLst/>
            <a:ahLst/>
            <a:cxnLst/>
            <a:rect r="r" b="b" t="t" l="l"/>
            <a:pathLst>
              <a:path h="641126" w="641126">
                <a:moveTo>
                  <a:pt x="0" y="0"/>
                </a:moveTo>
                <a:lnTo>
                  <a:pt x="641126" y="0"/>
                </a:lnTo>
                <a:lnTo>
                  <a:pt x="641126" y="641126"/>
                </a:lnTo>
                <a:lnTo>
                  <a:pt x="0" y="641126"/>
                </a:lnTo>
                <a:lnTo>
                  <a:pt x="0" y="0"/>
                </a:lnTo>
                <a:close/>
              </a:path>
            </a:pathLst>
          </a:custGeom>
          <a:blipFill>
            <a:blip r:embed="rId7"/>
            <a:stretch>
              <a:fillRect l="0" t="0" r="0" b="0"/>
            </a:stretch>
          </a:blipFill>
        </p:spPr>
      </p:sp>
      <p:sp>
        <p:nvSpPr>
          <p:cNvPr name="TextBox 7" id="7"/>
          <p:cNvSpPr txBox="true"/>
          <p:nvPr/>
        </p:nvSpPr>
        <p:spPr>
          <a:xfrm rot="0">
            <a:off x="1028700" y="2516856"/>
            <a:ext cx="6409164" cy="2796583"/>
          </a:xfrm>
          <a:prstGeom prst="rect">
            <a:avLst/>
          </a:prstGeom>
        </p:spPr>
        <p:txBody>
          <a:bodyPr anchor="t" rtlCol="false" tIns="0" lIns="0" bIns="0" rIns="0">
            <a:spAutoFit/>
          </a:bodyPr>
          <a:lstStyle/>
          <a:p>
            <a:pPr algn="l">
              <a:lnSpc>
                <a:spcPts val="7009"/>
              </a:lnSpc>
            </a:pPr>
            <a:r>
              <a:rPr lang="en-US" sz="7378" spc="-324" b="true">
                <a:solidFill>
                  <a:srgbClr val="F6F7F8"/>
                </a:solidFill>
                <a:latin typeface="Telegraf Bold"/>
                <a:ea typeface="Telegraf Bold"/>
                <a:cs typeface="Telegraf Bold"/>
                <a:sym typeface="Telegraf Bold"/>
              </a:rPr>
              <a:t>What is Overfitting/</a:t>
            </a:r>
          </a:p>
          <a:p>
            <a:pPr algn="l">
              <a:lnSpc>
                <a:spcPts val="7009"/>
              </a:lnSpc>
            </a:pPr>
            <a:r>
              <a:rPr lang="en-US" sz="7378" spc="-324" b="true">
                <a:solidFill>
                  <a:srgbClr val="F6F7F8"/>
                </a:solidFill>
                <a:latin typeface="Telegraf Bold"/>
                <a:ea typeface="Telegraf Bold"/>
                <a:cs typeface="Telegraf Bold"/>
                <a:sym typeface="Telegraf Bold"/>
              </a:rPr>
              <a:t>Underfitting?</a:t>
            </a:r>
          </a:p>
        </p:txBody>
      </p:sp>
      <p:sp>
        <p:nvSpPr>
          <p:cNvPr name="TextBox 8" id="8"/>
          <p:cNvSpPr txBox="true"/>
          <p:nvPr/>
        </p:nvSpPr>
        <p:spPr>
          <a:xfrm rot="0">
            <a:off x="1028700" y="5545979"/>
            <a:ext cx="8373560" cy="3122717"/>
          </a:xfrm>
          <a:prstGeom prst="rect">
            <a:avLst/>
          </a:prstGeom>
        </p:spPr>
        <p:txBody>
          <a:bodyPr anchor="t" rtlCol="false" tIns="0" lIns="0" bIns="0" rIns="0">
            <a:spAutoFit/>
          </a:bodyPr>
          <a:lstStyle/>
          <a:p>
            <a:pPr algn="l">
              <a:lnSpc>
                <a:spcPts val="3130"/>
              </a:lnSpc>
            </a:pPr>
            <a:r>
              <a:rPr lang="en-US" sz="2408" b="true">
                <a:solidFill>
                  <a:srgbClr val="F6F7F8"/>
                </a:solidFill>
                <a:latin typeface="DM Sans Bold"/>
                <a:ea typeface="DM Sans Bold"/>
                <a:cs typeface="DM Sans Bold"/>
                <a:sym typeface="DM Sans Bold"/>
              </a:rPr>
              <a:t>Overfitting</a:t>
            </a:r>
            <a:r>
              <a:rPr lang="en-US" sz="2408">
                <a:solidFill>
                  <a:srgbClr val="F6F7F8"/>
                </a:solidFill>
                <a:latin typeface="DM Sans"/>
                <a:ea typeface="DM Sans"/>
                <a:cs typeface="DM Sans"/>
                <a:sym typeface="DM Sans"/>
              </a:rPr>
              <a:t> is a machine learning issue that occurs when a </a:t>
            </a:r>
            <a:r>
              <a:rPr lang="en-US" sz="2408" b="true">
                <a:solidFill>
                  <a:srgbClr val="F6F7F8"/>
                </a:solidFill>
                <a:latin typeface="DM Sans Bold"/>
                <a:ea typeface="DM Sans Bold"/>
                <a:cs typeface="DM Sans Bold"/>
                <a:sym typeface="DM Sans Bold"/>
              </a:rPr>
              <a:t>model is too closely trained to a training set</a:t>
            </a:r>
            <a:r>
              <a:rPr lang="en-US" sz="2408">
                <a:solidFill>
                  <a:srgbClr val="F6F7F8"/>
                </a:solidFill>
                <a:latin typeface="DM Sans"/>
                <a:ea typeface="DM Sans"/>
                <a:cs typeface="DM Sans"/>
                <a:sym typeface="DM Sans"/>
              </a:rPr>
              <a:t>, making it unable to accurately predict new data. </a:t>
            </a:r>
          </a:p>
          <a:p>
            <a:pPr algn="l">
              <a:lnSpc>
                <a:spcPts val="3130"/>
              </a:lnSpc>
            </a:pPr>
          </a:p>
          <a:p>
            <a:pPr algn="l">
              <a:lnSpc>
                <a:spcPts val="3130"/>
              </a:lnSpc>
            </a:pPr>
            <a:r>
              <a:rPr lang="en-US" sz="2408" b="true">
                <a:solidFill>
                  <a:srgbClr val="F6F7F8"/>
                </a:solidFill>
                <a:latin typeface="DM Sans Bold"/>
                <a:ea typeface="DM Sans Bold"/>
                <a:cs typeface="DM Sans Bold"/>
                <a:sym typeface="DM Sans Bold"/>
              </a:rPr>
              <a:t>Underfitting</a:t>
            </a:r>
            <a:r>
              <a:rPr lang="en-US" sz="2408">
                <a:solidFill>
                  <a:srgbClr val="F6F7F8"/>
                </a:solidFill>
                <a:latin typeface="DM Sans"/>
                <a:ea typeface="DM Sans"/>
                <a:cs typeface="DM Sans"/>
                <a:sym typeface="DM Sans"/>
              </a:rPr>
              <a:t> is a machine learning issue that occurs when a </a:t>
            </a:r>
            <a:r>
              <a:rPr lang="en-US" sz="2408" b="true">
                <a:solidFill>
                  <a:srgbClr val="F6F7F8"/>
                </a:solidFill>
                <a:latin typeface="DM Sans Bold"/>
                <a:ea typeface="DM Sans Bold"/>
                <a:cs typeface="DM Sans Bold"/>
                <a:sym typeface="DM Sans Bold"/>
              </a:rPr>
              <a:t>model is too simple to capture the patterns</a:t>
            </a:r>
            <a:r>
              <a:rPr lang="en-US" sz="2408">
                <a:solidFill>
                  <a:srgbClr val="F6F7F8"/>
                </a:solidFill>
                <a:latin typeface="DM Sans"/>
                <a:ea typeface="DM Sans"/>
                <a:cs typeface="DM Sans"/>
                <a:sym typeface="DM Sans"/>
              </a:rPr>
              <a:t> in training data. This results in poor performance on both training and test data. </a:t>
            </a:r>
          </a:p>
        </p:txBody>
      </p:sp>
      <p:sp>
        <p:nvSpPr>
          <p:cNvPr name="TextBox 9" id="9"/>
          <p:cNvSpPr txBox="true"/>
          <p:nvPr/>
        </p:nvSpPr>
        <p:spPr>
          <a:xfrm rot="0">
            <a:off x="13907190" y="1242793"/>
            <a:ext cx="3352110" cy="332163"/>
          </a:xfrm>
          <a:prstGeom prst="rect">
            <a:avLst/>
          </a:prstGeom>
        </p:spPr>
        <p:txBody>
          <a:bodyPr anchor="t" rtlCol="false" tIns="0" lIns="0" bIns="0" rIns="0">
            <a:spAutoFit/>
          </a:bodyPr>
          <a:lstStyle/>
          <a:p>
            <a:pPr algn="r">
              <a:lnSpc>
                <a:spcPts val="2573"/>
              </a:lnSpc>
            </a:pPr>
            <a:r>
              <a:rPr lang="en-US" sz="2199" spc="-96">
                <a:solidFill>
                  <a:srgbClr val="F6F7F8"/>
                </a:solidFill>
                <a:latin typeface="DM Sans"/>
                <a:ea typeface="DM Sans"/>
                <a:cs typeface="DM Sans"/>
                <a:sym typeface="DM Sans"/>
              </a:rPr>
              <a:t>serzv.my.id</a:t>
            </a:r>
          </a:p>
        </p:txBody>
      </p:sp>
      <p:sp>
        <p:nvSpPr>
          <p:cNvPr name="TextBox 10" id="10"/>
          <p:cNvSpPr txBox="true"/>
          <p:nvPr/>
        </p:nvSpPr>
        <p:spPr>
          <a:xfrm rot="0">
            <a:off x="1871773" y="1242793"/>
            <a:ext cx="3352110" cy="332163"/>
          </a:xfrm>
          <a:prstGeom prst="rect">
            <a:avLst/>
          </a:prstGeom>
        </p:spPr>
        <p:txBody>
          <a:bodyPr anchor="t" rtlCol="false" tIns="0" lIns="0" bIns="0" rIns="0">
            <a:spAutoFit/>
          </a:bodyPr>
          <a:lstStyle/>
          <a:p>
            <a:pPr algn="l">
              <a:lnSpc>
                <a:spcPts val="2573"/>
              </a:lnSpc>
            </a:pPr>
            <a:r>
              <a:rPr lang="en-US" sz="2199" spc="-96">
                <a:solidFill>
                  <a:srgbClr val="F6F7F8"/>
                </a:solidFill>
                <a:latin typeface="DM Sans"/>
                <a:ea typeface="DM Sans"/>
                <a:cs typeface="DM Sans"/>
                <a:sym typeface="DM Sans"/>
              </a:rPr>
              <a:t>s.erzv</a:t>
            </a:r>
          </a:p>
        </p:txBody>
      </p:sp>
      <p:sp>
        <p:nvSpPr>
          <p:cNvPr name="TextBox 11" id="11"/>
          <p:cNvSpPr txBox="true"/>
          <p:nvPr/>
        </p:nvSpPr>
        <p:spPr>
          <a:xfrm rot="0">
            <a:off x="14185215" y="6008794"/>
            <a:ext cx="1740043" cy="332163"/>
          </a:xfrm>
          <a:prstGeom prst="rect">
            <a:avLst/>
          </a:prstGeom>
        </p:spPr>
        <p:txBody>
          <a:bodyPr anchor="t" rtlCol="false" tIns="0" lIns="0" bIns="0" rIns="0">
            <a:spAutoFit/>
          </a:bodyPr>
          <a:lstStyle/>
          <a:p>
            <a:pPr algn="ctr">
              <a:lnSpc>
                <a:spcPts val="2573"/>
              </a:lnSpc>
            </a:pPr>
            <a:r>
              <a:rPr lang="en-US" sz="2199" spc="-96">
                <a:solidFill>
                  <a:srgbClr val="F6F7F8"/>
                </a:solidFill>
                <a:latin typeface="DM Sans"/>
                <a:ea typeface="DM Sans"/>
                <a:cs typeface="DM Sans"/>
                <a:sym typeface="DM Sans"/>
                <a:hlinkClick r:id="rId8" tooltip="https://www.google.com/url?sa=i&amp;url=https%3A%2F%2Fwww.linkedin.com%2Fpulse%2Foverfitting-underfitting-machine-learning-ml-concepts-com&amp;psig=AOvVaw1zbTAUnjNzo-DwvZc2Sclt&amp;ust=1738912433009000&amp;source=images&amp;cd=vfe&amp;opi=89978449&amp;ved=0CBQQjRxqFwoTCMiCm-2_rosDFQAAAAAdAAAAABAa"/>
              </a:rPr>
              <a:t>Image Source</a:t>
            </a:r>
          </a:p>
        </p:txBody>
      </p:sp>
      <p:sp>
        <p:nvSpPr>
          <p:cNvPr name="Freeform 12" id="12"/>
          <p:cNvSpPr/>
          <p:nvPr/>
        </p:nvSpPr>
        <p:spPr>
          <a:xfrm flipH="false" flipV="false" rot="0">
            <a:off x="10630910" y="5839677"/>
            <a:ext cx="3055033" cy="3418623"/>
          </a:xfrm>
          <a:custGeom>
            <a:avLst/>
            <a:gdLst/>
            <a:ahLst/>
            <a:cxnLst/>
            <a:rect r="r" b="b" t="t" l="l"/>
            <a:pathLst>
              <a:path h="3418623" w="3055033">
                <a:moveTo>
                  <a:pt x="0" y="0"/>
                </a:moveTo>
                <a:lnTo>
                  <a:pt x="3055033" y="0"/>
                </a:lnTo>
                <a:lnTo>
                  <a:pt x="3055033" y="3418623"/>
                </a:lnTo>
                <a:lnTo>
                  <a:pt x="0" y="3418623"/>
                </a:lnTo>
                <a:lnTo>
                  <a:pt x="0" y="0"/>
                </a:lnTo>
                <a:close/>
              </a:path>
            </a:pathLst>
          </a:custGeom>
          <a:blipFill>
            <a:blip r:embed="rId4"/>
            <a:stretch>
              <a:fillRect l="-114745" t="0" r="-112251" b="-2675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51F34"/>
        </a:solidFill>
      </p:bgPr>
    </p:bg>
    <p:spTree>
      <p:nvGrpSpPr>
        <p:cNvPr id="1" name=""/>
        <p:cNvGrpSpPr/>
        <p:nvPr/>
      </p:nvGrpSpPr>
      <p:grpSpPr>
        <a:xfrm>
          <a:off x="0" y="0"/>
          <a:ext cx="0" cy="0"/>
          <a:chOff x="0" y="0"/>
          <a:chExt cx="0" cy="0"/>
        </a:xfrm>
      </p:grpSpPr>
      <p:grpSp>
        <p:nvGrpSpPr>
          <p:cNvPr name="Group 2" id="2"/>
          <p:cNvGrpSpPr/>
          <p:nvPr/>
        </p:nvGrpSpPr>
        <p:grpSpPr>
          <a:xfrm rot="0">
            <a:off x="-1143000" y="0"/>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858068">
            <a:off x="-3677235" y="-2836183"/>
            <a:ext cx="12367152" cy="12480612"/>
          </a:xfrm>
          <a:custGeom>
            <a:avLst/>
            <a:gdLst/>
            <a:ahLst/>
            <a:cxnLst/>
            <a:rect r="r" b="b" t="t" l="l"/>
            <a:pathLst>
              <a:path h="12480612" w="12367152">
                <a:moveTo>
                  <a:pt x="0" y="0"/>
                </a:moveTo>
                <a:lnTo>
                  <a:pt x="12367153" y="0"/>
                </a:lnTo>
                <a:lnTo>
                  <a:pt x="12367153" y="12480612"/>
                </a:lnTo>
                <a:lnTo>
                  <a:pt x="0" y="124806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393102">
            <a:off x="15648044" y="2768103"/>
            <a:ext cx="2379665" cy="1272039"/>
          </a:xfrm>
          <a:custGeom>
            <a:avLst/>
            <a:gdLst/>
            <a:ahLst/>
            <a:cxnLst/>
            <a:rect r="r" b="b" t="t" l="l"/>
            <a:pathLst>
              <a:path h="1272039" w="2379665">
                <a:moveTo>
                  <a:pt x="2379666" y="0"/>
                </a:moveTo>
                <a:lnTo>
                  <a:pt x="0" y="0"/>
                </a:lnTo>
                <a:lnTo>
                  <a:pt x="0" y="1272039"/>
                </a:lnTo>
                <a:lnTo>
                  <a:pt x="2379666" y="1272039"/>
                </a:lnTo>
                <a:lnTo>
                  <a:pt x="237966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1669826" y="5602294"/>
            <a:ext cx="731679" cy="949757"/>
          </a:xfrm>
          <a:custGeom>
            <a:avLst/>
            <a:gdLst/>
            <a:ahLst/>
            <a:cxnLst/>
            <a:rect r="r" b="b" t="t" l="l"/>
            <a:pathLst>
              <a:path h="949757" w="731679">
                <a:moveTo>
                  <a:pt x="731679" y="0"/>
                </a:moveTo>
                <a:lnTo>
                  <a:pt x="0" y="0"/>
                </a:lnTo>
                <a:lnTo>
                  <a:pt x="0" y="949758"/>
                </a:lnTo>
                <a:lnTo>
                  <a:pt x="731679" y="949758"/>
                </a:lnTo>
                <a:lnTo>
                  <a:pt x="73167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934516" y="6777477"/>
            <a:ext cx="8418969" cy="1189179"/>
          </a:xfrm>
          <a:custGeom>
            <a:avLst/>
            <a:gdLst/>
            <a:ahLst/>
            <a:cxnLst/>
            <a:rect r="r" b="b" t="t" l="l"/>
            <a:pathLst>
              <a:path h="1189179" w="8418969">
                <a:moveTo>
                  <a:pt x="0" y="0"/>
                </a:moveTo>
                <a:lnTo>
                  <a:pt x="8418968" y="0"/>
                </a:lnTo>
                <a:lnTo>
                  <a:pt x="8418968" y="1189179"/>
                </a:lnTo>
                <a:lnTo>
                  <a:pt x="0" y="11891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5124168" y="7070386"/>
            <a:ext cx="6591736" cy="563942"/>
          </a:xfrm>
          <a:prstGeom prst="rect">
            <a:avLst/>
          </a:prstGeom>
        </p:spPr>
        <p:txBody>
          <a:bodyPr anchor="t" rtlCol="false" tIns="0" lIns="0" bIns="0" rIns="0">
            <a:spAutoFit/>
          </a:bodyPr>
          <a:lstStyle/>
          <a:p>
            <a:pPr algn="ctr">
              <a:lnSpc>
                <a:spcPts val="4616"/>
              </a:lnSpc>
              <a:spcBef>
                <a:spcPct val="0"/>
              </a:spcBef>
            </a:pPr>
            <a:r>
              <a:rPr lang="en-US" b="true" sz="3297" spc="-145">
                <a:solidFill>
                  <a:srgbClr val="151F34"/>
                </a:solidFill>
                <a:latin typeface="DM Sans Bold"/>
                <a:ea typeface="DM Sans Bold"/>
                <a:cs typeface="DM Sans Bold"/>
                <a:sym typeface="DM Sans Bold"/>
                <a:hlinkClick r:id="rId12" tooltip="http://s.id/salaryPredictionML"/>
              </a:rPr>
              <a:t>s.id/salaryPredictionML</a:t>
            </a:r>
          </a:p>
        </p:txBody>
      </p:sp>
      <p:sp>
        <p:nvSpPr>
          <p:cNvPr name="Freeform 10" id="10"/>
          <p:cNvSpPr/>
          <p:nvPr/>
        </p:nvSpPr>
        <p:spPr>
          <a:xfrm flipH="false" flipV="false" rot="0">
            <a:off x="12236058" y="6859915"/>
            <a:ext cx="1024303" cy="1024303"/>
          </a:xfrm>
          <a:custGeom>
            <a:avLst/>
            <a:gdLst/>
            <a:ahLst/>
            <a:cxnLst/>
            <a:rect r="r" b="b" t="t" l="l"/>
            <a:pathLst>
              <a:path h="1024303" w="1024303">
                <a:moveTo>
                  <a:pt x="0" y="0"/>
                </a:moveTo>
                <a:lnTo>
                  <a:pt x="1024303" y="0"/>
                </a:lnTo>
                <a:lnTo>
                  <a:pt x="1024303" y="1024303"/>
                </a:lnTo>
                <a:lnTo>
                  <a:pt x="0" y="10243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0">
            <a:off x="1028700" y="1088311"/>
            <a:ext cx="641126" cy="641126"/>
          </a:xfrm>
          <a:custGeom>
            <a:avLst/>
            <a:gdLst/>
            <a:ahLst/>
            <a:cxnLst/>
            <a:rect r="r" b="b" t="t" l="l"/>
            <a:pathLst>
              <a:path h="641126" w="641126">
                <a:moveTo>
                  <a:pt x="0" y="0"/>
                </a:moveTo>
                <a:lnTo>
                  <a:pt x="641126" y="0"/>
                </a:lnTo>
                <a:lnTo>
                  <a:pt x="641126" y="641126"/>
                </a:lnTo>
                <a:lnTo>
                  <a:pt x="0" y="641126"/>
                </a:lnTo>
                <a:lnTo>
                  <a:pt x="0" y="0"/>
                </a:lnTo>
                <a:close/>
              </a:path>
            </a:pathLst>
          </a:custGeom>
          <a:blipFill>
            <a:blip r:embed="rId15"/>
            <a:stretch>
              <a:fillRect l="0" t="0" r="0" b="0"/>
            </a:stretch>
          </a:blipFill>
        </p:spPr>
      </p:sp>
      <p:sp>
        <p:nvSpPr>
          <p:cNvPr name="TextBox 12" id="12"/>
          <p:cNvSpPr txBox="true"/>
          <p:nvPr/>
        </p:nvSpPr>
        <p:spPr>
          <a:xfrm rot="0">
            <a:off x="1028700" y="3303657"/>
            <a:ext cx="16230600" cy="3293074"/>
          </a:xfrm>
          <a:prstGeom prst="rect">
            <a:avLst/>
          </a:prstGeom>
        </p:spPr>
        <p:txBody>
          <a:bodyPr anchor="t" rtlCol="false" tIns="0" lIns="0" bIns="0" rIns="0">
            <a:spAutoFit/>
          </a:bodyPr>
          <a:lstStyle/>
          <a:p>
            <a:pPr algn="ctr">
              <a:lnSpc>
                <a:spcPts val="12212"/>
              </a:lnSpc>
            </a:pPr>
            <a:r>
              <a:rPr lang="en-US" sz="11973" b="true">
                <a:solidFill>
                  <a:srgbClr val="F6F7F8"/>
                </a:solidFill>
                <a:latin typeface="Telegraf Bold"/>
                <a:ea typeface="Telegraf Bold"/>
                <a:cs typeface="Telegraf Bold"/>
                <a:sym typeface="Telegraf Bold"/>
              </a:rPr>
              <a:t>Supervised Learning</a:t>
            </a:r>
          </a:p>
          <a:p>
            <a:pPr algn="ctr">
              <a:lnSpc>
                <a:spcPts val="12212"/>
              </a:lnSpc>
            </a:pPr>
            <a:r>
              <a:rPr lang="en-US" sz="11973" b="true">
                <a:solidFill>
                  <a:srgbClr val="F6F7F8"/>
                </a:solidFill>
                <a:latin typeface="Telegraf Bold"/>
                <a:ea typeface="Telegraf Bold"/>
                <a:cs typeface="Telegraf Bold"/>
                <a:sym typeface="Telegraf Bold"/>
              </a:rPr>
              <a:t>Salary Prediction</a:t>
            </a:r>
          </a:p>
        </p:txBody>
      </p:sp>
      <p:sp>
        <p:nvSpPr>
          <p:cNvPr name="TextBox 13" id="13"/>
          <p:cNvSpPr txBox="true"/>
          <p:nvPr/>
        </p:nvSpPr>
        <p:spPr>
          <a:xfrm rot="0">
            <a:off x="5248660" y="2560297"/>
            <a:ext cx="7790681" cy="676685"/>
          </a:xfrm>
          <a:prstGeom prst="rect">
            <a:avLst/>
          </a:prstGeom>
        </p:spPr>
        <p:txBody>
          <a:bodyPr anchor="t" rtlCol="false" tIns="0" lIns="0" bIns="0" rIns="0">
            <a:spAutoFit/>
          </a:bodyPr>
          <a:lstStyle/>
          <a:p>
            <a:pPr algn="ctr">
              <a:lnSpc>
                <a:spcPts val="5572"/>
              </a:lnSpc>
              <a:spcBef>
                <a:spcPct val="0"/>
              </a:spcBef>
            </a:pPr>
            <a:r>
              <a:rPr lang="en-US" sz="3980" spc="409">
                <a:solidFill>
                  <a:srgbClr val="FFFFFF"/>
                </a:solidFill>
                <a:latin typeface="DM Sans"/>
                <a:ea typeface="DM Sans"/>
                <a:cs typeface="DM Sans"/>
                <a:sym typeface="DM Sans"/>
              </a:rPr>
              <a:t>Final Project</a:t>
            </a:r>
          </a:p>
        </p:txBody>
      </p:sp>
      <p:sp>
        <p:nvSpPr>
          <p:cNvPr name="TextBox 14" id="14"/>
          <p:cNvSpPr txBox="true"/>
          <p:nvPr/>
        </p:nvSpPr>
        <p:spPr>
          <a:xfrm rot="0">
            <a:off x="13907190" y="1242793"/>
            <a:ext cx="3352110" cy="332163"/>
          </a:xfrm>
          <a:prstGeom prst="rect">
            <a:avLst/>
          </a:prstGeom>
        </p:spPr>
        <p:txBody>
          <a:bodyPr anchor="t" rtlCol="false" tIns="0" lIns="0" bIns="0" rIns="0">
            <a:spAutoFit/>
          </a:bodyPr>
          <a:lstStyle/>
          <a:p>
            <a:pPr algn="r">
              <a:lnSpc>
                <a:spcPts val="2573"/>
              </a:lnSpc>
            </a:pPr>
            <a:r>
              <a:rPr lang="en-US" sz="2199" spc="-96">
                <a:solidFill>
                  <a:srgbClr val="F6F7F8"/>
                </a:solidFill>
                <a:latin typeface="DM Sans"/>
                <a:ea typeface="DM Sans"/>
                <a:cs typeface="DM Sans"/>
                <a:sym typeface="DM Sans"/>
              </a:rPr>
              <a:t>serzv.my.id</a:t>
            </a:r>
          </a:p>
        </p:txBody>
      </p:sp>
      <p:sp>
        <p:nvSpPr>
          <p:cNvPr name="TextBox 15" id="15"/>
          <p:cNvSpPr txBox="true"/>
          <p:nvPr/>
        </p:nvSpPr>
        <p:spPr>
          <a:xfrm rot="0">
            <a:off x="1871773" y="1242793"/>
            <a:ext cx="3352110" cy="332163"/>
          </a:xfrm>
          <a:prstGeom prst="rect">
            <a:avLst/>
          </a:prstGeom>
        </p:spPr>
        <p:txBody>
          <a:bodyPr anchor="t" rtlCol="false" tIns="0" lIns="0" bIns="0" rIns="0">
            <a:spAutoFit/>
          </a:bodyPr>
          <a:lstStyle/>
          <a:p>
            <a:pPr algn="l">
              <a:lnSpc>
                <a:spcPts val="2573"/>
              </a:lnSpc>
            </a:pPr>
            <a:r>
              <a:rPr lang="en-US" sz="2199" spc="-96">
                <a:solidFill>
                  <a:srgbClr val="F6F7F8"/>
                </a:solidFill>
                <a:latin typeface="DM Sans"/>
                <a:ea typeface="DM Sans"/>
                <a:cs typeface="DM Sans"/>
                <a:sym typeface="DM Sans"/>
              </a:rPr>
              <a:t>s.erzv</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51F34"/>
        </a:solidFill>
      </p:bgPr>
    </p:bg>
    <p:spTree>
      <p:nvGrpSpPr>
        <p:cNvPr id="1" name=""/>
        <p:cNvGrpSpPr/>
        <p:nvPr/>
      </p:nvGrpSpPr>
      <p:grpSpPr>
        <a:xfrm>
          <a:off x="0" y="0"/>
          <a:ext cx="0" cy="0"/>
          <a:chOff x="0" y="0"/>
          <a:chExt cx="0" cy="0"/>
        </a:xfrm>
      </p:grpSpPr>
      <p:grpSp>
        <p:nvGrpSpPr>
          <p:cNvPr name="Group 2" id="2"/>
          <p:cNvGrpSpPr/>
          <p:nvPr/>
        </p:nvGrpSpPr>
        <p:grpSpPr>
          <a:xfrm rot="0">
            <a:off x="-1143000" y="0"/>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265618" y="0"/>
              <a:ext cx="24642382" cy="13675918"/>
              <a:chOff x="0" y="0"/>
              <a:chExt cx="4867631" cy="2701416"/>
            </a:xfrm>
          </p:grpSpPr>
          <p:sp>
            <p:nvSpPr>
              <p:cNvPr name="Freeform 6" id="6"/>
              <p:cNvSpPr/>
              <p:nvPr/>
            </p:nvSpPr>
            <p:spPr>
              <a:xfrm flipH="false" flipV="false" rot="0">
                <a:off x="0" y="0"/>
                <a:ext cx="4867631" cy="2701416"/>
              </a:xfrm>
              <a:custGeom>
                <a:avLst/>
                <a:gdLst/>
                <a:ahLst/>
                <a:cxnLst/>
                <a:rect r="r" b="b" t="t" l="l"/>
                <a:pathLst>
                  <a:path h="2701416" w="4867631">
                    <a:moveTo>
                      <a:pt x="0" y="0"/>
                    </a:moveTo>
                    <a:lnTo>
                      <a:pt x="4867631" y="0"/>
                    </a:lnTo>
                    <a:lnTo>
                      <a:pt x="4867631" y="2701416"/>
                    </a:lnTo>
                    <a:lnTo>
                      <a:pt x="0" y="2701416"/>
                    </a:lnTo>
                    <a:close/>
                  </a:path>
                </a:pathLst>
              </a:custGeom>
              <a:gradFill rotWithShape="true">
                <a:gsLst>
                  <a:gs pos="0">
                    <a:srgbClr val="151F34">
                      <a:alpha val="0"/>
                    </a:srgbClr>
                  </a:gs>
                  <a:gs pos="100000">
                    <a:srgbClr val="151F34">
                      <a:alpha val="100000"/>
                    </a:srgbClr>
                  </a:gs>
                </a:gsLst>
                <a:lin ang="0"/>
              </a:gradFill>
            </p:spPr>
          </p:sp>
          <p:sp>
            <p:nvSpPr>
              <p:cNvPr name="TextBox 7" id="7"/>
              <p:cNvSpPr txBox="true"/>
              <p:nvPr/>
            </p:nvSpPr>
            <p:spPr>
              <a:xfrm>
                <a:off x="0" y="0"/>
                <a:ext cx="4867631" cy="2701416"/>
              </a:xfrm>
              <a:prstGeom prst="rect">
                <a:avLst/>
              </a:prstGeom>
            </p:spPr>
            <p:txBody>
              <a:bodyPr anchor="ctr" rtlCol="false" tIns="50800" lIns="50800" bIns="50800" rIns="50800"/>
              <a:lstStyle/>
              <a:p>
                <a:pPr algn="ctr">
                  <a:lnSpc>
                    <a:spcPts val="2573"/>
                  </a:lnSpc>
                </a:pPr>
              </a:p>
            </p:txBody>
          </p:sp>
        </p:grpSp>
      </p:grpSp>
      <p:sp>
        <p:nvSpPr>
          <p:cNvPr name="Freeform 8" id="8"/>
          <p:cNvSpPr/>
          <p:nvPr/>
        </p:nvSpPr>
        <p:spPr>
          <a:xfrm flipH="false" flipV="false" rot="3933437">
            <a:off x="11068693" y="205306"/>
            <a:ext cx="10249081" cy="9876387"/>
          </a:xfrm>
          <a:custGeom>
            <a:avLst/>
            <a:gdLst/>
            <a:ahLst/>
            <a:cxnLst/>
            <a:rect r="r" b="b" t="t" l="l"/>
            <a:pathLst>
              <a:path h="9876387" w="10249081">
                <a:moveTo>
                  <a:pt x="0" y="0"/>
                </a:moveTo>
                <a:lnTo>
                  <a:pt x="10249081" y="0"/>
                </a:lnTo>
                <a:lnTo>
                  <a:pt x="10249081" y="9876388"/>
                </a:lnTo>
                <a:lnTo>
                  <a:pt x="0" y="9876388"/>
                </a:lnTo>
                <a:lnTo>
                  <a:pt x="0" y="0"/>
                </a:lnTo>
                <a:close/>
              </a:path>
            </a:pathLst>
          </a:custGeom>
          <a:blipFill>
            <a:blip r:embed="rId4">
              <a:alphaModFix amt="20999"/>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4906855">
            <a:off x="9923033" y="1827164"/>
            <a:ext cx="1188886" cy="1188886"/>
          </a:xfrm>
          <a:custGeom>
            <a:avLst/>
            <a:gdLst/>
            <a:ahLst/>
            <a:cxnLst/>
            <a:rect r="r" b="b" t="t" l="l"/>
            <a:pathLst>
              <a:path h="1188886" w="1188886">
                <a:moveTo>
                  <a:pt x="0" y="0"/>
                </a:moveTo>
                <a:lnTo>
                  <a:pt x="1188886" y="0"/>
                </a:lnTo>
                <a:lnTo>
                  <a:pt x="1188886" y="1188885"/>
                </a:lnTo>
                <a:lnTo>
                  <a:pt x="0" y="1188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2125445" y="2726971"/>
            <a:ext cx="4433909" cy="6159210"/>
          </a:xfrm>
          <a:custGeom>
            <a:avLst/>
            <a:gdLst/>
            <a:ahLst/>
            <a:cxnLst/>
            <a:rect r="r" b="b" t="t" l="l"/>
            <a:pathLst>
              <a:path h="6159210" w="4433909">
                <a:moveTo>
                  <a:pt x="0" y="0"/>
                </a:moveTo>
                <a:lnTo>
                  <a:pt x="4433909" y="0"/>
                </a:lnTo>
                <a:lnTo>
                  <a:pt x="4433909" y="6159211"/>
                </a:lnTo>
                <a:lnTo>
                  <a:pt x="0" y="6159211"/>
                </a:lnTo>
                <a:lnTo>
                  <a:pt x="0" y="0"/>
                </a:lnTo>
                <a:close/>
              </a:path>
            </a:pathLst>
          </a:custGeom>
          <a:blipFill>
            <a:blip r:embed="rId8"/>
            <a:stretch>
              <a:fillRect l="0" t="0" r="0" b="-23838"/>
            </a:stretch>
          </a:blipFill>
        </p:spPr>
      </p:sp>
      <p:sp>
        <p:nvSpPr>
          <p:cNvPr name="Freeform 11" id="11"/>
          <p:cNvSpPr/>
          <p:nvPr/>
        </p:nvSpPr>
        <p:spPr>
          <a:xfrm flipH="false" flipV="false" rot="-4787617">
            <a:off x="16214028" y="8246494"/>
            <a:ext cx="690652" cy="844404"/>
          </a:xfrm>
          <a:custGeom>
            <a:avLst/>
            <a:gdLst/>
            <a:ahLst/>
            <a:cxnLst/>
            <a:rect r="r" b="b" t="t" l="l"/>
            <a:pathLst>
              <a:path h="844404" w="690652">
                <a:moveTo>
                  <a:pt x="0" y="0"/>
                </a:moveTo>
                <a:lnTo>
                  <a:pt x="690652" y="0"/>
                </a:lnTo>
                <a:lnTo>
                  <a:pt x="690652" y="844404"/>
                </a:lnTo>
                <a:lnTo>
                  <a:pt x="0" y="8444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1028700" y="1088311"/>
            <a:ext cx="641126" cy="641126"/>
          </a:xfrm>
          <a:custGeom>
            <a:avLst/>
            <a:gdLst/>
            <a:ahLst/>
            <a:cxnLst/>
            <a:rect r="r" b="b" t="t" l="l"/>
            <a:pathLst>
              <a:path h="641126" w="641126">
                <a:moveTo>
                  <a:pt x="0" y="0"/>
                </a:moveTo>
                <a:lnTo>
                  <a:pt x="641126" y="0"/>
                </a:lnTo>
                <a:lnTo>
                  <a:pt x="641126" y="641126"/>
                </a:lnTo>
                <a:lnTo>
                  <a:pt x="0" y="641126"/>
                </a:lnTo>
                <a:lnTo>
                  <a:pt x="0" y="0"/>
                </a:lnTo>
                <a:close/>
              </a:path>
            </a:pathLst>
          </a:custGeom>
          <a:blipFill>
            <a:blip r:embed="rId11"/>
            <a:stretch>
              <a:fillRect l="0" t="0" r="0" b="0"/>
            </a:stretch>
          </a:blipFill>
        </p:spPr>
      </p:sp>
      <p:sp>
        <p:nvSpPr>
          <p:cNvPr name="TextBox 13" id="13"/>
          <p:cNvSpPr txBox="true"/>
          <p:nvPr/>
        </p:nvSpPr>
        <p:spPr>
          <a:xfrm rot="0">
            <a:off x="1028700" y="2808031"/>
            <a:ext cx="9813583" cy="2276537"/>
          </a:xfrm>
          <a:prstGeom prst="rect">
            <a:avLst/>
          </a:prstGeom>
        </p:spPr>
        <p:txBody>
          <a:bodyPr anchor="t" rtlCol="false" tIns="0" lIns="0" bIns="0" rIns="0">
            <a:spAutoFit/>
          </a:bodyPr>
          <a:lstStyle/>
          <a:p>
            <a:pPr algn="l">
              <a:lnSpc>
                <a:spcPts val="8544"/>
              </a:lnSpc>
            </a:pPr>
            <a:r>
              <a:rPr lang="en-US" sz="7911" spc="-348" b="true">
                <a:solidFill>
                  <a:srgbClr val="F6F7F8"/>
                </a:solidFill>
                <a:latin typeface="Telegraf Bold"/>
                <a:ea typeface="Telegraf Bold"/>
                <a:cs typeface="Telegraf Bold"/>
                <a:sym typeface="Telegraf Bold"/>
              </a:rPr>
              <a:t>Supervised Learning</a:t>
            </a:r>
          </a:p>
          <a:p>
            <a:pPr algn="l">
              <a:lnSpc>
                <a:spcPts val="8544"/>
              </a:lnSpc>
            </a:pPr>
            <a:r>
              <a:rPr lang="en-US" sz="7911" spc="-348" b="true">
                <a:solidFill>
                  <a:srgbClr val="F6F7F8"/>
                </a:solidFill>
                <a:latin typeface="Telegraf Bold"/>
                <a:ea typeface="Telegraf Bold"/>
                <a:cs typeface="Telegraf Bold"/>
                <a:sym typeface="Telegraf Bold"/>
              </a:rPr>
              <a:t>Salary Prediction</a:t>
            </a:r>
          </a:p>
        </p:txBody>
      </p:sp>
      <p:sp>
        <p:nvSpPr>
          <p:cNvPr name="TextBox 14" id="14"/>
          <p:cNvSpPr txBox="true"/>
          <p:nvPr/>
        </p:nvSpPr>
        <p:spPr>
          <a:xfrm rot="0">
            <a:off x="1037710" y="5335891"/>
            <a:ext cx="8888556" cy="2917636"/>
          </a:xfrm>
          <a:prstGeom prst="rect">
            <a:avLst/>
          </a:prstGeom>
        </p:spPr>
        <p:txBody>
          <a:bodyPr anchor="t" rtlCol="false" tIns="0" lIns="0" bIns="0" rIns="0">
            <a:spAutoFit/>
          </a:bodyPr>
          <a:lstStyle/>
          <a:p>
            <a:pPr algn="l">
              <a:lnSpc>
                <a:spcPts val="3357"/>
              </a:lnSpc>
            </a:pPr>
            <a:r>
              <a:rPr lang="en-US" sz="2582">
                <a:solidFill>
                  <a:srgbClr val="F6F7F8"/>
                </a:solidFill>
                <a:latin typeface="DM Sans"/>
                <a:ea typeface="DM Sans"/>
                <a:cs typeface="DM Sans"/>
                <a:sym typeface="DM Sans"/>
              </a:rPr>
              <a:t>This project develops a supervised machine learning model to predict salaries based on years of work experience using the salary_data.csv dataset, which contains 100 records and 3 columns (years of experience, salary, and an ID).  It compares the performance of linear regression, decision tree, and random forest algorithms to identify the most effective approach for salary prediction.</a:t>
            </a:r>
          </a:p>
        </p:txBody>
      </p:sp>
      <p:sp>
        <p:nvSpPr>
          <p:cNvPr name="TextBox 15" id="15"/>
          <p:cNvSpPr txBox="true"/>
          <p:nvPr/>
        </p:nvSpPr>
        <p:spPr>
          <a:xfrm rot="0">
            <a:off x="13907190" y="1242793"/>
            <a:ext cx="3352110" cy="332163"/>
          </a:xfrm>
          <a:prstGeom prst="rect">
            <a:avLst/>
          </a:prstGeom>
        </p:spPr>
        <p:txBody>
          <a:bodyPr anchor="t" rtlCol="false" tIns="0" lIns="0" bIns="0" rIns="0">
            <a:spAutoFit/>
          </a:bodyPr>
          <a:lstStyle/>
          <a:p>
            <a:pPr algn="r">
              <a:lnSpc>
                <a:spcPts val="2573"/>
              </a:lnSpc>
            </a:pPr>
            <a:r>
              <a:rPr lang="en-US" sz="2199" spc="-96">
                <a:solidFill>
                  <a:srgbClr val="F6F7F8"/>
                </a:solidFill>
                <a:latin typeface="DM Sans"/>
                <a:ea typeface="DM Sans"/>
                <a:cs typeface="DM Sans"/>
                <a:sym typeface="DM Sans"/>
              </a:rPr>
              <a:t>serzv.my.id</a:t>
            </a:r>
          </a:p>
        </p:txBody>
      </p:sp>
      <p:sp>
        <p:nvSpPr>
          <p:cNvPr name="TextBox 16" id="16"/>
          <p:cNvSpPr txBox="true"/>
          <p:nvPr/>
        </p:nvSpPr>
        <p:spPr>
          <a:xfrm rot="0">
            <a:off x="1871773" y="1242793"/>
            <a:ext cx="3352110" cy="332163"/>
          </a:xfrm>
          <a:prstGeom prst="rect">
            <a:avLst/>
          </a:prstGeom>
        </p:spPr>
        <p:txBody>
          <a:bodyPr anchor="t" rtlCol="false" tIns="0" lIns="0" bIns="0" rIns="0">
            <a:spAutoFit/>
          </a:bodyPr>
          <a:lstStyle/>
          <a:p>
            <a:pPr algn="l">
              <a:lnSpc>
                <a:spcPts val="2573"/>
              </a:lnSpc>
            </a:pPr>
            <a:r>
              <a:rPr lang="en-US" sz="2199" spc="-96">
                <a:solidFill>
                  <a:srgbClr val="F6F7F8"/>
                </a:solidFill>
                <a:latin typeface="DM Sans"/>
                <a:ea typeface="DM Sans"/>
                <a:cs typeface="DM Sans"/>
                <a:sym typeface="DM Sans"/>
              </a:rPr>
              <a:t>s.erzv</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51F34"/>
        </a:solidFill>
      </p:bgPr>
    </p:bg>
    <p:spTree>
      <p:nvGrpSpPr>
        <p:cNvPr id="1" name=""/>
        <p:cNvGrpSpPr/>
        <p:nvPr/>
      </p:nvGrpSpPr>
      <p:grpSpPr>
        <a:xfrm>
          <a:off x="0" y="0"/>
          <a:ext cx="0" cy="0"/>
          <a:chOff x="0" y="0"/>
          <a:chExt cx="0" cy="0"/>
        </a:xfrm>
      </p:grpSpPr>
      <p:grpSp>
        <p:nvGrpSpPr>
          <p:cNvPr name="Group 2" id="2"/>
          <p:cNvGrpSpPr/>
          <p:nvPr/>
        </p:nvGrpSpPr>
        <p:grpSpPr>
          <a:xfrm rot="0">
            <a:off x="-1143000" y="0"/>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265618" y="0"/>
              <a:ext cx="24642382" cy="13675918"/>
              <a:chOff x="0" y="0"/>
              <a:chExt cx="4867631" cy="2701416"/>
            </a:xfrm>
          </p:grpSpPr>
          <p:sp>
            <p:nvSpPr>
              <p:cNvPr name="Freeform 6" id="6"/>
              <p:cNvSpPr/>
              <p:nvPr/>
            </p:nvSpPr>
            <p:spPr>
              <a:xfrm flipH="false" flipV="false" rot="0">
                <a:off x="0" y="0"/>
                <a:ext cx="4867631" cy="2701416"/>
              </a:xfrm>
              <a:custGeom>
                <a:avLst/>
                <a:gdLst/>
                <a:ahLst/>
                <a:cxnLst/>
                <a:rect r="r" b="b" t="t" l="l"/>
                <a:pathLst>
                  <a:path h="2701416" w="4867631">
                    <a:moveTo>
                      <a:pt x="0" y="0"/>
                    </a:moveTo>
                    <a:lnTo>
                      <a:pt x="4867631" y="0"/>
                    </a:lnTo>
                    <a:lnTo>
                      <a:pt x="4867631" y="2701416"/>
                    </a:lnTo>
                    <a:lnTo>
                      <a:pt x="0" y="2701416"/>
                    </a:lnTo>
                    <a:close/>
                  </a:path>
                </a:pathLst>
              </a:custGeom>
              <a:gradFill rotWithShape="true">
                <a:gsLst>
                  <a:gs pos="0">
                    <a:srgbClr val="151F34">
                      <a:alpha val="0"/>
                    </a:srgbClr>
                  </a:gs>
                  <a:gs pos="100000">
                    <a:srgbClr val="151F34">
                      <a:alpha val="100000"/>
                    </a:srgbClr>
                  </a:gs>
                </a:gsLst>
                <a:lin ang="0"/>
              </a:gradFill>
            </p:spPr>
          </p:sp>
          <p:sp>
            <p:nvSpPr>
              <p:cNvPr name="TextBox 7" id="7"/>
              <p:cNvSpPr txBox="true"/>
              <p:nvPr/>
            </p:nvSpPr>
            <p:spPr>
              <a:xfrm>
                <a:off x="0" y="0"/>
                <a:ext cx="4867631" cy="2701416"/>
              </a:xfrm>
              <a:prstGeom prst="rect">
                <a:avLst/>
              </a:prstGeom>
            </p:spPr>
            <p:txBody>
              <a:bodyPr anchor="ctr" rtlCol="false" tIns="50800" lIns="50800" bIns="50800" rIns="50800"/>
              <a:lstStyle/>
              <a:p>
                <a:pPr algn="ctr">
                  <a:lnSpc>
                    <a:spcPts val="2573"/>
                  </a:lnSpc>
                </a:pPr>
              </a:p>
            </p:txBody>
          </p:sp>
        </p:grpSp>
      </p:grpSp>
      <p:sp>
        <p:nvSpPr>
          <p:cNvPr name="Freeform 8" id="8"/>
          <p:cNvSpPr/>
          <p:nvPr/>
        </p:nvSpPr>
        <p:spPr>
          <a:xfrm flipH="false" flipV="false" rot="0">
            <a:off x="10761421" y="-1903673"/>
            <a:ext cx="10201219" cy="9997194"/>
          </a:xfrm>
          <a:custGeom>
            <a:avLst/>
            <a:gdLst/>
            <a:ahLst/>
            <a:cxnLst/>
            <a:rect r="r" b="b" t="t" l="l"/>
            <a:pathLst>
              <a:path h="9997194" w="10201219">
                <a:moveTo>
                  <a:pt x="0" y="0"/>
                </a:moveTo>
                <a:lnTo>
                  <a:pt x="10201219" y="0"/>
                </a:lnTo>
                <a:lnTo>
                  <a:pt x="10201219" y="9997194"/>
                </a:lnTo>
                <a:lnTo>
                  <a:pt x="0" y="99971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28700" y="1088311"/>
            <a:ext cx="641126" cy="641126"/>
          </a:xfrm>
          <a:custGeom>
            <a:avLst/>
            <a:gdLst/>
            <a:ahLst/>
            <a:cxnLst/>
            <a:rect r="r" b="b" t="t" l="l"/>
            <a:pathLst>
              <a:path h="641126" w="641126">
                <a:moveTo>
                  <a:pt x="0" y="0"/>
                </a:moveTo>
                <a:lnTo>
                  <a:pt x="641126" y="0"/>
                </a:lnTo>
                <a:lnTo>
                  <a:pt x="641126" y="641126"/>
                </a:lnTo>
                <a:lnTo>
                  <a:pt x="0" y="641126"/>
                </a:lnTo>
                <a:lnTo>
                  <a:pt x="0" y="0"/>
                </a:lnTo>
                <a:close/>
              </a:path>
            </a:pathLst>
          </a:custGeom>
          <a:blipFill>
            <a:blip r:embed="rId6"/>
            <a:stretch>
              <a:fillRect l="0" t="0" r="0" b="0"/>
            </a:stretch>
          </a:blipFill>
        </p:spPr>
      </p:sp>
      <p:sp>
        <p:nvSpPr>
          <p:cNvPr name="Freeform 10" id="10"/>
          <p:cNvSpPr/>
          <p:nvPr/>
        </p:nvSpPr>
        <p:spPr>
          <a:xfrm flipH="false" flipV="false" rot="0">
            <a:off x="10456108" y="3337848"/>
            <a:ext cx="6902163" cy="4408757"/>
          </a:xfrm>
          <a:custGeom>
            <a:avLst/>
            <a:gdLst/>
            <a:ahLst/>
            <a:cxnLst/>
            <a:rect r="r" b="b" t="t" l="l"/>
            <a:pathLst>
              <a:path h="4408757" w="6902163">
                <a:moveTo>
                  <a:pt x="0" y="0"/>
                </a:moveTo>
                <a:lnTo>
                  <a:pt x="6902164" y="0"/>
                </a:lnTo>
                <a:lnTo>
                  <a:pt x="6902164" y="4408757"/>
                </a:lnTo>
                <a:lnTo>
                  <a:pt x="0" y="4408757"/>
                </a:lnTo>
                <a:lnTo>
                  <a:pt x="0" y="0"/>
                </a:lnTo>
                <a:close/>
              </a:path>
            </a:pathLst>
          </a:custGeom>
          <a:blipFill>
            <a:blip r:embed="rId7"/>
            <a:stretch>
              <a:fillRect l="0" t="0" r="0" b="0"/>
            </a:stretch>
          </a:blipFill>
        </p:spPr>
      </p:sp>
      <p:sp>
        <p:nvSpPr>
          <p:cNvPr name="AutoShape 11" id="11"/>
          <p:cNvSpPr/>
          <p:nvPr/>
        </p:nvSpPr>
        <p:spPr>
          <a:xfrm flipV="true">
            <a:off x="4244349" y="6733270"/>
            <a:ext cx="0" cy="1360251"/>
          </a:xfrm>
          <a:prstGeom prst="line">
            <a:avLst/>
          </a:prstGeom>
          <a:ln cap="flat" w="19050">
            <a:solidFill>
              <a:srgbClr val="FFFFFF"/>
            </a:solidFill>
            <a:prstDash val="solid"/>
            <a:headEnd type="none" len="sm" w="sm"/>
            <a:tailEnd type="none" len="sm" w="sm"/>
          </a:ln>
        </p:spPr>
      </p:sp>
      <p:sp>
        <p:nvSpPr>
          <p:cNvPr name="TextBox 12" id="12"/>
          <p:cNvSpPr txBox="true"/>
          <p:nvPr/>
        </p:nvSpPr>
        <p:spPr>
          <a:xfrm rot="0">
            <a:off x="1028700" y="2813946"/>
            <a:ext cx="8115300" cy="1112635"/>
          </a:xfrm>
          <a:prstGeom prst="rect">
            <a:avLst/>
          </a:prstGeom>
        </p:spPr>
        <p:txBody>
          <a:bodyPr anchor="t" rtlCol="false" tIns="0" lIns="0" bIns="0" rIns="0">
            <a:spAutoFit/>
          </a:bodyPr>
          <a:lstStyle/>
          <a:p>
            <a:pPr algn="l">
              <a:lnSpc>
                <a:spcPts val="7968"/>
              </a:lnSpc>
            </a:pPr>
            <a:r>
              <a:rPr lang="en-US" sz="7378" spc="-324" b="true">
                <a:solidFill>
                  <a:srgbClr val="F6F7F8"/>
                </a:solidFill>
                <a:latin typeface="Telegraf Bold"/>
                <a:ea typeface="Telegraf Bold"/>
                <a:cs typeface="Telegraf Bold"/>
                <a:sym typeface="Telegraf Bold"/>
              </a:rPr>
              <a:t>Linear Regression</a:t>
            </a:r>
          </a:p>
        </p:txBody>
      </p:sp>
      <p:sp>
        <p:nvSpPr>
          <p:cNvPr name="TextBox 13" id="13"/>
          <p:cNvSpPr txBox="true"/>
          <p:nvPr/>
        </p:nvSpPr>
        <p:spPr>
          <a:xfrm rot="0">
            <a:off x="1028700" y="4089379"/>
            <a:ext cx="8463016" cy="2276202"/>
          </a:xfrm>
          <a:prstGeom prst="rect">
            <a:avLst/>
          </a:prstGeom>
        </p:spPr>
        <p:txBody>
          <a:bodyPr anchor="t" rtlCol="false" tIns="0" lIns="0" bIns="0" rIns="0">
            <a:spAutoFit/>
          </a:bodyPr>
          <a:lstStyle/>
          <a:p>
            <a:pPr algn="l">
              <a:lnSpc>
                <a:spcPts val="3661"/>
              </a:lnSpc>
            </a:pPr>
            <a:r>
              <a:rPr lang="en-US" sz="2816">
                <a:solidFill>
                  <a:srgbClr val="F6F7F8"/>
                </a:solidFill>
                <a:latin typeface="DM Sans"/>
                <a:ea typeface="DM Sans"/>
                <a:cs typeface="DM Sans"/>
                <a:sym typeface="DM Sans"/>
              </a:rPr>
              <a:t>The Linear Regression model is moderately effective, with R² scores of 0.77 (train) and 0.63 (test), but shows signs of underfitting as it struggles to capture data complexity, especially with outliers.</a:t>
            </a:r>
          </a:p>
        </p:txBody>
      </p:sp>
      <p:sp>
        <p:nvSpPr>
          <p:cNvPr name="TextBox 14" id="14"/>
          <p:cNvSpPr txBox="true"/>
          <p:nvPr/>
        </p:nvSpPr>
        <p:spPr>
          <a:xfrm rot="0">
            <a:off x="13907190" y="1242793"/>
            <a:ext cx="3352110" cy="332163"/>
          </a:xfrm>
          <a:prstGeom prst="rect">
            <a:avLst/>
          </a:prstGeom>
        </p:spPr>
        <p:txBody>
          <a:bodyPr anchor="t" rtlCol="false" tIns="0" lIns="0" bIns="0" rIns="0">
            <a:spAutoFit/>
          </a:bodyPr>
          <a:lstStyle/>
          <a:p>
            <a:pPr algn="r">
              <a:lnSpc>
                <a:spcPts val="2573"/>
              </a:lnSpc>
            </a:pPr>
            <a:r>
              <a:rPr lang="en-US" sz="2199" spc="-96">
                <a:solidFill>
                  <a:srgbClr val="F6F7F8"/>
                </a:solidFill>
                <a:latin typeface="DM Sans"/>
                <a:ea typeface="DM Sans"/>
                <a:cs typeface="DM Sans"/>
                <a:sym typeface="DM Sans"/>
              </a:rPr>
              <a:t>serzv.my.id</a:t>
            </a:r>
          </a:p>
        </p:txBody>
      </p:sp>
      <p:sp>
        <p:nvSpPr>
          <p:cNvPr name="TextBox 15" id="15"/>
          <p:cNvSpPr txBox="true"/>
          <p:nvPr/>
        </p:nvSpPr>
        <p:spPr>
          <a:xfrm rot="0">
            <a:off x="1871773" y="1242793"/>
            <a:ext cx="3352110" cy="332163"/>
          </a:xfrm>
          <a:prstGeom prst="rect">
            <a:avLst/>
          </a:prstGeom>
        </p:spPr>
        <p:txBody>
          <a:bodyPr anchor="t" rtlCol="false" tIns="0" lIns="0" bIns="0" rIns="0">
            <a:spAutoFit/>
          </a:bodyPr>
          <a:lstStyle/>
          <a:p>
            <a:pPr algn="l">
              <a:lnSpc>
                <a:spcPts val="2573"/>
              </a:lnSpc>
            </a:pPr>
            <a:r>
              <a:rPr lang="en-US" sz="2199" spc="-96">
                <a:solidFill>
                  <a:srgbClr val="F6F7F8"/>
                </a:solidFill>
                <a:latin typeface="DM Sans"/>
                <a:ea typeface="DM Sans"/>
                <a:cs typeface="DM Sans"/>
                <a:sym typeface="DM Sans"/>
              </a:rPr>
              <a:t>s.erzv</a:t>
            </a:r>
          </a:p>
        </p:txBody>
      </p:sp>
      <p:sp>
        <p:nvSpPr>
          <p:cNvPr name="TextBox 16" id="16"/>
          <p:cNvSpPr txBox="true"/>
          <p:nvPr/>
        </p:nvSpPr>
        <p:spPr>
          <a:xfrm rot="0">
            <a:off x="1028700" y="6704695"/>
            <a:ext cx="3059013" cy="1388826"/>
          </a:xfrm>
          <a:prstGeom prst="rect">
            <a:avLst/>
          </a:prstGeom>
        </p:spPr>
        <p:txBody>
          <a:bodyPr anchor="t" rtlCol="false" tIns="0" lIns="0" bIns="0" rIns="0">
            <a:spAutoFit/>
          </a:bodyPr>
          <a:lstStyle/>
          <a:p>
            <a:pPr algn="l">
              <a:lnSpc>
                <a:spcPts val="2806"/>
              </a:lnSpc>
            </a:pPr>
            <a:r>
              <a:rPr lang="en-US" sz="2158" b="true">
                <a:solidFill>
                  <a:srgbClr val="FFFFFF"/>
                </a:solidFill>
                <a:latin typeface="DM Sans Bold"/>
                <a:ea typeface="DM Sans Bold"/>
                <a:cs typeface="DM Sans Bold"/>
                <a:sym typeface="DM Sans Bold"/>
              </a:rPr>
              <a:t>Mean Squared Error:</a:t>
            </a:r>
            <a:r>
              <a:rPr lang="en-US" sz="2158">
                <a:solidFill>
                  <a:srgbClr val="FFFFFF"/>
                </a:solidFill>
                <a:latin typeface="DM Sans"/>
                <a:ea typeface="DM Sans"/>
                <a:cs typeface="DM Sans"/>
                <a:sym typeface="DM Sans"/>
              </a:rPr>
              <a:t> </a:t>
            </a:r>
          </a:p>
          <a:p>
            <a:pPr algn="l">
              <a:lnSpc>
                <a:spcPts val="2806"/>
              </a:lnSpc>
            </a:pPr>
            <a:r>
              <a:rPr lang="en-US" sz="2158">
                <a:solidFill>
                  <a:srgbClr val="FFFFFF"/>
                </a:solidFill>
                <a:latin typeface="DM Sans"/>
                <a:ea typeface="DM Sans"/>
                <a:cs typeface="DM Sans"/>
                <a:sym typeface="DM Sans"/>
              </a:rPr>
              <a:t>Train: 107699.85 </a:t>
            </a:r>
          </a:p>
          <a:p>
            <a:pPr algn="l">
              <a:lnSpc>
                <a:spcPts val="2806"/>
              </a:lnSpc>
            </a:pPr>
            <a:r>
              <a:rPr lang="en-US" sz="2158">
                <a:solidFill>
                  <a:srgbClr val="FFFFFF"/>
                </a:solidFill>
                <a:latin typeface="DM Sans"/>
                <a:ea typeface="DM Sans"/>
                <a:cs typeface="DM Sans"/>
                <a:sym typeface="DM Sans"/>
              </a:rPr>
              <a:t>Test : 128111.12 </a:t>
            </a:r>
          </a:p>
          <a:p>
            <a:pPr algn="l">
              <a:lnSpc>
                <a:spcPts val="2806"/>
              </a:lnSpc>
            </a:pPr>
            <a:r>
              <a:rPr lang="en-US" sz="2158">
                <a:solidFill>
                  <a:srgbClr val="FFFFFF"/>
                </a:solidFill>
                <a:latin typeface="DM Sans"/>
                <a:ea typeface="DM Sans"/>
                <a:cs typeface="DM Sans"/>
                <a:sym typeface="DM Sans"/>
              </a:rPr>
              <a:t>Gap : 20411.27</a:t>
            </a:r>
          </a:p>
        </p:txBody>
      </p:sp>
      <p:sp>
        <p:nvSpPr>
          <p:cNvPr name="TextBox 17" id="17"/>
          <p:cNvSpPr txBox="true"/>
          <p:nvPr/>
        </p:nvSpPr>
        <p:spPr>
          <a:xfrm rot="0">
            <a:off x="4766020" y="6704695"/>
            <a:ext cx="2638143" cy="1041910"/>
          </a:xfrm>
          <a:prstGeom prst="rect">
            <a:avLst/>
          </a:prstGeom>
        </p:spPr>
        <p:txBody>
          <a:bodyPr anchor="t" rtlCol="false" tIns="0" lIns="0" bIns="0" rIns="0">
            <a:spAutoFit/>
          </a:bodyPr>
          <a:lstStyle/>
          <a:p>
            <a:pPr algn="l">
              <a:lnSpc>
                <a:spcPts val="2806"/>
              </a:lnSpc>
            </a:pPr>
            <a:r>
              <a:rPr lang="en-US" sz="2158" b="true">
                <a:solidFill>
                  <a:srgbClr val="FFFFFF"/>
                </a:solidFill>
                <a:latin typeface="DM Sans Bold"/>
                <a:ea typeface="DM Sans Bold"/>
                <a:cs typeface="DM Sans Bold"/>
                <a:sym typeface="DM Sans Bold"/>
              </a:rPr>
              <a:t>R^2 Score: </a:t>
            </a:r>
          </a:p>
          <a:p>
            <a:pPr algn="l">
              <a:lnSpc>
                <a:spcPts val="2806"/>
              </a:lnSpc>
            </a:pPr>
            <a:r>
              <a:rPr lang="en-US" sz="2158">
                <a:solidFill>
                  <a:srgbClr val="FFFFFF"/>
                </a:solidFill>
                <a:latin typeface="DM Sans"/>
                <a:ea typeface="DM Sans"/>
                <a:cs typeface="DM Sans"/>
                <a:sym typeface="DM Sans"/>
              </a:rPr>
              <a:t>Train: 0.77 </a:t>
            </a:r>
          </a:p>
          <a:p>
            <a:pPr algn="l">
              <a:lnSpc>
                <a:spcPts val="2806"/>
              </a:lnSpc>
            </a:pPr>
            <a:r>
              <a:rPr lang="en-US" sz="2158">
                <a:solidFill>
                  <a:srgbClr val="FFFFFF"/>
                </a:solidFill>
                <a:latin typeface="DM Sans"/>
                <a:ea typeface="DM Sans"/>
                <a:cs typeface="DM Sans"/>
                <a:sym typeface="DM Sans"/>
              </a:rPr>
              <a:t>Test : 0.63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51F34"/>
        </a:solidFill>
      </p:bgPr>
    </p:bg>
    <p:spTree>
      <p:nvGrpSpPr>
        <p:cNvPr id="1" name=""/>
        <p:cNvGrpSpPr/>
        <p:nvPr/>
      </p:nvGrpSpPr>
      <p:grpSpPr>
        <a:xfrm>
          <a:off x="0" y="0"/>
          <a:ext cx="0" cy="0"/>
          <a:chOff x="0" y="0"/>
          <a:chExt cx="0" cy="0"/>
        </a:xfrm>
      </p:grpSpPr>
      <p:grpSp>
        <p:nvGrpSpPr>
          <p:cNvPr name="Group 2" id="2"/>
          <p:cNvGrpSpPr/>
          <p:nvPr/>
        </p:nvGrpSpPr>
        <p:grpSpPr>
          <a:xfrm rot="0">
            <a:off x="-1143000" y="0"/>
            <a:ext cx="20574000" cy="10287000"/>
            <a:chOff x="0" y="0"/>
            <a:chExt cx="274320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160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265618" y="0"/>
              <a:ext cx="24642382" cy="13675918"/>
              <a:chOff x="0" y="0"/>
              <a:chExt cx="4867631" cy="2701416"/>
            </a:xfrm>
          </p:grpSpPr>
          <p:sp>
            <p:nvSpPr>
              <p:cNvPr name="Freeform 6" id="6"/>
              <p:cNvSpPr/>
              <p:nvPr/>
            </p:nvSpPr>
            <p:spPr>
              <a:xfrm flipH="false" flipV="false" rot="0">
                <a:off x="0" y="0"/>
                <a:ext cx="4867631" cy="2701416"/>
              </a:xfrm>
              <a:custGeom>
                <a:avLst/>
                <a:gdLst/>
                <a:ahLst/>
                <a:cxnLst/>
                <a:rect r="r" b="b" t="t" l="l"/>
                <a:pathLst>
                  <a:path h="2701416" w="4867631">
                    <a:moveTo>
                      <a:pt x="0" y="0"/>
                    </a:moveTo>
                    <a:lnTo>
                      <a:pt x="4867631" y="0"/>
                    </a:lnTo>
                    <a:lnTo>
                      <a:pt x="4867631" y="2701416"/>
                    </a:lnTo>
                    <a:lnTo>
                      <a:pt x="0" y="2701416"/>
                    </a:lnTo>
                    <a:close/>
                  </a:path>
                </a:pathLst>
              </a:custGeom>
              <a:gradFill rotWithShape="true">
                <a:gsLst>
                  <a:gs pos="0">
                    <a:srgbClr val="151F34">
                      <a:alpha val="0"/>
                    </a:srgbClr>
                  </a:gs>
                  <a:gs pos="100000">
                    <a:srgbClr val="151F34">
                      <a:alpha val="100000"/>
                    </a:srgbClr>
                  </a:gs>
                </a:gsLst>
                <a:lin ang="0"/>
              </a:gradFill>
            </p:spPr>
          </p:sp>
          <p:sp>
            <p:nvSpPr>
              <p:cNvPr name="TextBox 7" id="7"/>
              <p:cNvSpPr txBox="true"/>
              <p:nvPr/>
            </p:nvSpPr>
            <p:spPr>
              <a:xfrm>
                <a:off x="0" y="0"/>
                <a:ext cx="4867631" cy="2701416"/>
              </a:xfrm>
              <a:prstGeom prst="rect">
                <a:avLst/>
              </a:prstGeom>
            </p:spPr>
            <p:txBody>
              <a:bodyPr anchor="ctr" rtlCol="false" tIns="50800" lIns="50800" bIns="50800" rIns="50800"/>
              <a:lstStyle/>
              <a:p>
                <a:pPr algn="ctr">
                  <a:lnSpc>
                    <a:spcPts val="2573"/>
                  </a:lnSpc>
                </a:pPr>
              </a:p>
            </p:txBody>
          </p:sp>
        </p:grpSp>
      </p:grpSp>
      <p:sp>
        <p:nvSpPr>
          <p:cNvPr name="Freeform 8" id="8"/>
          <p:cNvSpPr/>
          <p:nvPr/>
        </p:nvSpPr>
        <p:spPr>
          <a:xfrm flipH="false" flipV="false" rot="0">
            <a:off x="10761421" y="-1903673"/>
            <a:ext cx="10201219" cy="9997194"/>
          </a:xfrm>
          <a:custGeom>
            <a:avLst/>
            <a:gdLst/>
            <a:ahLst/>
            <a:cxnLst/>
            <a:rect r="r" b="b" t="t" l="l"/>
            <a:pathLst>
              <a:path h="9997194" w="10201219">
                <a:moveTo>
                  <a:pt x="0" y="0"/>
                </a:moveTo>
                <a:lnTo>
                  <a:pt x="10201219" y="0"/>
                </a:lnTo>
                <a:lnTo>
                  <a:pt x="10201219" y="9997194"/>
                </a:lnTo>
                <a:lnTo>
                  <a:pt x="0" y="99971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28700" y="1088311"/>
            <a:ext cx="641126" cy="641126"/>
          </a:xfrm>
          <a:custGeom>
            <a:avLst/>
            <a:gdLst/>
            <a:ahLst/>
            <a:cxnLst/>
            <a:rect r="r" b="b" t="t" l="l"/>
            <a:pathLst>
              <a:path h="641126" w="641126">
                <a:moveTo>
                  <a:pt x="0" y="0"/>
                </a:moveTo>
                <a:lnTo>
                  <a:pt x="641126" y="0"/>
                </a:lnTo>
                <a:lnTo>
                  <a:pt x="641126" y="641126"/>
                </a:lnTo>
                <a:lnTo>
                  <a:pt x="0" y="641126"/>
                </a:lnTo>
                <a:lnTo>
                  <a:pt x="0" y="0"/>
                </a:lnTo>
                <a:close/>
              </a:path>
            </a:pathLst>
          </a:custGeom>
          <a:blipFill>
            <a:blip r:embed="rId6"/>
            <a:stretch>
              <a:fillRect l="0" t="0" r="0" b="0"/>
            </a:stretch>
          </a:blipFill>
        </p:spPr>
      </p:sp>
      <p:sp>
        <p:nvSpPr>
          <p:cNvPr name="Freeform 10" id="10"/>
          <p:cNvSpPr/>
          <p:nvPr/>
        </p:nvSpPr>
        <p:spPr>
          <a:xfrm flipH="false" flipV="false" rot="0">
            <a:off x="10499400" y="3365501"/>
            <a:ext cx="6858872" cy="4381104"/>
          </a:xfrm>
          <a:custGeom>
            <a:avLst/>
            <a:gdLst/>
            <a:ahLst/>
            <a:cxnLst/>
            <a:rect r="r" b="b" t="t" l="l"/>
            <a:pathLst>
              <a:path h="4381104" w="6858872">
                <a:moveTo>
                  <a:pt x="0" y="0"/>
                </a:moveTo>
                <a:lnTo>
                  <a:pt x="6858872" y="0"/>
                </a:lnTo>
                <a:lnTo>
                  <a:pt x="6858872" y="4381104"/>
                </a:lnTo>
                <a:lnTo>
                  <a:pt x="0" y="4381104"/>
                </a:lnTo>
                <a:lnTo>
                  <a:pt x="0" y="0"/>
                </a:lnTo>
                <a:close/>
              </a:path>
            </a:pathLst>
          </a:custGeom>
          <a:blipFill>
            <a:blip r:embed="rId7"/>
            <a:stretch>
              <a:fillRect l="0" t="0" r="0" b="0"/>
            </a:stretch>
          </a:blipFill>
        </p:spPr>
      </p:sp>
      <p:sp>
        <p:nvSpPr>
          <p:cNvPr name="AutoShape 11" id="11"/>
          <p:cNvSpPr/>
          <p:nvPr/>
        </p:nvSpPr>
        <p:spPr>
          <a:xfrm flipV="true">
            <a:off x="4244349" y="7043463"/>
            <a:ext cx="0" cy="1360251"/>
          </a:xfrm>
          <a:prstGeom prst="line">
            <a:avLst/>
          </a:prstGeom>
          <a:ln cap="flat" w="19050">
            <a:solidFill>
              <a:srgbClr val="FFFFFF"/>
            </a:solidFill>
            <a:prstDash val="solid"/>
            <a:headEnd type="none" len="sm" w="sm"/>
            <a:tailEnd type="none" len="sm" w="sm"/>
          </a:ln>
        </p:spPr>
      </p:sp>
      <p:sp>
        <p:nvSpPr>
          <p:cNvPr name="TextBox 12" id="12"/>
          <p:cNvSpPr txBox="true"/>
          <p:nvPr/>
        </p:nvSpPr>
        <p:spPr>
          <a:xfrm rot="0">
            <a:off x="1028700" y="2387427"/>
            <a:ext cx="8115300" cy="1112635"/>
          </a:xfrm>
          <a:prstGeom prst="rect">
            <a:avLst/>
          </a:prstGeom>
        </p:spPr>
        <p:txBody>
          <a:bodyPr anchor="t" rtlCol="false" tIns="0" lIns="0" bIns="0" rIns="0">
            <a:spAutoFit/>
          </a:bodyPr>
          <a:lstStyle/>
          <a:p>
            <a:pPr algn="l">
              <a:lnSpc>
                <a:spcPts val="7968"/>
              </a:lnSpc>
            </a:pPr>
            <a:r>
              <a:rPr lang="en-US" sz="7378" spc="-324" b="true">
                <a:solidFill>
                  <a:srgbClr val="F6F7F8"/>
                </a:solidFill>
                <a:latin typeface="Telegraf Bold"/>
                <a:ea typeface="Telegraf Bold"/>
                <a:cs typeface="Telegraf Bold"/>
                <a:sym typeface="Telegraf Bold"/>
              </a:rPr>
              <a:t>Decission Tree</a:t>
            </a:r>
          </a:p>
        </p:txBody>
      </p:sp>
      <p:sp>
        <p:nvSpPr>
          <p:cNvPr name="TextBox 13" id="13"/>
          <p:cNvSpPr txBox="true"/>
          <p:nvPr/>
        </p:nvSpPr>
        <p:spPr>
          <a:xfrm rot="0">
            <a:off x="1028700" y="3662860"/>
            <a:ext cx="8799741" cy="3189561"/>
          </a:xfrm>
          <a:prstGeom prst="rect">
            <a:avLst/>
          </a:prstGeom>
        </p:spPr>
        <p:txBody>
          <a:bodyPr anchor="t" rtlCol="false" tIns="0" lIns="0" bIns="0" rIns="0">
            <a:spAutoFit/>
          </a:bodyPr>
          <a:lstStyle/>
          <a:p>
            <a:pPr algn="l">
              <a:lnSpc>
                <a:spcPts val="3661"/>
              </a:lnSpc>
            </a:pPr>
            <a:r>
              <a:rPr lang="en-US" sz="2816">
                <a:solidFill>
                  <a:srgbClr val="F6F7F8"/>
                </a:solidFill>
                <a:latin typeface="DM Sans"/>
                <a:ea typeface="DM Sans"/>
                <a:cs typeface="DM Sans"/>
                <a:sym typeface="DM Sans"/>
              </a:rPr>
              <a:t>The Decision Tree model shows excellent performance on the training data with an R² score of 1.00,  and a strong performance on the test data with an R² score of 0.93. However, the significant gap in Mean Squared Error (MSE) between training (88.12) and test (23,627.99) suggests that the model may be overfitting the training data. </a:t>
            </a:r>
          </a:p>
        </p:txBody>
      </p:sp>
      <p:sp>
        <p:nvSpPr>
          <p:cNvPr name="TextBox 14" id="14"/>
          <p:cNvSpPr txBox="true"/>
          <p:nvPr/>
        </p:nvSpPr>
        <p:spPr>
          <a:xfrm rot="0">
            <a:off x="13907190" y="1242793"/>
            <a:ext cx="3352110" cy="332163"/>
          </a:xfrm>
          <a:prstGeom prst="rect">
            <a:avLst/>
          </a:prstGeom>
        </p:spPr>
        <p:txBody>
          <a:bodyPr anchor="t" rtlCol="false" tIns="0" lIns="0" bIns="0" rIns="0">
            <a:spAutoFit/>
          </a:bodyPr>
          <a:lstStyle/>
          <a:p>
            <a:pPr algn="r">
              <a:lnSpc>
                <a:spcPts val="2573"/>
              </a:lnSpc>
            </a:pPr>
            <a:r>
              <a:rPr lang="en-US" sz="2199" spc="-96">
                <a:solidFill>
                  <a:srgbClr val="F6F7F8"/>
                </a:solidFill>
                <a:latin typeface="DM Sans"/>
                <a:ea typeface="DM Sans"/>
                <a:cs typeface="DM Sans"/>
                <a:sym typeface="DM Sans"/>
              </a:rPr>
              <a:t>serzv.my.id</a:t>
            </a:r>
          </a:p>
        </p:txBody>
      </p:sp>
      <p:sp>
        <p:nvSpPr>
          <p:cNvPr name="TextBox 15" id="15"/>
          <p:cNvSpPr txBox="true"/>
          <p:nvPr/>
        </p:nvSpPr>
        <p:spPr>
          <a:xfrm rot="0">
            <a:off x="1871773" y="1242793"/>
            <a:ext cx="3352110" cy="332163"/>
          </a:xfrm>
          <a:prstGeom prst="rect">
            <a:avLst/>
          </a:prstGeom>
        </p:spPr>
        <p:txBody>
          <a:bodyPr anchor="t" rtlCol="false" tIns="0" lIns="0" bIns="0" rIns="0">
            <a:spAutoFit/>
          </a:bodyPr>
          <a:lstStyle/>
          <a:p>
            <a:pPr algn="l">
              <a:lnSpc>
                <a:spcPts val="2573"/>
              </a:lnSpc>
            </a:pPr>
            <a:r>
              <a:rPr lang="en-US" sz="2199" spc="-96">
                <a:solidFill>
                  <a:srgbClr val="F6F7F8"/>
                </a:solidFill>
                <a:latin typeface="DM Sans"/>
                <a:ea typeface="DM Sans"/>
                <a:cs typeface="DM Sans"/>
                <a:sym typeface="DM Sans"/>
              </a:rPr>
              <a:t>s.erzv</a:t>
            </a:r>
          </a:p>
        </p:txBody>
      </p:sp>
      <p:sp>
        <p:nvSpPr>
          <p:cNvPr name="TextBox 16" id="16"/>
          <p:cNvSpPr txBox="true"/>
          <p:nvPr/>
        </p:nvSpPr>
        <p:spPr>
          <a:xfrm rot="0">
            <a:off x="1028700" y="7014888"/>
            <a:ext cx="3059013" cy="1410730"/>
          </a:xfrm>
          <a:prstGeom prst="rect">
            <a:avLst/>
          </a:prstGeom>
        </p:spPr>
        <p:txBody>
          <a:bodyPr anchor="t" rtlCol="false" tIns="0" lIns="0" bIns="0" rIns="0">
            <a:spAutoFit/>
          </a:bodyPr>
          <a:lstStyle/>
          <a:p>
            <a:pPr algn="l">
              <a:lnSpc>
                <a:spcPts val="2806"/>
              </a:lnSpc>
            </a:pPr>
            <a:r>
              <a:rPr lang="en-US" sz="2158" b="true">
                <a:solidFill>
                  <a:srgbClr val="FFFFFF"/>
                </a:solidFill>
                <a:latin typeface="DM Sans Bold"/>
                <a:ea typeface="DM Sans Bold"/>
                <a:cs typeface="DM Sans Bold"/>
                <a:sym typeface="DM Sans Bold"/>
              </a:rPr>
              <a:t>Mean Squared Error:</a:t>
            </a:r>
            <a:r>
              <a:rPr lang="en-US" sz="2158">
                <a:solidFill>
                  <a:srgbClr val="FFFFFF"/>
                </a:solidFill>
                <a:latin typeface="DM Sans"/>
                <a:ea typeface="DM Sans"/>
                <a:cs typeface="DM Sans"/>
                <a:sym typeface="DM Sans"/>
              </a:rPr>
              <a:t> Train: 88.12 </a:t>
            </a:r>
          </a:p>
          <a:p>
            <a:pPr algn="l">
              <a:lnSpc>
                <a:spcPts val="2806"/>
              </a:lnSpc>
            </a:pPr>
            <a:r>
              <a:rPr lang="en-US" sz="2158">
                <a:solidFill>
                  <a:srgbClr val="FFFFFF"/>
                </a:solidFill>
                <a:latin typeface="DM Sans"/>
                <a:ea typeface="DM Sans"/>
                <a:cs typeface="DM Sans"/>
                <a:sym typeface="DM Sans"/>
              </a:rPr>
              <a:t>Test : 23627.99 </a:t>
            </a:r>
          </a:p>
          <a:p>
            <a:pPr algn="l">
              <a:lnSpc>
                <a:spcPts val="2806"/>
              </a:lnSpc>
            </a:pPr>
            <a:r>
              <a:rPr lang="en-US" sz="2158">
                <a:solidFill>
                  <a:srgbClr val="FFFFFF"/>
                </a:solidFill>
                <a:latin typeface="DM Sans"/>
                <a:ea typeface="DM Sans"/>
                <a:cs typeface="DM Sans"/>
                <a:sym typeface="DM Sans"/>
              </a:rPr>
              <a:t>Gap : 23539.87 </a:t>
            </a:r>
          </a:p>
        </p:txBody>
      </p:sp>
      <p:sp>
        <p:nvSpPr>
          <p:cNvPr name="TextBox 17" id="17"/>
          <p:cNvSpPr txBox="true"/>
          <p:nvPr/>
        </p:nvSpPr>
        <p:spPr>
          <a:xfrm rot="0">
            <a:off x="4766020" y="7014888"/>
            <a:ext cx="2638143" cy="1058338"/>
          </a:xfrm>
          <a:prstGeom prst="rect">
            <a:avLst/>
          </a:prstGeom>
        </p:spPr>
        <p:txBody>
          <a:bodyPr anchor="t" rtlCol="false" tIns="0" lIns="0" bIns="0" rIns="0">
            <a:spAutoFit/>
          </a:bodyPr>
          <a:lstStyle/>
          <a:p>
            <a:pPr algn="l">
              <a:lnSpc>
                <a:spcPts val="2806"/>
              </a:lnSpc>
            </a:pPr>
            <a:r>
              <a:rPr lang="en-US" sz="2158" b="true">
                <a:solidFill>
                  <a:srgbClr val="FFFFFF"/>
                </a:solidFill>
                <a:latin typeface="DM Sans Bold"/>
                <a:ea typeface="DM Sans Bold"/>
                <a:cs typeface="DM Sans Bold"/>
                <a:sym typeface="DM Sans Bold"/>
              </a:rPr>
              <a:t>R^2 Score:</a:t>
            </a:r>
            <a:r>
              <a:rPr lang="en-US" sz="2158" b="true">
                <a:solidFill>
                  <a:srgbClr val="FFFFFF"/>
                </a:solidFill>
                <a:latin typeface="DM Sans Bold"/>
                <a:ea typeface="DM Sans Bold"/>
                <a:cs typeface="DM Sans Bold"/>
                <a:sym typeface="DM Sans Bold"/>
              </a:rPr>
              <a:t> </a:t>
            </a:r>
          </a:p>
          <a:p>
            <a:pPr algn="l">
              <a:lnSpc>
                <a:spcPts val="2806"/>
              </a:lnSpc>
            </a:pPr>
            <a:r>
              <a:rPr lang="en-US" sz="2158">
                <a:solidFill>
                  <a:srgbClr val="FFFFFF"/>
                </a:solidFill>
                <a:latin typeface="DM Sans"/>
                <a:ea typeface="DM Sans"/>
                <a:cs typeface="DM Sans"/>
                <a:sym typeface="DM Sans"/>
              </a:rPr>
              <a:t>Train: 1.00 </a:t>
            </a:r>
          </a:p>
          <a:p>
            <a:pPr algn="l">
              <a:lnSpc>
                <a:spcPts val="2806"/>
              </a:lnSpc>
            </a:pPr>
            <a:r>
              <a:rPr lang="en-US" sz="2158">
                <a:solidFill>
                  <a:srgbClr val="FFFFFF"/>
                </a:solidFill>
                <a:latin typeface="DM Sans"/>
                <a:ea typeface="DM Sans"/>
                <a:cs typeface="DM Sans"/>
                <a:sym typeface="DM Sans"/>
              </a:rPr>
              <a:t>Test : 0.93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DAGeP123Hrk</dc:identifier>
  <dcterms:modified xsi:type="dcterms:W3CDTF">2011-08-01T06:04:30Z</dcterms:modified>
  <cp:revision>1</cp:revision>
  <dc:title>Salary Prediction Project ML</dc:title>
</cp:coreProperties>
</file>