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handoutMasterIdLst>
    <p:handoutMasterId r:id="rId13"/>
  </p:handoutMasterIdLst>
  <p:sldIdLst>
    <p:sldId id="2076136653" r:id="rId2"/>
    <p:sldId id="502" r:id="rId3"/>
    <p:sldId id="2076136660" r:id="rId4"/>
    <p:sldId id="507" r:id="rId5"/>
    <p:sldId id="2076136654" r:id="rId6"/>
    <p:sldId id="2076136655" r:id="rId7"/>
    <p:sldId id="2076136656" r:id="rId8"/>
    <p:sldId id="2076136657" r:id="rId9"/>
    <p:sldId id="2076136658" r:id="rId10"/>
    <p:sldId id="2076136659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DDE"/>
    <a:srgbClr val="0000FF"/>
    <a:srgbClr val="FFC000"/>
    <a:srgbClr val="F2F2F2"/>
    <a:srgbClr val="00B050"/>
    <a:srgbClr val="12306C"/>
    <a:srgbClr val="FF0000"/>
    <a:srgbClr val="FFD11A"/>
    <a:srgbClr val="BACD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3" autoAdjust="0"/>
    <p:restoredTop sz="96230" autoAdjust="0"/>
  </p:normalViewPr>
  <p:slideViewPr>
    <p:cSldViewPr snapToGrid="0">
      <p:cViewPr varScale="1">
        <p:scale>
          <a:sx n="121" d="100"/>
          <a:sy n="121" d="100"/>
        </p:scale>
        <p:origin x="176" y="184"/>
      </p:cViewPr>
      <p:guideLst>
        <p:guide pos="241"/>
        <p:guide pos="7469"/>
        <p:guide orient="horz" pos="406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2025. 1. 20.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‹#›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725F075A-3C9E-41AC-8981-A520D7FBA881}" type="datetimeFigureOut">
              <a:rPr lang="ko-KR" altLang="en-US" smtClean="0"/>
              <a:pPr/>
              <a:t>2025. 1. 20.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1F1DF300-51F1-4D6F-B07B-2A4BAAB7E5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B2163-0AE2-4EA2-E80B-DF811CF04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6573C-459B-5EC1-CD1F-E9A28E4B9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444" y="1210502"/>
            <a:ext cx="10428888" cy="548148"/>
          </a:xfrm>
        </p:spPr>
        <p:txBody>
          <a:bodyPr/>
          <a:lstStyle/>
          <a:p>
            <a:r>
              <a:rPr lang="ko-KR" altLang="en-US" b="1" dirty="0"/>
              <a:t>전자식 </a:t>
            </a:r>
            <a:r>
              <a:rPr lang="ko-KR" altLang="en-US" b="1" dirty="0" err="1"/>
              <a:t>차일드</a:t>
            </a:r>
            <a:r>
              <a:rPr lang="ko-KR" altLang="en-US" b="1" dirty="0"/>
              <a:t> </a:t>
            </a:r>
            <a:r>
              <a:rPr lang="ko-KR" altLang="en-US" b="1" dirty="0" err="1"/>
              <a:t>락</a:t>
            </a:r>
            <a:endParaRPr lang="en-US" altLang="ko-KR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b="1" dirty="0"/>
              <a:t>1.</a:t>
            </a:r>
            <a:r>
              <a:rPr lang="ko-KR" altLang="en-US" sz="1800" b="1" dirty="0"/>
              <a:t> 누가 사용</a:t>
            </a:r>
            <a:r>
              <a:rPr lang="en-US" altLang="ko-KR" sz="1800" b="1" dirty="0"/>
              <a:t> ? 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동승객이 아이인 운전자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2.</a:t>
            </a:r>
            <a:r>
              <a:rPr lang="ko-KR" altLang="en-US" sz="1800" b="1" dirty="0"/>
              <a:t> 구매자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완성차</a:t>
            </a:r>
            <a:r>
              <a:rPr lang="ko-KR" altLang="en-US" sz="1800" dirty="0"/>
              <a:t> 업체  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b="1" dirty="0"/>
              <a:t>판매자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en-US" altLang="ko-KR" sz="1800" dirty="0"/>
              <a:t>SW/ HW</a:t>
            </a:r>
            <a:r>
              <a:rPr lang="ko-KR" altLang="en-US" sz="1800" dirty="0"/>
              <a:t>개발자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3.</a:t>
            </a:r>
            <a:r>
              <a:rPr lang="ko-KR" altLang="en-US" sz="1800" b="1" dirty="0"/>
              <a:t> 시스템에 안전이나 품질들에 영향을 주는 것은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제어기</a:t>
            </a:r>
            <a:r>
              <a:rPr lang="en-US" altLang="ko-KR" sz="1800" dirty="0"/>
              <a:t>,</a:t>
            </a:r>
            <a:r>
              <a:rPr lang="ko-KR" altLang="en-US" sz="1800" dirty="0"/>
              <a:t> 아이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4.</a:t>
            </a:r>
            <a:r>
              <a:rPr lang="ko-KR" altLang="en-US" sz="1800" b="1" dirty="0"/>
              <a:t> 기능이나 성능에 제한을 주는 것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en-US" altLang="ko-KR" sz="1800" dirty="0"/>
              <a:t>HW</a:t>
            </a:r>
            <a:r>
              <a:rPr lang="ko-KR" altLang="en-US" sz="1800" dirty="0"/>
              <a:t> 기능 고장</a:t>
            </a:r>
            <a:r>
              <a:rPr lang="en-US" altLang="ko-KR" sz="1800" dirty="0"/>
              <a:t>(PCB)</a:t>
            </a:r>
          </a:p>
          <a:p>
            <a:pPr marL="0" indent="0">
              <a:buNone/>
            </a:pPr>
            <a:r>
              <a:rPr lang="en-US" altLang="ko-KR" sz="1800" b="1" dirty="0"/>
              <a:t>5.</a:t>
            </a:r>
            <a:r>
              <a:rPr lang="ko-KR" altLang="en-US" sz="1800" b="1" dirty="0"/>
              <a:t> 경쟁사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타 </a:t>
            </a:r>
            <a:r>
              <a:rPr lang="ko-KR" altLang="en-US" sz="1800" dirty="0" err="1"/>
              <a:t>부품사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6.</a:t>
            </a:r>
            <a:r>
              <a:rPr lang="ko-KR" altLang="en-US" sz="1800" b="1" dirty="0"/>
              <a:t> 누가 개발하고 유지보수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en-US" altLang="ko-KR" sz="1800" dirty="0"/>
              <a:t>SW </a:t>
            </a:r>
            <a:r>
              <a:rPr lang="ko-KR" altLang="en-US" sz="1800" dirty="0"/>
              <a:t>개발자 </a:t>
            </a:r>
            <a:r>
              <a:rPr lang="en-US" altLang="ko-KR" sz="1800" dirty="0"/>
              <a:t>or HW</a:t>
            </a:r>
            <a:r>
              <a:rPr lang="ko-KR" altLang="en-US" sz="1800" dirty="0"/>
              <a:t> 엔지니어 </a:t>
            </a:r>
            <a:r>
              <a:rPr lang="en-US" altLang="ko-KR" sz="1800" dirty="0"/>
              <a:t>or QA</a:t>
            </a:r>
          </a:p>
          <a:p>
            <a:pPr marL="0" indent="0">
              <a:buNone/>
            </a:pPr>
            <a:r>
              <a:rPr lang="en-US" altLang="ko-KR" sz="1800" b="1" dirty="0"/>
              <a:t>7.</a:t>
            </a:r>
            <a:r>
              <a:rPr lang="ko-KR" altLang="en-US" sz="1800" b="1" dirty="0"/>
              <a:t> 어떤 환경에서 작동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어린이의 사망 사고를 방지</a:t>
            </a:r>
            <a:r>
              <a:rPr lang="en-US" altLang="ko-KR" sz="1800" dirty="0"/>
              <a:t> (lock),</a:t>
            </a:r>
            <a:r>
              <a:rPr lang="ko-KR" altLang="en-US" sz="1800" dirty="0"/>
              <a:t> 비상 상황 </a:t>
            </a:r>
            <a:r>
              <a:rPr lang="en-US" altLang="ko-KR" sz="1800" dirty="0"/>
              <a:t>(</a:t>
            </a:r>
            <a:r>
              <a:rPr lang="ko-KR" altLang="en-US" sz="1800" dirty="0"/>
              <a:t>침수</a:t>
            </a:r>
            <a:r>
              <a:rPr lang="en-US" altLang="ko-KR" sz="1800" dirty="0"/>
              <a:t>,</a:t>
            </a:r>
            <a:r>
              <a:rPr lang="ko-KR" altLang="en-US" sz="1800" dirty="0"/>
              <a:t> 화재 등</a:t>
            </a:r>
            <a:r>
              <a:rPr lang="en-US" altLang="ko-KR" sz="1800" dirty="0"/>
              <a:t>) (unlock)</a:t>
            </a:r>
          </a:p>
          <a:p>
            <a:pPr marL="0" indent="0">
              <a:buNone/>
            </a:pPr>
            <a:r>
              <a:rPr lang="en-US" altLang="ko-KR" sz="1800" b="1" dirty="0"/>
              <a:t>8.</a:t>
            </a:r>
            <a:r>
              <a:rPr lang="ko-KR" altLang="en-US" sz="1800" b="1" dirty="0"/>
              <a:t> 어떤 기술</a:t>
            </a:r>
            <a:r>
              <a:rPr lang="en-US" altLang="ko-KR" sz="1800" b="1" dirty="0"/>
              <a:t>?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-&gt;</a:t>
            </a:r>
            <a:r>
              <a:rPr lang="ko-KR" altLang="en-US" sz="1800" b="1" dirty="0"/>
              <a:t> </a:t>
            </a:r>
            <a:r>
              <a:rPr lang="ko-KR" altLang="en-US" sz="1800" dirty="0"/>
              <a:t>제어기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SW </a:t>
            </a:r>
            <a:r>
              <a:rPr lang="ko-KR" altLang="en-US" sz="1800" dirty="0"/>
              <a:t>플랫폼</a:t>
            </a:r>
            <a:r>
              <a:rPr lang="en-US" altLang="ko-KR" sz="1800" dirty="0"/>
              <a:t>,</a:t>
            </a:r>
            <a:r>
              <a:rPr lang="ko-KR" altLang="en-US" sz="1800" dirty="0"/>
              <a:t> 전력</a:t>
            </a:r>
            <a:r>
              <a:rPr lang="en-US" altLang="ko-KR" sz="1800" dirty="0"/>
              <a:t>,</a:t>
            </a:r>
            <a:r>
              <a:rPr lang="ko-KR" altLang="en-US" sz="1800" dirty="0"/>
              <a:t> 센서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9A188-D02A-A1AD-B819-7ADB79655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5DE93-2F7E-A73A-0D3B-274A2C8A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우선순위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18C361-4CF8-A596-71F5-84075CFB7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220"/>
              </p:ext>
            </p:extLst>
          </p:nvPr>
        </p:nvGraphicFramePr>
        <p:xfrm>
          <a:off x="1382110" y="1772920"/>
          <a:ext cx="9427779" cy="346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218">
                  <a:extLst>
                    <a:ext uri="{9D8B030D-6E8A-4147-A177-3AD203B41FA5}">
                      <a16:colId xmlns:a16="http://schemas.microsoft.com/office/drawing/2014/main" val="1412839741"/>
                    </a:ext>
                  </a:extLst>
                </a:gridCol>
                <a:gridCol w="5644672">
                  <a:extLst>
                    <a:ext uri="{9D8B030D-6E8A-4147-A177-3AD203B41FA5}">
                      <a16:colId xmlns:a16="http://schemas.microsoft.com/office/drawing/2014/main" val="2223132632"/>
                    </a:ext>
                  </a:extLst>
                </a:gridCol>
                <a:gridCol w="1998889">
                  <a:extLst>
                    <a:ext uri="{9D8B030D-6E8A-4147-A177-3AD203B41FA5}">
                      <a16:colId xmlns:a16="http://schemas.microsoft.com/office/drawing/2014/main" val="1334319299"/>
                    </a:ext>
                  </a:extLst>
                </a:gridCol>
              </a:tblGrid>
              <a:tr h="5520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이해관계자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목적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중요도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895855"/>
                  </a:ext>
                </a:extLst>
              </a:tr>
              <a:tr h="9697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운전자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주행 중 </a:t>
                      </a:r>
                      <a:r>
                        <a:rPr lang="ko-KR" altLang="en-US" b="1" dirty="0"/>
                        <a:t>전자식  </a:t>
                      </a:r>
                      <a:r>
                        <a:rPr lang="ko-KR" altLang="en-US" b="1" dirty="0" err="1"/>
                        <a:t>차일드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dirty="0" err="1"/>
                        <a:t>락</a:t>
                      </a:r>
                      <a:r>
                        <a:rPr lang="ko-KR" altLang="en-US" dirty="0" err="1"/>
                        <a:t>을</a:t>
                      </a:r>
                      <a:r>
                        <a:rPr lang="ko-KR" altLang="en-US" dirty="0"/>
                        <a:t> 작동시키는 주체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상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908492"/>
                  </a:ext>
                </a:extLst>
              </a:tr>
              <a:tr h="9697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동승자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운전자로부터 보호를 받아야 함</a:t>
                      </a:r>
                      <a:r>
                        <a:rPr lang="en-US" altLang="ko-KR" dirty="0"/>
                        <a:t>.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중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84803"/>
                  </a:ext>
                </a:extLst>
              </a:tr>
              <a:tr h="96973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제조 업체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반도체를 수입하여 고객들에게 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좋은 품질의 부품을 제공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하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60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38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A9D6F10-C159-02B0-CCF7-87E5B13EA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06616"/>
              </p:ext>
            </p:extLst>
          </p:nvPr>
        </p:nvGraphicFramePr>
        <p:xfrm>
          <a:off x="212443" y="1380546"/>
          <a:ext cx="11767115" cy="242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0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5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2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182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1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sz="1100" b="1" spc="5" dirty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 marR="10795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니즈의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실질적인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sz="1100" b="1" spc="-55" dirty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1440" marR="3429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 rowSpan="2">
                  <a:txBody>
                    <a:bodyPr/>
                    <a:lstStyle/>
                    <a:p>
                      <a:pPr marL="90805" marR="117475" algn="ctr">
                        <a:lnSpc>
                          <a:spcPct val="150000"/>
                        </a:lnSpc>
                      </a:pPr>
                      <a:r>
                        <a:rPr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서울</a:t>
                      </a:r>
                      <a:r>
                        <a:rPr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 30</a:t>
                      </a:r>
                      <a:r>
                        <a:rPr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대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주부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90805" marR="9842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2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algn="ctr">
                        <a:lnSpc>
                          <a:spcPct val="15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전자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차일드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락의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잠금 장치가 정상 작동 되었는지 의구심이 생김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250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주행 중 기능의 정상 작동 여부 확인 어려움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 algn="ctr">
                        <a:lnSpc>
                          <a:spcPct val="15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계기판 디스플레이에 잠금 여부를 알 수 있도록 가시성 높이기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 algn="ctr">
                        <a:lnSpc>
                          <a:spcPct val="15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개발 과정이 비교적 쉽고 비용 대비 사용자 만족도가 높은 항목이다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.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상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Needs05</a:t>
                      </a:r>
                    </a:p>
                  </a:txBody>
                  <a:tcPr marL="0" marR="0" marT="36000" marB="0">
                    <a:lnL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비상 상황 혹은 탈출 상황 발생 시 전자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락의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잠금 해제가 어떻게 작동하는 가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비상 상황 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(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운전자의 패닉 상태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)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어떻게 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unlock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이 어떻게 이루어 지는 가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?</a:t>
                      </a:r>
                      <a:endParaRPr lang="ko-KR" altLang="en-US"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탈출 상황 발생 시 자동차 내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/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외부 센서 감지를 통해 잠금 장치 자동으로 작동시키기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개선 시에 효과는 높을 수 있으나 센서 감지 오작동으로 인해 더 큰 사고가 일어날 수가 있을 것으로 예상 됨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때문에 많은 연구가 필요할 것으로 보임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/>
                        </a:rPr>
                        <a:t>중</a:t>
                      </a: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43D837-60AC-7D6A-ED43-0CA699A76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98982"/>
              </p:ext>
            </p:extLst>
          </p:nvPr>
        </p:nvGraphicFramePr>
        <p:xfrm>
          <a:off x="212442" y="4168283"/>
          <a:ext cx="11767115" cy="1566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260">
                  <a:extLst>
                    <a:ext uri="{9D8B030D-6E8A-4147-A177-3AD203B41FA5}">
                      <a16:colId xmlns:a16="http://schemas.microsoft.com/office/drawing/2014/main" val="981675191"/>
                    </a:ext>
                  </a:extLst>
                </a:gridCol>
                <a:gridCol w="682875">
                  <a:extLst>
                    <a:ext uri="{9D8B030D-6E8A-4147-A177-3AD203B41FA5}">
                      <a16:colId xmlns:a16="http://schemas.microsoft.com/office/drawing/2014/main" val="4261840626"/>
                    </a:ext>
                  </a:extLst>
                </a:gridCol>
                <a:gridCol w="780058">
                  <a:extLst>
                    <a:ext uri="{9D8B030D-6E8A-4147-A177-3AD203B41FA5}">
                      <a16:colId xmlns:a16="http://schemas.microsoft.com/office/drawing/2014/main" val="1623249239"/>
                    </a:ext>
                  </a:extLst>
                </a:gridCol>
                <a:gridCol w="1950580">
                  <a:extLst>
                    <a:ext uri="{9D8B030D-6E8A-4147-A177-3AD203B41FA5}">
                      <a16:colId xmlns:a16="http://schemas.microsoft.com/office/drawing/2014/main" val="3589679325"/>
                    </a:ext>
                  </a:extLst>
                </a:gridCol>
                <a:gridCol w="1755349">
                  <a:extLst>
                    <a:ext uri="{9D8B030D-6E8A-4147-A177-3AD203B41FA5}">
                      <a16:colId xmlns:a16="http://schemas.microsoft.com/office/drawing/2014/main" val="1822705368"/>
                    </a:ext>
                  </a:extLst>
                </a:gridCol>
                <a:gridCol w="1852533">
                  <a:extLst>
                    <a:ext uri="{9D8B030D-6E8A-4147-A177-3AD203B41FA5}">
                      <a16:colId xmlns:a16="http://schemas.microsoft.com/office/drawing/2014/main" val="720839842"/>
                    </a:ext>
                  </a:extLst>
                </a:gridCol>
                <a:gridCol w="3218282">
                  <a:extLst>
                    <a:ext uri="{9D8B030D-6E8A-4147-A177-3AD203B41FA5}">
                      <a16:colId xmlns:a16="http://schemas.microsoft.com/office/drawing/2014/main" val="2913133023"/>
                    </a:ext>
                  </a:extLst>
                </a:gridCol>
                <a:gridCol w="730178">
                  <a:extLst>
                    <a:ext uri="{9D8B030D-6E8A-4147-A177-3AD203B41FA5}">
                      <a16:colId xmlns:a16="http://schemas.microsoft.com/office/drawing/2014/main" val="181661841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sz="1100" b="1" spc="5" dirty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 marR="10795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니즈의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실질적인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sz="1100" b="1" spc="-55" dirty="0">
                        <a:solidFill>
                          <a:srgbClr val="FFFF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1440" marR="34290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 err="1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 algn="ctr">
                        <a:lnSpc>
                          <a:spcPct val="15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798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창원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,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endParaRPr lang="en-US" altLang="ko-KR"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  <a:p>
                      <a:pPr marL="90805" marR="11747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제조 중소 기업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 algn="ctr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Needs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13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1176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8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전자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차일드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lang="ko-KR" altLang="en-US" sz="1100" spc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락의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센서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,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조명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,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자제 및 비용 절감</a:t>
                      </a:r>
                      <a:endParaRPr lang="en-US" altLang="ko-KR"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25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반도체 고과화 및 부족</a:t>
                      </a:r>
                      <a:endParaRPr lang="en-US" altLang="ko-KR"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7155" algn="ctr">
                        <a:lnSpc>
                          <a:spcPct val="150000"/>
                        </a:lnSpc>
                        <a:spcBef>
                          <a:spcPts val="855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가성비 좋은 반도체 개발 및 공급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9060" algn="ctr">
                        <a:lnSpc>
                          <a:spcPct val="150000"/>
                        </a:lnSpc>
                        <a:spcBef>
                          <a:spcPts val="254"/>
                        </a:spcBef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반도체를 수출하고 수입하는 과정에서 비용 적인 문제로 충돌이 생길 수도 있겠지만 좋은 부품을 제작할 수 있을 것으로 생각됨</a:t>
                      </a:r>
                      <a:r>
                        <a:rPr lang="en-US" altLang="ko-KR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.</a:t>
                      </a: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 하지만 실현도는 낮을 것으로 예상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50000"/>
                        </a:lnSpc>
                      </a:pPr>
                      <a:r>
                        <a:rPr lang="ko-KR" altLang="en-US" sz="1100" spc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하</a:t>
                      </a:r>
                      <a:endParaRPr sz="1100" spc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11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0F2F1-F7A1-10AB-420D-56EED5985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49151"/>
              </p:ext>
            </p:extLst>
          </p:nvPr>
        </p:nvGraphicFramePr>
        <p:xfrm>
          <a:off x="485458" y="760169"/>
          <a:ext cx="11170248" cy="5683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메신저를 사용하기 위해 로그인을 하거나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 사용 종료를 위해 로그아웃을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및 로그아웃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프로그램을 실행시킨다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메인 화면이 실행된다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233329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 pitchFamily="2" charset="-127"/>
            <a:ea typeface="프리젠테이션 7 Bold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[2017_1] SELab Template</Template>
  <TotalTime>16298</TotalTime>
  <Words>494</Words>
  <Application>Microsoft Macintosh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KoPub돋움체 Bold</vt:lpstr>
      <vt:lpstr>KoPub돋움체 Medium</vt:lpstr>
      <vt:lpstr>맑은 고딕</vt:lpstr>
      <vt:lpstr>나눔바른고딕</vt:lpstr>
      <vt:lpstr>나눔스퀘어 네오 Heavy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Arial</vt:lpstr>
      <vt:lpstr>Calibri</vt:lpstr>
      <vt:lpstr>Consolas</vt:lpstr>
      <vt:lpstr>Segoe UI</vt:lpstr>
      <vt:lpstr>Wingdings</vt:lpstr>
      <vt:lpstr>1_Office 테마</vt:lpstr>
      <vt:lpstr>팀 실습 </vt:lpstr>
      <vt:lpstr>1. 이해관계자 요구사항 – 이해관계자 식별 및 우선순위</vt:lpstr>
      <vt:lpstr>1. 이해관계자 요구사항 – 이해관계자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이혜윤</cp:lastModifiedBy>
  <cp:revision>1900</cp:revision>
  <cp:lastPrinted>2017-08-13T06:48:59Z</cp:lastPrinted>
  <dcterms:created xsi:type="dcterms:W3CDTF">2017-06-05T01:31:15Z</dcterms:created>
  <dcterms:modified xsi:type="dcterms:W3CDTF">2025-01-20T06:20:15Z</dcterms:modified>
</cp:coreProperties>
</file>