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2"/>
  </p:notesMasterIdLst>
  <p:handoutMasterIdLst>
    <p:handoutMasterId r:id="rId13"/>
  </p:handoutMasterIdLst>
  <p:sldIdLst>
    <p:sldId id="2076136653" r:id="rId2"/>
    <p:sldId id="502" r:id="rId3"/>
    <p:sldId id="2076136660" r:id="rId4"/>
    <p:sldId id="507" r:id="rId5"/>
    <p:sldId id="2076136654" r:id="rId6"/>
    <p:sldId id="2076136655" r:id="rId7"/>
    <p:sldId id="2076136656" r:id="rId8"/>
    <p:sldId id="2076136657" r:id="rId9"/>
    <p:sldId id="2076136658" r:id="rId10"/>
    <p:sldId id="2076136659" r:id="rId1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4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40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356DDE"/>
    <a:srgbClr val="0000FF"/>
    <a:srgbClr val="FFC000"/>
    <a:srgbClr val="00B050"/>
    <a:srgbClr val="12306C"/>
    <a:srgbClr val="FF0000"/>
    <a:srgbClr val="FFD11A"/>
    <a:srgbClr val="BACDF4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96230" autoAdjust="0"/>
  </p:normalViewPr>
  <p:slideViewPr>
    <p:cSldViewPr snapToGrid="0">
      <p:cViewPr>
        <p:scale>
          <a:sx n="100" d="100"/>
          <a:sy n="100" d="100"/>
        </p:scale>
        <p:origin x="437" y="-590"/>
      </p:cViewPr>
      <p:guideLst>
        <p:guide pos="241"/>
        <p:guide pos="7469"/>
        <p:guide orient="horz" pos="4065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2536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A724A-5E99-4266-8DAE-151888473A6F}" type="datetimeFigureOut">
              <a:rPr lang="ko-KR" altLang="en-US" smtClean="0">
                <a:latin typeface="프리젠테이션 7 Bold" pitchFamily="2" charset="-127"/>
                <a:ea typeface="프리젠테이션 7 Bold" pitchFamily="2" charset="-127"/>
              </a:rPr>
              <a:t>2025-01-22</a:t>
            </a:fld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37757-942C-49FA-BEC0-F52D2A7221EF}" type="slidenum">
              <a:rPr lang="ko-KR" altLang="en-US" smtClean="0">
                <a:latin typeface="프리젠테이션 7 Bold" pitchFamily="2" charset="-127"/>
                <a:ea typeface="프리젠테이션 7 Bold" pitchFamily="2" charset="-127"/>
              </a:rPr>
              <a:t>‹#›</a:t>
            </a:fld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692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fld id="{725F075A-3C9E-41AC-8981-A520D7FBA881}" type="datetimeFigureOut">
              <a:rPr lang="ko-KR" altLang="en-US" smtClean="0"/>
              <a:pPr/>
              <a:t>2025-01-22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fld id="{1F1DF300-51F1-4D6F-B07B-2A4BAAB7E5C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B2163-0AE2-4EA2-E80B-DF811CF04E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13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2"/>
          <p:cNvSpPr>
            <a:spLocks noGrp="1"/>
          </p:cNvSpPr>
          <p:nvPr userDrawn="1">
            <p:ph type="title" hasCustomPrompt="1"/>
          </p:nvPr>
        </p:nvSpPr>
        <p:spPr>
          <a:xfrm>
            <a:off x="764458" y="1631425"/>
            <a:ext cx="10010222" cy="2121587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lang="ko-KR" altLang="en-US" sz="4800" b="1" kern="200" spc="-60" baseline="0" dirty="0">
                <a:solidFill>
                  <a:srgbClr val="1B2B34"/>
                </a:solidFill>
                <a:latin typeface="+mj-ea"/>
                <a:ea typeface="+mj-ea"/>
                <a:cs typeface="+mj-cs"/>
              </a:defRPr>
            </a:lvl1pPr>
          </a:lstStyle>
          <a:p>
            <a:pPr marL="857250" lvl="0" indent="-8572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제목 입력</a:t>
            </a:r>
          </a:p>
        </p:txBody>
      </p:sp>
      <p:sp>
        <p:nvSpPr>
          <p:cNvPr id="6" name="텍스트 개체 틀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4458" y="1183347"/>
            <a:ext cx="4917016" cy="4146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200" b="0" kern="1200" baseline="0" dirty="0">
                <a:solidFill>
                  <a:srgbClr val="356DDE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부제목 입력</a:t>
            </a:r>
          </a:p>
        </p:txBody>
      </p:sp>
      <p:sp>
        <p:nvSpPr>
          <p:cNvPr id="28" name="텍스트 개체 틀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95488" y="5427864"/>
            <a:ext cx="3495976" cy="3838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000" b="1" kern="1200" baseline="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작성자 입력</a:t>
            </a:r>
          </a:p>
        </p:txBody>
      </p:sp>
      <p:sp>
        <p:nvSpPr>
          <p:cNvPr id="29" name="텍스트 개체 틀 1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095488" y="5935832"/>
            <a:ext cx="3495976" cy="2835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lang="ko-KR" altLang="en-US" sz="1400" b="0" kern="1200" dirty="0">
                <a:solidFill>
                  <a:srgbClr val="1B2B34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defRPr>
            </a:lvl1pPr>
          </a:lstStyle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교육 날짜 </a:t>
            </a:r>
            <a:r>
              <a:rPr lang="en-US" altLang="ko-KR" dirty="0"/>
              <a:t>| </a:t>
            </a:r>
            <a:r>
              <a:rPr lang="ko-KR" altLang="en-US" dirty="0"/>
              <a:t>이메일 주소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F5EECF7-F8CF-FD1D-FEB8-3A0FE6CB9304}"/>
              </a:ext>
            </a:extLst>
          </p:cNvPr>
          <p:cNvCxnSpPr>
            <a:cxnSpLocks/>
          </p:cNvCxnSpPr>
          <p:nvPr userDrawn="1"/>
        </p:nvCxnSpPr>
        <p:spPr>
          <a:xfrm>
            <a:off x="4057650" y="5867672"/>
            <a:ext cx="81343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3079AB-B56D-C8A2-DD0B-C17DDB8C3152}"/>
              </a:ext>
            </a:extLst>
          </p:cNvPr>
          <p:cNvSpPr txBox="1"/>
          <p:nvPr userDrawn="1"/>
        </p:nvSpPr>
        <p:spPr>
          <a:xfrm>
            <a:off x="9884728" y="5570431"/>
            <a:ext cx="21701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11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AC67F1DA-94F0-3A7A-86FD-73656B8F10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64865" y="5615256"/>
            <a:ext cx="572144" cy="5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08755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178974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_참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4F079BA-EC68-4847-F163-A30F341BC73E}"/>
              </a:ext>
            </a:extLst>
          </p:cNvPr>
          <p:cNvSpPr/>
          <p:nvPr userDrawn="1"/>
        </p:nvSpPr>
        <p:spPr bwMode="auto">
          <a:xfrm>
            <a:off x="100965" y="304800"/>
            <a:ext cx="426720" cy="735170"/>
          </a:xfrm>
          <a:custGeom>
            <a:avLst/>
            <a:gdLst>
              <a:gd name="connsiteX0" fmla="*/ 0 w 426720"/>
              <a:gd name="connsiteY0" fmla="*/ 0 h 735170"/>
              <a:gd name="connsiteX1" fmla="*/ 426720 w 426720"/>
              <a:gd name="connsiteY1" fmla="*/ 0 h 735170"/>
              <a:gd name="connsiteX2" fmla="*/ 426720 w 426720"/>
              <a:gd name="connsiteY2" fmla="*/ 735170 h 735170"/>
              <a:gd name="connsiteX3" fmla="*/ 213360 w 426720"/>
              <a:gd name="connsiteY3" fmla="*/ 367308 h 735170"/>
              <a:gd name="connsiteX4" fmla="*/ 0 w 426720"/>
              <a:gd name="connsiteY4" fmla="*/ 735169 h 73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20" h="735170">
                <a:moveTo>
                  <a:pt x="0" y="0"/>
                </a:moveTo>
                <a:lnTo>
                  <a:pt x="426720" y="0"/>
                </a:lnTo>
                <a:lnTo>
                  <a:pt x="426720" y="735170"/>
                </a:lnTo>
                <a:lnTo>
                  <a:pt x="213360" y="367308"/>
                </a:lnTo>
                <a:lnTo>
                  <a:pt x="0" y="735169"/>
                </a:lnTo>
                <a:close/>
              </a:path>
            </a:pathLst>
          </a:cu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ko-KR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CC319F-B479-B8DC-43F5-F6BED6F99CD7}"/>
              </a:ext>
            </a:extLst>
          </p:cNvPr>
          <p:cNvSpPr txBox="1"/>
          <p:nvPr userDrawn="1"/>
        </p:nvSpPr>
        <p:spPr>
          <a:xfrm>
            <a:off x="164748" y="337922"/>
            <a:ext cx="307777" cy="2589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4000"/>
              </a:lnSpc>
              <a:spcAft>
                <a:spcPts val="300"/>
              </a:spcAft>
            </a:pPr>
            <a:r>
              <a:rPr lang="ko-KR" altLang="en-US" sz="1600" b="1" dirty="0">
                <a:solidFill>
                  <a:schemeClr val="bg1"/>
                </a:solidFill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7943661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37055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 내지">
    <p:bg>
      <p:bgPr>
        <a:solidFill>
          <a:srgbClr val="2156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FA544C-4D0B-B6B7-EEF9-9D052A91CBA2}"/>
              </a:ext>
            </a:extLst>
          </p:cNvPr>
          <p:cNvSpPr/>
          <p:nvPr userDrawn="1"/>
        </p:nvSpPr>
        <p:spPr>
          <a:xfrm>
            <a:off x="0" y="0"/>
            <a:ext cx="9296399" cy="6858000"/>
          </a:xfrm>
          <a:custGeom>
            <a:avLst/>
            <a:gdLst>
              <a:gd name="connsiteX0" fmla="*/ 0 w 9296399"/>
              <a:gd name="connsiteY0" fmla="*/ 0 h 6858000"/>
              <a:gd name="connsiteX1" fmla="*/ 9296399 w 9296399"/>
              <a:gd name="connsiteY1" fmla="*/ 0 h 6858000"/>
              <a:gd name="connsiteX2" fmla="*/ 7448579 w 9296399"/>
              <a:gd name="connsiteY2" fmla="*/ 6858000 h 6858000"/>
              <a:gd name="connsiteX3" fmla="*/ 0 w 92963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6399" h="6858000">
                <a:moveTo>
                  <a:pt x="0" y="0"/>
                </a:moveTo>
                <a:lnTo>
                  <a:pt x="9296399" y="0"/>
                </a:lnTo>
                <a:lnTo>
                  <a:pt x="744857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6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790575"/>
            <a:ext cx="12192000" cy="6067425"/>
          </a:xfrm>
          <a:prstGeom prst="round1Rect">
            <a:avLst>
              <a:gd name="adj" fmla="val 13464"/>
            </a:avLst>
          </a:prstGeom>
          <a:solidFill>
            <a:schemeClr val="bg1"/>
          </a:solidFill>
          <a:ln>
            <a:noFill/>
          </a:ln>
          <a:effectLst>
            <a:outerShdw blurRad="76200" dist="635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F277C0-2425-371C-DA85-3672B2EA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00" y="183726"/>
            <a:ext cx="2198196" cy="43295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EBC9BEA-583D-C576-D7D7-DBCE986CC26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721232"/>
            <a:ext cx="9413878" cy="1854128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3624AE42-4EFB-3B87-746F-1FCE03A48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412" y="149306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ECFA5C64-3346-370B-E8D6-F46F6D7455F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20688" y="1074738"/>
            <a:ext cx="11363325" cy="5219700"/>
          </a:xfrm>
          <a:prstGeom prst="rect">
            <a:avLst/>
          </a:prstGeom>
        </p:spPr>
        <p:txBody>
          <a:bodyPr/>
          <a:lstStyle>
            <a:lvl1pPr marL="228600" indent="-360000">
              <a:buFontTx/>
              <a:buBlip>
                <a:blip r:embed="rId6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000"/>
              </a:spcBef>
              <a:defRPr lang="ko-KR" altLang="en-US" sz="20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-"/>
              <a:defRPr lang="ko-KR" altLang="en-US" sz="16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</a:t>
            </a:r>
            <a:r>
              <a:rPr lang="ko-KR" altLang="en-US"/>
              <a:t>번째 수준</a:t>
            </a:r>
            <a:endParaRPr lang="en-US" altLang="ko-KR"/>
          </a:p>
          <a:p>
            <a:pPr lvl="2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8111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423">
          <p15:clr>
            <a:srgbClr val="FBAE40"/>
          </p15:clr>
        </p15:guide>
        <p15:guide id="4" pos="257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66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1B8B855-8964-660B-B314-B543A49BCB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283061"/>
            <a:ext cx="9413878" cy="1854128"/>
          </a:xfrm>
          <a:prstGeom prst="rect">
            <a:avLst/>
          </a:prstGeom>
        </p:spPr>
      </p:pic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1"/>
            <a:ext cx="12192000" cy="71438"/>
          </a:xfrm>
          <a:prstGeom prst="round1Rect">
            <a:avLst>
              <a:gd name="adj" fmla="val 0"/>
            </a:avLst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:a16="http://schemas.microsoft.com/office/drawing/2014/main" id="{59BE909F-3D6D-DAFC-B1C3-FC18CC2AB2C4}"/>
              </a:ext>
            </a:extLst>
          </p:cNvPr>
          <p:cNvSpPr/>
          <p:nvPr userDrawn="1"/>
        </p:nvSpPr>
        <p:spPr>
          <a:xfrm>
            <a:off x="9906000" y="0"/>
            <a:ext cx="2286000" cy="71438"/>
          </a:xfrm>
          <a:prstGeom prst="round1Rect">
            <a:avLst>
              <a:gd name="adj" fmla="val 0"/>
            </a:avLst>
          </a:prstGeom>
          <a:solidFill>
            <a:srgbClr val="1D4A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568C42-AA18-C5CB-BDEA-FAAEE939E25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73050"/>
            <a:ext cx="1794204" cy="349556"/>
          </a:xfrm>
          <a:prstGeom prst="rect">
            <a:avLst/>
          </a:prstGeom>
        </p:spPr>
      </p:pic>
      <p:sp>
        <p:nvSpPr>
          <p:cNvPr id="7" name="제목 9">
            <a:extLst>
              <a:ext uri="{FF2B5EF4-FFF2-40B4-BE49-F238E27FC236}">
                <a16:creationId xmlns:a16="http://schemas.microsoft.com/office/drawing/2014/main" id="{620729FF-3A3F-2653-5540-62BBDE7A3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1938" y="211898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1C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14655B2A-6FAC-913A-F60B-2DFBCCC55BC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5397" y="1070876"/>
            <a:ext cx="11363325" cy="5228315"/>
          </a:xfrm>
          <a:prstGeom prst="rect">
            <a:avLst/>
          </a:prstGeom>
        </p:spPr>
        <p:txBody>
          <a:bodyPr wrap="none"/>
          <a:lstStyle>
            <a:lvl1pPr marL="228600" indent="-360000">
              <a:buFontTx/>
              <a:buBlip>
                <a:blip r:embed="rId5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200"/>
              </a:spcBef>
              <a:defRPr lang="ko-KR" altLang="en-US" sz="22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spcBef>
                <a:spcPts val="1000"/>
              </a:spcBef>
              <a:buFont typeface="Arial" panose="020B0604020202020204" pitchFamily="34" charset="0"/>
              <a:buChar char="-"/>
              <a:defRPr lang="ko-KR" altLang="en-US" sz="20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911477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537">
          <p15:clr>
            <a:srgbClr val="FBAE40"/>
          </p15:clr>
        </p15:guide>
        <p15:guide id="4" pos="143">
          <p15:clr>
            <a:srgbClr val="FBAE40"/>
          </p15:clr>
        </p15:guide>
        <p15:guide id="5" orient="horz" pos="663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523220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7700" y="980714"/>
            <a:ext cx="7289800" cy="128330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200000"/>
              </a:lnSpc>
              <a:spcBef>
                <a:spcPts val="10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+mj-lt"/>
              <a:buAutoNum type="romanUcPeriod"/>
              <a:defRPr lang="ko-KR" altLang="en-US" sz="2000" b="1" kern="1200" dirty="0">
                <a:solidFill>
                  <a:srgbClr val="242528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  <a:endParaRPr lang="en-US" altLang="ko-KR" dirty="0"/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2"/>
            <a:r>
              <a:rPr lang="en-US" altLang="ko-KR" dirty="0"/>
              <a:t>DFDD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29342C-7DB8-7867-4827-39F14611DD0D}"/>
              </a:ext>
            </a:extLst>
          </p:cNvPr>
          <p:cNvGrpSpPr/>
          <p:nvPr userDrawn="1"/>
        </p:nvGrpSpPr>
        <p:grpSpPr>
          <a:xfrm>
            <a:off x="228912" y="177800"/>
            <a:ext cx="254566" cy="172930"/>
            <a:chOff x="354890" y="268021"/>
            <a:chExt cx="504265" cy="33250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1C84E90-29C8-47B4-E388-3EDD001D4815}"/>
                </a:ext>
              </a:extLst>
            </p:cNvPr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B17A44-A98C-4784-6052-C59890FACF54}"/>
                </a:ext>
              </a:extLst>
            </p:cNvPr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DE840F0-37B6-4DC1-6555-38C9731A9322}"/>
                </a:ext>
              </a:extLst>
            </p:cNvPr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26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397414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201707" y="157690"/>
            <a:ext cx="120762" cy="82035"/>
            <a:chOff x="354890" y="268021"/>
            <a:chExt cx="504265" cy="332506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72A79A-EBC5-41E7-AC1A-D2D93DC5149C}"/>
              </a:ext>
            </a:extLst>
          </p:cNvPr>
          <p:cNvSpPr/>
          <p:nvPr userDrawn="1"/>
        </p:nvSpPr>
        <p:spPr>
          <a:xfrm>
            <a:off x="-1" y="409983"/>
            <a:ext cx="12191999" cy="758418"/>
          </a:xfrm>
          <a:prstGeom prst="rect">
            <a:avLst/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43560" y="539028"/>
            <a:ext cx="7214536" cy="599188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+mj-lt"/>
              <a:buAutoNum type="romanUcPeriod"/>
              <a:defRPr lang="ko-KR" altLang="en-US" sz="2800" b="0" kern="1200" spc="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E2D44605-B3EB-42D6-90C5-DBEE4CCE88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4053" y="1595702"/>
            <a:ext cx="9559963" cy="4418365"/>
          </a:xfrm>
          <a:prstGeom prst="rect">
            <a:avLst/>
          </a:prstGeom>
        </p:spPr>
        <p:txBody>
          <a:bodyPr/>
          <a:lstStyle>
            <a:lvl1pPr marL="360363" indent="-360363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360363" algn="l"/>
              </a:tabLst>
              <a:defRPr lang="ko-KR" altLang="en-US" sz="2400" b="0" kern="200" spc="-60" dirty="0" smtClean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세부 목차 입력</a:t>
            </a:r>
          </a:p>
        </p:txBody>
      </p:sp>
    </p:spTree>
    <p:extLst>
      <p:ext uri="{BB962C8B-B14F-4D97-AF65-F5344CB8AC3E}">
        <p14:creationId xmlns:p14="http://schemas.microsoft.com/office/powerpoint/2010/main" val="96468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B4400-CCF9-404E-F7F4-0E79050F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731222"/>
            <a:ext cx="9751953" cy="1433680"/>
          </a:xfrm>
        </p:spPr>
        <p:txBody>
          <a:bodyPr/>
          <a:lstStyle>
            <a:lvl1pPr>
              <a:lnSpc>
                <a:spcPct val="120000"/>
              </a:lnSpc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D7DA6D-09DC-844A-7A97-B988BFBFA496}"/>
              </a:ext>
            </a:extLst>
          </p:cNvPr>
          <p:cNvCxnSpPr>
            <a:cxnSpLocks/>
          </p:cNvCxnSpPr>
          <p:nvPr userDrawn="1"/>
        </p:nvCxnSpPr>
        <p:spPr>
          <a:xfrm>
            <a:off x="352425" y="578981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AC4FEB7-F4A4-BBFB-BCBC-3BB5ED1F6C76}"/>
              </a:ext>
            </a:extLst>
          </p:cNvPr>
          <p:cNvCxnSpPr>
            <a:cxnSpLocks/>
          </p:cNvCxnSpPr>
          <p:nvPr userDrawn="1"/>
        </p:nvCxnSpPr>
        <p:spPr>
          <a:xfrm>
            <a:off x="352425" y="2327873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722C75-F09A-EB18-69A6-9AD1FA59163F}"/>
              </a:ext>
            </a:extLst>
          </p:cNvPr>
          <p:cNvSpPr txBox="1"/>
          <p:nvPr userDrawn="1"/>
        </p:nvSpPr>
        <p:spPr>
          <a:xfrm>
            <a:off x="9894613" y="6448809"/>
            <a:ext cx="21701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F863FF-AFF1-97A2-D212-EBE9709F65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24369" y="996008"/>
            <a:ext cx="1036818" cy="91483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322CF4-6D05-F734-94FC-3327078C2341}"/>
              </a:ext>
            </a:extLst>
          </p:cNvPr>
          <p:cNvGrpSpPr/>
          <p:nvPr userDrawn="1"/>
        </p:nvGrpSpPr>
        <p:grpSpPr>
          <a:xfrm>
            <a:off x="297292" y="6496278"/>
            <a:ext cx="120762" cy="82035"/>
            <a:chOff x="1318758" y="4971882"/>
            <a:chExt cx="120762" cy="8203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0023137-E6E5-9A3D-10DC-49AE84BCBFFE}"/>
                </a:ext>
              </a:extLst>
            </p:cNvPr>
            <p:cNvSpPr/>
            <p:nvPr userDrawn="1"/>
          </p:nvSpPr>
          <p:spPr>
            <a:xfrm>
              <a:off x="1318758" y="4971882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48566C2-6186-15C3-DA7F-9502DCAB6B29}"/>
                </a:ext>
              </a:extLst>
            </p:cNvPr>
            <p:cNvSpPr/>
            <p:nvPr userDrawn="1"/>
          </p:nvSpPr>
          <p:spPr>
            <a:xfrm>
              <a:off x="1318758" y="5007260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4ED8A2-81EC-EBF0-DFA0-8AD55EDD6517}"/>
                </a:ext>
              </a:extLst>
            </p:cNvPr>
            <p:cNvSpPr/>
            <p:nvPr userDrawn="1"/>
          </p:nvSpPr>
          <p:spPr>
            <a:xfrm>
              <a:off x="1318758" y="5042637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64639C-FDFA-F533-F2BC-CFFF0744FEC6}"/>
              </a:ext>
            </a:extLst>
          </p:cNvPr>
          <p:cNvSpPr txBox="1"/>
          <p:nvPr userDrawn="1"/>
        </p:nvSpPr>
        <p:spPr>
          <a:xfrm>
            <a:off x="400079" y="6410337"/>
            <a:ext cx="15850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  <a:buFont typeface="+mj-lt"/>
              <a:buNone/>
              <a:tabLst>
                <a:tab pos="268288" algn="l"/>
              </a:tabLst>
            </a:pPr>
            <a:r>
              <a:rPr lang="ko-KR" altLang="en-US" sz="1050" b="0" kern="1200" spc="-6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rPr>
              <a:t>소프트웨어 요구사항 분석 및 설계</a:t>
            </a:r>
            <a:endParaRPr lang="en-US" altLang="ko-KR" sz="1050" b="0" kern="1200" spc="-6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54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CE229-9836-B3B9-9B3D-02F8E9A1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5922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AB9F7-4D50-EC32-955B-E4D2BBF7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D2064A-5A03-89F3-6F53-A4C2AE761E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411115" cy="914400"/>
          </a:xfrm>
        </p:spPr>
        <p:txBody>
          <a:bodyPr/>
          <a:lstStyle>
            <a:lvl1pPr marL="355600" indent="-355600">
              <a:buSzPct val="100000"/>
              <a:buFontTx/>
              <a:buBlip>
                <a:blip r:embed="rId2"/>
              </a:buBlip>
              <a:tabLst>
                <a:tab pos="271463" algn="l"/>
              </a:tabLst>
              <a:defRPr sz="2400" b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75252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317" y="467382"/>
            <a:ext cx="11615737" cy="419878"/>
          </a:xfrm>
        </p:spPr>
        <p:txBody>
          <a:bodyPr/>
          <a:lstStyle>
            <a:lvl1pPr algn="l" defTabSz="91435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200" spc="-60" dirty="0">
                <a:solidFill>
                  <a:srgbClr val="052A4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432435" y="1034911"/>
            <a:ext cx="11532444" cy="4103368"/>
          </a:xfrm>
        </p:spPr>
        <p:txBody>
          <a:bodyPr/>
          <a:lstStyle>
            <a:lvl1pPr marL="285737" indent="-285737">
              <a:spcBef>
                <a:spcPts val="800"/>
              </a:spcBef>
              <a:buFontTx/>
              <a:buBlip>
                <a:blip r:embed="rId2"/>
              </a:buBlip>
              <a:tabLst>
                <a:tab pos="88896" algn="l"/>
              </a:tabLst>
              <a:defRPr lang="ko-KR" altLang="en-US" sz="1500" b="1" kern="200" spc="-60" dirty="0">
                <a:solidFill>
                  <a:srgbClr val="24242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  <a:lvl2pPr marL="534961" indent="-268275">
              <a:lnSpc>
                <a:spcPct val="110000"/>
              </a:lnSpc>
              <a:spcBef>
                <a:spcPts val="1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446066" algn="l"/>
              </a:tabLst>
              <a:defRPr/>
            </a:lvl2pPr>
            <a:lvl3pPr>
              <a:spcBef>
                <a:spcPts val="0"/>
              </a:spcBef>
              <a:spcAft>
                <a:spcPts val="400"/>
              </a:spcAft>
              <a:defRPr/>
            </a:lvl3pPr>
          </a:lstStyle>
          <a:p>
            <a:pPr marL="269861" lvl="0" indent="-269861" algn="l" defTabSz="91435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FontTx/>
              <a:buBlip>
                <a:blip r:embed="rId2"/>
              </a:buBlip>
              <a:tabLst>
                <a:tab pos="268275" algn="l"/>
              </a:tabLst>
            </a:pPr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6681687-DFD2-467B-8A45-D8DEC192E9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1309" y="208489"/>
            <a:ext cx="10719619" cy="232374"/>
          </a:xfrm>
        </p:spPr>
        <p:txBody>
          <a:bodyPr/>
          <a:lstStyle>
            <a:lvl1pPr marL="180966" indent="-180966" algn="l" defTabSz="914354" rtl="0" eaLnBrk="1" latinLnBrk="1" hangingPunct="1">
              <a:lnSpc>
                <a:spcPct val="90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romanUcPeriod"/>
              <a:tabLst>
                <a:tab pos="180966" algn="l"/>
              </a:tabLst>
              <a:defRPr lang="ko-KR" altLang="en-US" sz="1300" b="0" kern="2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7002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11692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51398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2767B0-9C36-1F07-30D6-73484BE0C099}"/>
              </a:ext>
            </a:extLst>
          </p:cNvPr>
          <p:cNvSpPr txBox="1"/>
          <p:nvPr userDrawn="1"/>
        </p:nvSpPr>
        <p:spPr>
          <a:xfrm>
            <a:off x="10891519" y="6552721"/>
            <a:ext cx="12290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719" y="238320"/>
            <a:ext cx="11678561" cy="548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5" name="Rectangle 1040">
            <a:extLst>
              <a:ext uri="{FF2B5EF4-FFF2-40B4-BE49-F238E27FC236}">
                <a16:creationId xmlns:a16="http://schemas.microsoft.com/office/drawing/2014/main" id="{08B90382-C1B7-4E5B-B1A1-FA59845D01F2}"/>
              </a:ext>
            </a:extLst>
          </p:cNvPr>
          <p:cNvSpPr>
            <a:spLocks noGrp="1" noChangeArrowheads="1"/>
          </p:cNvSpPr>
          <p:nvPr userDrawn="1"/>
        </p:nvSpPr>
        <p:spPr bwMode="black">
          <a:xfrm>
            <a:off x="10470006" y="6513505"/>
            <a:ext cx="431674" cy="2633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algn="r" defTabSz="457200" rtl="0" eaLnBrk="0" latinLnBrk="0" hangingPunct="0">
              <a:defRPr/>
            </a:pPr>
            <a:fld id="{35A1AA57-4765-4E74-8230-34C928C399C2}" type="slidenum">
              <a:rPr kumimoji="0" lang="ko-KR" altLang="en-US" sz="1200" b="1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맑은 고딕"/>
              </a:rPr>
              <a:pPr marL="0" algn="r" defTabSz="457200" rtl="0" eaLnBrk="0" latinLnBrk="0" hangingPunct="0">
                <a:defRPr/>
              </a:pPr>
              <a:t>‹#›</a:t>
            </a:fld>
            <a:endParaRPr kumimoji="0" lang="en-US" altLang="ko-KR" sz="1200" b="1" kern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맑은 고딕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694DB59-8BF3-E3F5-40E4-798A45A6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031" y="972384"/>
            <a:ext cx="1047148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1463" lvl="0" indent="-2714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SzPct val="100000"/>
              <a:buFontTx/>
              <a:buBlip>
                <a:blip r:embed="rId17"/>
              </a:buBlip>
              <a:tabLst>
                <a:tab pos="271463" algn="l"/>
              </a:tabLst>
            </a:pPr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99DB431-E95D-81DE-7168-7545706F699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41614" y="6660384"/>
            <a:ext cx="9407294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Line 20">
            <a:extLst>
              <a:ext uri="{FF2B5EF4-FFF2-40B4-BE49-F238E27FC236}">
                <a16:creationId xmlns:a16="http://schemas.microsoft.com/office/drawing/2014/main" id="{C6D3A18D-D8C9-F9A2-0F92-036C70549F8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" y="6660385"/>
            <a:ext cx="481586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Freeform 21">
            <a:extLst>
              <a:ext uri="{FF2B5EF4-FFF2-40B4-BE49-F238E27FC236}">
                <a16:creationId xmlns:a16="http://schemas.microsoft.com/office/drawing/2014/main" id="{4414382B-132C-709F-119B-C7EED12247E3}"/>
              </a:ext>
            </a:extLst>
          </p:cNvPr>
          <p:cNvSpPr>
            <a:spLocks/>
          </p:cNvSpPr>
          <p:nvPr userDrawn="1"/>
        </p:nvSpPr>
        <p:spPr bwMode="auto">
          <a:xfrm>
            <a:off x="340513" y="6581404"/>
            <a:ext cx="99844" cy="80471"/>
          </a:xfrm>
          <a:custGeom>
            <a:avLst/>
            <a:gdLst>
              <a:gd name="T0" fmla="*/ 0 w 65"/>
              <a:gd name="T1" fmla="*/ 52 h 52"/>
              <a:gd name="T2" fmla="*/ 17 w 65"/>
              <a:gd name="T3" fmla="*/ 48 h 52"/>
              <a:gd name="T4" fmla="*/ 39 w 65"/>
              <a:gd name="T5" fmla="*/ 6 h 52"/>
              <a:gd name="T6" fmla="*/ 65 w 65"/>
              <a:gd name="T7" fmla="*/ 3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52">
                <a:moveTo>
                  <a:pt x="0" y="52"/>
                </a:moveTo>
                <a:cubicBezTo>
                  <a:pt x="4" y="52"/>
                  <a:pt x="11" y="52"/>
                  <a:pt x="17" y="48"/>
                </a:cubicBezTo>
                <a:cubicBezTo>
                  <a:pt x="31" y="38"/>
                  <a:pt x="25" y="16"/>
                  <a:pt x="39" y="6"/>
                </a:cubicBezTo>
                <a:cubicBezTo>
                  <a:pt x="43" y="3"/>
                  <a:pt x="50" y="0"/>
                  <a:pt x="65" y="3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Oval 22">
            <a:extLst>
              <a:ext uri="{FF2B5EF4-FFF2-40B4-BE49-F238E27FC236}">
                <a16:creationId xmlns:a16="http://schemas.microsoft.com/office/drawing/2014/main" id="{729A96E6-95F4-6A2E-49D0-A715397A27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8592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41FDD055-BA1F-BE19-DD27-301753D9663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6448" y="6568986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1" name="Freeform 24">
            <a:extLst>
              <a:ext uri="{FF2B5EF4-FFF2-40B4-BE49-F238E27FC236}">
                <a16:creationId xmlns:a16="http://schemas.microsoft.com/office/drawing/2014/main" id="{7D84EDC7-455E-5DCD-59E3-11B757C5339D}"/>
              </a:ext>
            </a:extLst>
          </p:cNvPr>
          <p:cNvSpPr>
            <a:spLocks/>
          </p:cNvSpPr>
          <p:nvPr userDrawn="1"/>
        </p:nvSpPr>
        <p:spPr bwMode="auto">
          <a:xfrm>
            <a:off x="383729" y="6658398"/>
            <a:ext cx="97857" cy="80471"/>
          </a:xfrm>
          <a:custGeom>
            <a:avLst/>
            <a:gdLst>
              <a:gd name="T0" fmla="*/ 64 w 64"/>
              <a:gd name="T1" fmla="*/ 0 h 52"/>
              <a:gd name="T2" fmla="*/ 48 w 64"/>
              <a:gd name="T3" fmla="*/ 4 h 52"/>
              <a:gd name="T4" fmla="*/ 26 w 64"/>
              <a:gd name="T5" fmla="*/ 46 h 52"/>
              <a:gd name="T6" fmla="*/ 0 w 64"/>
              <a:gd name="T7" fmla="*/ 4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52">
                <a:moveTo>
                  <a:pt x="64" y="0"/>
                </a:moveTo>
                <a:cubicBezTo>
                  <a:pt x="60" y="0"/>
                  <a:pt x="54" y="0"/>
                  <a:pt x="48" y="4"/>
                </a:cubicBezTo>
                <a:cubicBezTo>
                  <a:pt x="33" y="14"/>
                  <a:pt x="39" y="36"/>
                  <a:pt x="26" y="46"/>
                </a:cubicBezTo>
                <a:cubicBezTo>
                  <a:pt x="22" y="49"/>
                  <a:pt x="14" y="52"/>
                  <a:pt x="0" y="49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Oval 25">
            <a:extLst>
              <a:ext uri="{FF2B5EF4-FFF2-40B4-BE49-F238E27FC236}">
                <a16:creationId xmlns:a16="http://schemas.microsoft.com/office/drawing/2014/main" id="{EF1543D0-749E-3840-BA92-882D8C2583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167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3" name="Oval 26">
            <a:extLst>
              <a:ext uri="{FF2B5EF4-FFF2-40B4-BE49-F238E27FC236}">
                <a16:creationId xmlns:a16="http://schemas.microsoft.com/office/drawing/2014/main" id="{9D1ABEE2-B997-9D2E-DAE7-C228800771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9821" y="6724960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5AA29-E5BE-3EAE-659B-41020F4737DD}"/>
              </a:ext>
            </a:extLst>
          </p:cNvPr>
          <p:cNvSpPr txBox="1"/>
          <p:nvPr userDrawn="1"/>
        </p:nvSpPr>
        <p:spPr>
          <a:xfrm>
            <a:off x="466762" y="6539572"/>
            <a:ext cx="6668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0" eaLnBrk="1" latinLnBrk="0" hangingPunct="1"/>
            <a:r>
              <a:rPr lang="en-US" altLang="ko-KR" sz="900" b="0" i="1" u="none" kern="1200" spc="-30" baseline="0" dirty="0">
                <a:solidFill>
                  <a:srgbClr val="0E171C"/>
                </a:solidFill>
                <a:latin typeface="Consolas" panose="020B0609020204030204" pitchFamily="49" charset="0"/>
                <a:ea typeface="+mn-ea"/>
                <a:cs typeface="+mn-cs"/>
              </a:rPr>
              <a:t>Synetics</a:t>
            </a:r>
            <a:endParaRPr lang="ko-KR" altLang="en-US" sz="900" b="0" i="1" u="none" kern="1200" spc="-30" baseline="0" dirty="0">
              <a:solidFill>
                <a:srgbClr val="0E171C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6" name="Oval 22">
            <a:extLst>
              <a:ext uri="{FF2B5EF4-FFF2-40B4-BE49-F238E27FC236}">
                <a16:creationId xmlns:a16="http://schemas.microsoft.com/office/drawing/2014/main" id="{7FA70770-63F0-124B-9E75-D8074CFD9F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3452" y="6647308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D8DB9750-DF88-4CA3-B43C-E6ECAE77CE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48908" y="6647308"/>
            <a:ext cx="28800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78384C-C739-A915-33F1-FA2A5E2570F4}"/>
              </a:ext>
            </a:extLst>
          </p:cNvPr>
          <p:cNvSpPr/>
          <p:nvPr userDrawn="1"/>
        </p:nvSpPr>
        <p:spPr>
          <a:xfrm>
            <a:off x="0" y="1"/>
            <a:ext cx="12192000" cy="91440"/>
          </a:xfrm>
          <a:prstGeom prst="rect">
            <a:avLst/>
          </a:prstGeom>
          <a:solidFill>
            <a:srgbClr val="356DDE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52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6" r:id="rId5"/>
    <p:sldLayoutId id="2147483725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3100" b="1" kern="200" spc="-60" dirty="0">
          <a:solidFill>
            <a:schemeClr val="tx1"/>
          </a:solidFill>
          <a:latin typeface="프리젠테이션 8 ExtraBold" pitchFamily="2" charset="-127"/>
          <a:ea typeface="프리젠테이션 8 ExtraBold" pitchFamily="2" charset="-127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1000"/>
        </a:spcBef>
        <a:spcAft>
          <a:spcPts val="300"/>
        </a:spcAft>
        <a:buClr>
          <a:srgbClr val="FFFFFF"/>
        </a:buClr>
        <a:buFontTx/>
        <a:buBlip>
          <a:blip r:embed="rId17"/>
        </a:buBlip>
        <a:tabLst>
          <a:tab pos="268288" algn="l"/>
        </a:tabLst>
        <a:defRPr lang="ko-KR" altLang="en-US" sz="2400" b="0" kern="200" spc="-60" dirty="0" smtClean="0">
          <a:solidFill>
            <a:srgbClr val="242424"/>
          </a:solidFill>
          <a:latin typeface="프리젠테이션 6 SemiBold" pitchFamily="2" charset="-127"/>
          <a:ea typeface="프리젠테이션 6 SemiBold" pitchFamily="2" charset="-127"/>
          <a:cs typeface="+mn-cs"/>
        </a:defRPr>
      </a:lvl1pPr>
      <a:lvl2pPr marL="447675" indent="-177800" algn="l" defTabSz="914400" rtl="0" eaLnBrk="1" latinLnBrk="0" hangingPunct="1">
        <a:lnSpc>
          <a:spcPct val="120000"/>
        </a:lnSpc>
        <a:spcBef>
          <a:spcPts val="500"/>
        </a:spcBef>
        <a:spcAft>
          <a:spcPts val="4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tabLst>
          <a:tab pos="1163638" algn="l"/>
        </a:tabLst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715963" indent="-180975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076325" indent="-904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920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97804-2A1D-E697-4E14-0EC6434A7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78F0D-6B07-E00F-2B63-1E6CA576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</a:t>
            </a:r>
            <a:r>
              <a:rPr lang="en-US" altLang="ko-KR" dirty="0"/>
              <a:t> </a:t>
            </a:r>
            <a:r>
              <a:rPr lang="ko-KR" altLang="en-US" dirty="0"/>
              <a:t>실습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DEB29-F225-F9B1-BA1C-A7F03CD6008A}"/>
              </a:ext>
            </a:extLst>
          </p:cNvPr>
          <p:cNvSpPr txBox="1"/>
          <p:nvPr/>
        </p:nvSpPr>
        <p:spPr>
          <a:xfrm>
            <a:off x="494270" y="2438399"/>
            <a:ext cx="1840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* </a:t>
            </a:r>
            <a:r>
              <a:rPr lang="ko-KR" altLang="en-US" sz="1600" dirty="0">
                <a:latin typeface="+mn-ea"/>
              </a:rPr>
              <a:t>별도 자료로 제공 예정</a:t>
            </a:r>
          </a:p>
        </p:txBody>
      </p:sp>
    </p:spTree>
    <p:extLst>
      <p:ext uri="{BB962C8B-B14F-4D97-AF65-F5344CB8AC3E}">
        <p14:creationId xmlns:p14="http://schemas.microsoft.com/office/powerpoint/2010/main" val="332508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5BE52-74A9-6CE6-241C-41221B52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요구사항 검토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30BADA-989E-6918-B592-3555A2D1C1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0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9BA3F-7EF5-42F7-8B21-A44F899A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요구사항 </a:t>
            </a:r>
            <a:r>
              <a:rPr lang="en-US" altLang="ko-KR" dirty="0"/>
              <a:t>– </a:t>
            </a:r>
            <a:r>
              <a:rPr lang="ko-KR" altLang="en-US" dirty="0"/>
              <a:t>이해관계자 식별 및 우선순위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76573C-459B-5EC1-CD1F-E9A28E4B9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전자식 </a:t>
            </a:r>
            <a:r>
              <a:rPr lang="ko-KR" altLang="en-US" dirty="0" err="1"/>
              <a:t>차일드락</a:t>
            </a:r>
            <a:r>
              <a:rPr lang="ko-KR" altLang="en-US" dirty="0"/>
              <a:t> 시스템</a:t>
            </a:r>
            <a:endParaRPr lang="en-US" altLang="ko-KR" dirty="0"/>
          </a:p>
          <a:p>
            <a:r>
              <a:rPr lang="ko-KR" altLang="en-US" dirty="0"/>
              <a:t>이해관계자 식별 및 우선순위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고객 </a:t>
            </a:r>
            <a:r>
              <a:rPr lang="en-US" altLang="ko-KR" dirty="0"/>
              <a:t>: </a:t>
            </a:r>
            <a:r>
              <a:rPr lang="ko-KR" altLang="en-US" dirty="0"/>
              <a:t>부모</a:t>
            </a:r>
            <a:r>
              <a:rPr lang="en-US" altLang="ko-KR" dirty="0"/>
              <a:t>, </a:t>
            </a:r>
            <a:r>
              <a:rPr lang="ko-KR" altLang="en-US" dirty="0"/>
              <a:t>보모</a:t>
            </a:r>
            <a:r>
              <a:rPr lang="en-US" altLang="ko-KR" dirty="0"/>
              <a:t>, </a:t>
            </a:r>
            <a:r>
              <a:rPr lang="ko-KR" altLang="en-US" dirty="0"/>
              <a:t>학원 강사 등 아동과 함께 탑승하는 사용자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사용 환경 </a:t>
            </a:r>
            <a:r>
              <a:rPr lang="en-US" altLang="ko-KR" dirty="0"/>
              <a:t>: </a:t>
            </a:r>
            <a:r>
              <a:rPr lang="ko-KR" altLang="en-US" dirty="0"/>
              <a:t>통행량이 많은 도로</a:t>
            </a:r>
            <a:r>
              <a:rPr lang="en-US" altLang="ko-KR" dirty="0"/>
              <a:t>, </a:t>
            </a:r>
            <a:r>
              <a:rPr lang="ko-KR" altLang="en-US" dirty="0"/>
              <a:t>골목</a:t>
            </a:r>
            <a:r>
              <a:rPr lang="en-US" altLang="ko-KR" dirty="0"/>
              <a:t>, </a:t>
            </a:r>
            <a:r>
              <a:rPr lang="ko-KR" altLang="en-US" dirty="0"/>
              <a:t>학교</a:t>
            </a:r>
            <a:r>
              <a:rPr lang="en-US" altLang="ko-KR" dirty="0"/>
              <a:t>, </a:t>
            </a:r>
            <a:r>
              <a:rPr lang="ko-KR" altLang="en-US" dirty="0"/>
              <a:t>학원가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안전</a:t>
            </a:r>
            <a:r>
              <a:rPr lang="en-US" altLang="ko-KR" dirty="0"/>
              <a:t>, </a:t>
            </a:r>
            <a:r>
              <a:rPr lang="ko-KR" altLang="en-US" dirty="0"/>
              <a:t>품질 </a:t>
            </a:r>
            <a:r>
              <a:rPr lang="en-US" altLang="ko-KR" dirty="0"/>
              <a:t>: </a:t>
            </a:r>
            <a:r>
              <a:rPr lang="ko-KR" altLang="en-US" dirty="0"/>
              <a:t>부품 상태에 영향 받음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검증</a:t>
            </a:r>
            <a:r>
              <a:rPr lang="en-US" altLang="ko-KR" dirty="0"/>
              <a:t>, </a:t>
            </a:r>
            <a:r>
              <a:rPr lang="ko-KR" altLang="en-US" dirty="0"/>
              <a:t>유지보수 </a:t>
            </a:r>
            <a:r>
              <a:rPr lang="en-US" altLang="ko-KR" dirty="0"/>
              <a:t>: </a:t>
            </a:r>
            <a:r>
              <a:rPr lang="ko-KR" altLang="en-US" dirty="0"/>
              <a:t>자동차 제조사</a:t>
            </a:r>
            <a:r>
              <a:rPr lang="en-US" altLang="ko-KR" dirty="0"/>
              <a:t>(OEM)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개발 기술 </a:t>
            </a:r>
            <a:r>
              <a:rPr lang="en-US" altLang="ko-KR" dirty="0"/>
              <a:t>: </a:t>
            </a:r>
            <a:r>
              <a:rPr lang="ko-KR" altLang="en-US" dirty="0"/>
              <a:t>보안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581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09B58-5204-3326-E277-4F939206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2BBE196-305B-0309-99F8-EEEABA4378DA}"/>
              </a:ext>
            </a:extLst>
          </p:cNvPr>
          <p:cNvCxnSpPr/>
          <p:nvPr/>
        </p:nvCxnSpPr>
        <p:spPr>
          <a:xfrm>
            <a:off x="851646" y="3429000"/>
            <a:ext cx="1051560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8BC5295-FAF8-CEF8-8C76-12F953EEC883}"/>
              </a:ext>
            </a:extLst>
          </p:cNvPr>
          <p:cNvCxnSpPr>
            <a:cxnSpLocks/>
          </p:cNvCxnSpPr>
          <p:nvPr/>
        </p:nvCxnSpPr>
        <p:spPr>
          <a:xfrm>
            <a:off x="6096000" y="986118"/>
            <a:ext cx="80682" cy="48230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CB1DCD-7785-66C5-72DF-D2309640D09A}"/>
              </a:ext>
            </a:extLst>
          </p:cNvPr>
          <p:cNvSpPr txBox="1"/>
          <p:nvPr/>
        </p:nvSpPr>
        <p:spPr>
          <a:xfrm>
            <a:off x="6320118" y="986118"/>
            <a:ext cx="1936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영향도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55CF43-3FF6-D7B7-473A-0D00CFA37481}"/>
              </a:ext>
            </a:extLst>
          </p:cNvPr>
          <p:cNvSpPr txBox="1"/>
          <p:nvPr/>
        </p:nvSpPr>
        <p:spPr>
          <a:xfrm>
            <a:off x="349624" y="3576918"/>
            <a:ext cx="1936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중요도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DFFCD28-2382-A71F-188A-44D7463C75B1}"/>
              </a:ext>
            </a:extLst>
          </p:cNvPr>
          <p:cNvSpPr/>
          <p:nvPr/>
        </p:nvSpPr>
        <p:spPr>
          <a:xfrm>
            <a:off x="9287436" y="1479177"/>
            <a:ext cx="2133600" cy="833714"/>
          </a:xfrm>
          <a:prstGeom prst="ellipse">
            <a:avLst/>
          </a:prstGeom>
          <a:solidFill>
            <a:srgbClr val="356D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고객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CB831B0-EE76-4E73-7031-3C8F024819BA}"/>
              </a:ext>
            </a:extLst>
          </p:cNvPr>
          <p:cNvSpPr/>
          <p:nvPr/>
        </p:nvSpPr>
        <p:spPr>
          <a:xfrm>
            <a:off x="990600" y="4906998"/>
            <a:ext cx="2133600" cy="833714"/>
          </a:xfrm>
          <a:prstGeom prst="ellipse">
            <a:avLst/>
          </a:prstGeom>
          <a:solidFill>
            <a:srgbClr val="356D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운용환경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FAA7E48-38BC-35AD-99C1-D21F32A7C9C1}"/>
              </a:ext>
            </a:extLst>
          </p:cNvPr>
          <p:cNvSpPr/>
          <p:nvPr/>
        </p:nvSpPr>
        <p:spPr>
          <a:xfrm>
            <a:off x="9287436" y="2395635"/>
            <a:ext cx="2133600" cy="833714"/>
          </a:xfrm>
          <a:prstGeom prst="ellipse">
            <a:avLst/>
          </a:prstGeom>
          <a:solidFill>
            <a:srgbClr val="356D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안전</a:t>
            </a:r>
            <a:r>
              <a:rPr lang="en-US" altLang="ko-KR" sz="2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품질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C76DF57-511B-7EEB-E8E1-C715C4660D93}"/>
              </a:ext>
            </a:extLst>
          </p:cNvPr>
          <p:cNvSpPr/>
          <p:nvPr/>
        </p:nvSpPr>
        <p:spPr>
          <a:xfrm>
            <a:off x="1546411" y="2464348"/>
            <a:ext cx="2133600" cy="833714"/>
          </a:xfrm>
          <a:prstGeom prst="ellipse">
            <a:avLst/>
          </a:prstGeom>
          <a:solidFill>
            <a:srgbClr val="356D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기술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C63154C-92A4-4098-59AF-E447E082A15B}"/>
              </a:ext>
            </a:extLst>
          </p:cNvPr>
          <p:cNvSpPr/>
          <p:nvPr/>
        </p:nvSpPr>
        <p:spPr>
          <a:xfrm>
            <a:off x="6221506" y="2444061"/>
            <a:ext cx="2133600" cy="833714"/>
          </a:xfrm>
          <a:prstGeom prst="ellipse">
            <a:avLst/>
          </a:prstGeom>
          <a:solidFill>
            <a:srgbClr val="356D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검증</a:t>
            </a:r>
            <a:r>
              <a:rPr lang="en-US" altLang="ko-KR" sz="2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보수</a:t>
            </a:r>
          </a:p>
        </p:txBody>
      </p:sp>
    </p:spTree>
    <p:extLst>
      <p:ext uri="{BB962C8B-B14F-4D97-AF65-F5344CB8AC3E}">
        <p14:creationId xmlns:p14="http://schemas.microsoft.com/office/powerpoint/2010/main" val="106419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519FB-1F35-4EEB-9A34-9952152C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요구사항 </a:t>
            </a:r>
            <a:r>
              <a:rPr lang="en-US" altLang="ko-KR" dirty="0"/>
              <a:t>– </a:t>
            </a:r>
            <a:r>
              <a:rPr lang="ko-KR" altLang="en-US" dirty="0"/>
              <a:t>이해관계자 요구사항 추출</a:t>
            </a: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E71FD774-D42A-7EED-4C1F-21F6D6342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148201"/>
              </p:ext>
            </p:extLst>
          </p:nvPr>
        </p:nvGraphicFramePr>
        <p:xfrm>
          <a:off x="409131" y="887499"/>
          <a:ext cx="11526149" cy="3299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0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145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523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5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2135">
                <a:tc>
                  <a:txBody>
                    <a:bodyPr/>
                    <a:lstStyle/>
                    <a:p>
                      <a:pPr marL="90805" marR="1079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 </a:t>
                      </a:r>
                      <a:r>
                        <a:rPr sz="1100" b="1" spc="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관계자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504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추출  방법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ID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이해당사자의</a:t>
                      </a:r>
                      <a:r>
                        <a:rPr sz="1100" b="1" spc="-60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니즈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42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해당 니즈의 실질적 </a:t>
                      </a:r>
                      <a:r>
                        <a:rPr sz="1100" b="1" spc="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인</a:t>
                      </a:r>
                      <a:r>
                        <a:rPr sz="1100" b="1" spc="-5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문제는</a:t>
                      </a:r>
                      <a:r>
                        <a:rPr sz="1100" b="1" spc="-5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무엇인가?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0827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이해당사자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요구사항은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무엇인가?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요구사항의</a:t>
                      </a:r>
                      <a:r>
                        <a:rPr sz="1100" b="1" spc="-60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영향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860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우선  순위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292">
                <a:tc rowSpan="3">
                  <a:txBody>
                    <a:bodyPr/>
                    <a:lstStyle/>
                    <a:p>
                      <a:pPr marL="90805" marR="117475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>
                          <a:solidFill>
                            <a:srgbClr val="7F7F7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서울</a:t>
                      </a:r>
                      <a:r>
                        <a:rPr lang="en-US" altLang="ko-KR" sz="1100" spc="0" baseline="0" dirty="0">
                          <a:solidFill>
                            <a:srgbClr val="7F7F7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30</a:t>
                      </a:r>
                      <a:r>
                        <a:rPr lang="ko-KR" altLang="en-US" sz="1100" spc="0" baseline="0" dirty="0">
                          <a:solidFill>
                            <a:srgbClr val="7F7F7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대</a:t>
                      </a:r>
                      <a:endParaRPr lang="ko-KR" altLang="en-US"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>
                          <a:solidFill>
                            <a:srgbClr val="7F7F7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주부</a:t>
                      </a:r>
                      <a:endParaRPr lang="ko-KR" altLang="en-US"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90805" marR="98425">
                        <a:lnSpc>
                          <a:spcPct val="100000"/>
                        </a:lnSpc>
                      </a:pPr>
                      <a:r>
                        <a:rPr lang="ko-KR" altLang="en-US" sz="105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인터뷰</a:t>
                      </a:r>
                      <a:endParaRPr sz="105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86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Needs0</a:t>
                      </a:r>
                      <a:r>
                        <a:rPr lang="en-US"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1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11760" algn="just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차일드락이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켜진 상태로 아이를 두고 내린 경우 확인이 어렵다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95250" algn="just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아이가 혼자 차에 남게 됨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71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차일드락의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 켜진 상태로 운전자가 하차했을 때 </a:t>
                      </a:r>
                      <a:r>
                        <a:rPr lang="ko-KR" altLang="en-US" sz="1100" strike="sng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알림 전송</a:t>
                      </a:r>
                      <a:r>
                        <a:rPr lang="en-US" altLang="ko-KR" sz="1100" strike="sng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(</a:t>
                      </a:r>
                      <a:r>
                        <a:rPr lang="ko-KR" altLang="en-US" sz="1100" strike="sng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메시지 전송 뉘앙스</a:t>
                      </a:r>
                      <a:r>
                        <a:rPr lang="en-US" altLang="ko-KR" sz="1100" strike="sng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)</a:t>
                      </a:r>
                      <a:r>
                        <a:rPr lang="ko-KR" altLang="en-US" sz="1100" strike="no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 </a:t>
                      </a:r>
                      <a:r>
                        <a:rPr lang="en-US" altLang="ko-KR" sz="1100" strike="no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-&gt; </a:t>
                      </a:r>
                      <a:r>
                        <a:rPr lang="ko-KR" altLang="en-US" sz="1100" strike="no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알림 기능 수행</a:t>
                      </a:r>
                      <a:r>
                        <a:rPr lang="en-US" altLang="ko-KR" sz="1100" strike="no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(</a:t>
                      </a:r>
                      <a:r>
                        <a:rPr lang="ko-KR" altLang="en-US" sz="1100" strike="no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소음</a:t>
                      </a:r>
                      <a:r>
                        <a:rPr lang="en-US" altLang="ko-KR" sz="1100" strike="no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, </a:t>
                      </a:r>
                      <a:r>
                        <a:rPr lang="ko-KR" altLang="en-US" sz="1100" strike="no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점등 등</a:t>
                      </a:r>
                      <a:r>
                        <a:rPr lang="en-US" altLang="ko-KR" sz="1100" strike="no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)</a:t>
                      </a:r>
                      <a:endParaRPr sz="1100" strike="sngStrike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90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개선시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 아동 위급상황 방지할 수 있어서 영향도 높고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, 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중요도 높음</a:t>
                      </a:r>
                      <a:endParaRPr lang="en-US" altLang="ko-KR"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  <a:p>
                      <a:pPr marL="90805" marR="990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+ 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만약 진짜 알림 전송일 경우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, 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통신으로 인한 사이드 이펙트에 대해 생각해야 함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+++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29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86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Needs0</a:t>
                      </a:r>
                      <a:r>
                        <a:rPr lang="en-US"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2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차일드락이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켜진 상태로 시동을 꺼도 </a:t>
                      </a: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차일드락이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그대로 유지되는 것이 불편하다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111125" algn="just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차일드락을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끄려면 다시 시동을 켜야 함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7955" algn="just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시동이 꺼지면 </a:t>
                      </a: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차일드락이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자동으로 꺼질 수 있도록 요구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97485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특정상황에서는 오히려 위험할 수 있어서 우선순위 낮음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+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2292">
                <a:tc vMerge="1">
                  <a:txBody>
                    <a:bodyPr/>
                    <a:lstStyle/>
                    <a:p>
                      <a:pPr marL="90805" marR="117475">
                        <a:lnSpc>
                          <a:spcPct val="100000"/>
                        </a:lnSpc>
                      </a:pP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90805" marR="98425">
                        <a:lnSpc>
                          <a:spcPct val="100000"/>
                        </a:lnSpc>
                      </a:pPr>
                      <a:endParaRPr sz="105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86995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Needs03</a:t>
                      </a:r>
                      <a:endParaRPr lang="en-US" altLang="ko-KR"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  <a:p>
                      <a:pPr marL="91440" marR="86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조수석에서도 </a:t>
                      </a: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차일드락의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조작을 가능하도록 개선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111125" algn="just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운전자가 주행 중 </a:t>
                      </a: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조작시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사고 발생 위험이 있음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7955" algn="just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조수석에서도 조작이 가능하도록 추가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97485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운전자의 주행집중도가 높아지고 실수가 줄 수 있음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++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89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26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967F5-ABC3-48E0-8576-2B2EFCF3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전제조건 식별</a:t>
            </a:r>
          </a:p>
        </p:txBody>
      </p:sp>
      <p:graphicFrame>
        <p:nvGraphicFramePr>
          <p:cNvPr id="4" name="Google Shape;158;g2ef8994fb9e_7_35">
            <a:extLst>
              <a:ext uri="{FF2B5EF4-FFF2-40B4-BE49-F238E27FC236}">
                <a16:creationId xmlns:a16="http://schemas.microsoft.com/office/drawing/2014/main" id="{D96DB88D-D564-8B1A-BACD-3783CBAC9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6387857"/>
              </p:ext>
            </p:extLst>
          </p:nvPr>
        </p:nvGraphicFramePr>
        <p:xfrm>
          <a:off x="675820" y="1172048"/>
          <a:ext cx="10771542" cy="47860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9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전제조건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내용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비고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06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6231D-19C5-9BC0-520E-1345EFC5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요구사항 명세 </a:t>
            </a:r>
            <a:r>
              <a:rPr lang="en-US" altLang="ko-KR" dirty="0"/>
              <a:t>: </a:t>
            </a:r>
            <a:r>
              <a:rPr lang="en-US" altLang="ko-KR" dirty="0" err="1"/>
              <a:t>Usecase</a:t>
            </a:r>
            <a:r>
              <a:rPr lang="en-US" altLang="ko-KR" dirty="0"/>
              <a:t> Diagram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EBFF352-C708-8793-3091-06EE4E7BF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669274"/>
              </p:ext>
            </p:extLst>
          </p:nvPr>
        </p:nvGraphicFramePr>
        <p:xfrm>
          <a:off x="1487202" y="974241"/>
          <a:ext cx="9312240" cy="952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0636">
                  <a:extLst>
                    <a:ext uri="{9D8B030D-6E8A-4147-A177-3AD203B41FA5}">
                      <a16:colId xmlns:a16="http://schemas.microsoft.com/office/drawing/2014/main" val="705333858"/>
                    </a:ext>
                  </a:extLst>
                </a:gridCol>
                <a:gridCol w="1719403">
                  <a:extLst>
                    <a:ext uri="{9D8B030D-6E8A-4147-A177-3AD203B41FA5}">
                      <a16:colId xmlns:a16="http://schemas.microsoft.com/office/drawing/2014/main" val="2019225697"/>
                    </a:ext>
                  </a:extLst>
                </a:gridCol>
                <a:gridCol w="1814597">
                  <a:extLst>
                    <a:ext uri="{9D8B030D-6E8A-4147-A177-3AD203B41FA5}">
                      <a16:colId xmlns:a16="http://schemas.microsoft.com/office/drawing/2014/main" val="3673448683"/>
                    </a:ext>
                  </a:extLst>
                </a:gridCol>
                <a:gridCol w="3152379">
                  <a:extLst>
                    <a:ext uri="{9D8B030D-6E8A-4147-A177-3AD203B41FA5}">
                      <a16:colId xmlns:a16="http://schemas.microsoft.com/office/drawing/2014/main" val="2234598136"/>
                    </a:ext>
                  </a:extLst>
                </a:gridCol>
                <a:gridCol w="715225">
                  <a:extLst>
                    <a:ext uri="{9D8B030D-6E8A-4147-A177-3AD203B41FA5}">
                      <a16:colId xmlns:a16="http://schemas.microsoft.com/office/drawing/2014/main" val="2794013875"/>
                    </a:ext>
                  </a:extLst>
                </a:gridCol>
              </a:tblGrid>
              <a:tr h="952292">
                <a:tc>
                  <a:txBody>
                    <a:bodyPr/>
                    <a:lstStyle/>
                    <a:p>
                      <a:pPr marL="90805" marR="111760" algn="just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차일드락이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켜진 상태로 아이를 두고 내린 경우 확인이 어렵다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95250" algn="just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아이가 혼자 차에 남게 됨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71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차일드락의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 켜진 상태로 운전자가 하차했을 때 </a:t>
                      </a:r>
                      <a:r>
                        <a:rPr lang="ko-KR" altLang="en-US" sz="1100" strike="no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알림 기능 수행</a:t>
                      </a:r>
                      <a:r>
                        <a:rPr lang="en-US" altLang="ko-KR" sz="1100" strike="no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(</a:t>
                      </a:r>
                      <a:r>
                        <a:rPr lang="ko-KR" altLang="en-US" sz="1100" strike="no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소음</a:t>
                      </a:r>
                      <a:r>
                        <a:rPr lang="en-US" altLang="ko-KR" sz="1100" strike="no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, </a:t>
                      </a:r>
                      <a:r>
                        <a:rPr lang="ko-KR" altLang="en-US" sz="1100" strike="no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점등 등</a:t>
                      </a:r>
                      <a:r>
                        <a:rPr lang="en-US" altLang="ko-KR" sz="1100" strike="no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)</a:t>
                      </a:r>
                      <a:endParaRPr sz="1100" strike="sngStrike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90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개선시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 아동 위급상황 방지할 수 있어서 영향도 높고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, 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중요도 높음</a:t>
                      </a:r>
                      <a:endParaRPr lang="en-US" altLang="ko-KR"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+++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40651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A5DF287-0546-4886-A512-7635E3F7817E}"/>
              </a:ext>
            </a:extLst>
          </p:cNvPr>
          <p:cNvSpPr/>
          <p:nvPr/>
        </p:nvSpPr>
        <p:spPr>
          <a:xfrm>
            <a:off x="4464323" y="2287074"/>
            <a:ext cx="4265907" cy="3993470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6" name="웃는 얼굴 5">
            <a:extLst>
              <a:ext uri="{FF2B5EF4-FFF2-40B4-BE49-F238E27FC236}">
                <a16:creationId xmlns:a16="http://schemas.microsoft.com/office/drawing/2014/main" id="{A6712A01-F439-2C15-840E-7F07418CFA7E}"/>
              </a:ext>
            </a:extLst>
          </p:cNvPr>
          <p:cNvSpPr/>
          <p:nvPr/>
        </p:nvSpPr>
        <p:spPr>
          <a:xfrm>
            <a:off x="2860314" y="3158613"/>
            <a:ext cx="903318" cy="952293"/>
          </a:xfrm>
          <a:prstGeom prst="smileyFac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54F8B3-6E18-86D4-8A60-4C715DC902CD}"/>
              </a:ext>
            </a:extLst>
          </p:cNvPr>
          <p:cNvSpPr txBox="1"/>
          <p:nvPr/>
        </p:nvSpPr>
        <p:spPr>
          <a:xfrm>
            <a:off x="3007811" y="4145310"/>
            <a:ext cx="903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탑승자</a:t>
            </a:r>
          </a:p>
        </p:txBody>
      </p:sp>
      <p:sp>
        <p:nvSpPr>
          <p:cNvPr id="10" name="웃는 얼굴 9">
            <a:extLst>
              <a:ext uri="{FF2B5EF4-FFF2-40B4-BE49-F238E27FC236}">
                <a16:creationId xmlns:a16="http://schemas.microsoft.com/office/drawing/2014/main" id="{11E02487-AD50-BDC6-3E9D-32989590C4E4}"/>
              </a:ext>
            </a:extLst>
          </p:cNvPr>
          <p:cNvSpPr/>
          <p:nvPr/>
        </p:nvSpPr>
        <p:spPr>
          <a:xfrm>
            <a:off x="3028294" y="4805452"/>
            <a:ext cx="903318" cy="952293"/>
          </a:xfrm>
          <a:prstGeom prst="smileyFac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2CBC4C-D3F6-FF43-06C7-09D6E03457FF}"/>
              </a:ext>
            </a:extLst>
          </p:cNvPr>
          <p:cNvSpPr txBox="1"/>
          <p:nvPr/>
        </p:nvSpPr>
        <p:spPr>
          <a:xfrm>
            <a:off x="3253478" y="5861513"/>
            <a:ext cx="657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센서</a:t>
            </a:r>
          </a:p>
        </p:txBody>
      </p:sp>
      <p:sp>
        <p:nvSpPr>
          <p:cNvPr id="12" name="웃는 얼굴 11">
            <a:extLst>
              <a:ext uri="{FF2B5EF4-FFF2-40B4-BE49-F238E27FC236}">
                <a16:creationId xmlns:a16="http://schemas.microsoft.com/office/drawing/2014/main" id="{15FD8296-5367-76D7-4077-BC30970868CC}"/>
              </a:ext>
            </a:extLst>
          </p:cNvPr>
          <p:cNvSpPr/>
          <p:nvPr/>
        </p:nvSpPr>
        <p:spPr>
          <a:xfrm>
            <a:off x="9514179" y="2682467"/>
            <a:ext cx="903318" cy="952293"/>
          </a:xfrm>
          <a:prstGeom prst="smileyFac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3A898-99CD-7A8E-EA83-3BE4A0C70864}"/>
              </a:ext>
            </a:extLst>
          </p:cNvPr>
          <p:cNvSpPr txBox="1"/>
          <p:nvPr/>
        </p:nvSpPr>
        <p:spPr>
          <a:xfrm>
            <a:off x="9445146" y="3726428"/>
            <a:ext cx="1226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알림 시스템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2C7AF5D-9E5D-D13B-53FE-2A2489BFB970}"/>
              </a:ext>
            </a:extLst>
          </p:cNvPr>
          <p:cNvSpPr/>
          <p:nvPr/>
        </p:nvSpPr>
        <p:spPr>
          <a:xfrm>
            <a:off x="6384984" y="2674951"/>
            <a:ext cx="2065020" cy="685800"/>
          </a:xfrm>
          <a:prstGeom prst="ellipse">
            <a:avLst/>
          </a:prstGeom>
          <a:solidFill>
            <a:srgbClr val="356D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탑승확인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30BDE77-7A8A-0078-D636-4B8F50EA598C}"/>
              </a:ext>
            </a:extLst>
          </p:cNvPr>
          <p:cNvSpPr/>
          <p:nvPr/>
        </p:nvSpPr>
        <p:spPr>
          <a:xfrm>
            <a:off x="4869151" y="3622486"/>
            <a:ext cx="2065020" cy="685800"/>
          </a:xfrm>
          <a:prstGeom prst="ellipse">
            <a:avLst/>
          </a:prstGeom>
          <a:solidFill>
            <a:srgbClr val="356D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탑승감지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59C8F72-E35B-41D6-2811-050F18114C31}"/>
              </a:ext>
            </a:extLst>
          </p:cNvPr>
          <p:cNvSpPr/>
          <p:nvPr/>
        </p:nvSpPr>
        <p:spPr>
          <a:xfrm>
            <a:off x="5229181" y="4938699"/>
            <a:ext cx="2065020" cy="685800"/>
          </a:xfrm>
          <a:prstGeom prst="ellipse">
            <a:avLst/>
          </a:prstGeom>
          <a:solidFill>
            <a:srgbClr val="356D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차일드락</a:t>
            </a:r>
            <a:r>
              <a:rPr lang="ko-KR" altLang="en-US" sz="2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ON/OFF</a:t>
            </a:r>
            <a:endParaRPr lang="ko-KR" altLang="en-US" sz="2000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6EBF541-FB74-2BDA-B94A-B8970DA6B789}"/>
              </a:ext>
            </a:extLst>
          </p:cNvPr>
          <p:cNvCxnSpPr>
            <a:stCxn id="6" idx="6"/>
            <a:endCxn id="18" idx="2"/>
          </p:cNvCxnSpPr>
          <p:nvPr/>
        </p:nvCxnSpPr>
        <p:spPr>
          <a:xfrm>
            <a:off x="3763632" y="3634760"/>
            <a:ext cx="1105519" cy="33062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5E59C26-921A-D1DA-27DF-E71A01162882}"/>
              </a:ext>
            </a:extLst>
          </p:cNvPr>
          <p:cNvCxnSpPr>
            <a:cxnSpLocks/>
            <a:stCxn id="10" idx="6"/>
            <a:endCxn id="19" idx="2"/>
          </p:cNvCxnSpPr>
          <p:nvPr/>
        </p:nvCxnSpPr>
        <p:spPr>
          <a:xfrm>
            <a:off x="3931612" y="5281599"/>
            <a:ext cx="1297569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2AF617A-3FC2-5B7B-0095-81EDBB1D2374}"/>
              </a:ext>
            </a:extLst>
          </p:cNvPr>
          <p:cNvCxnSpPr>
            <a:cxnSpLocks/>
            <a:stCxn id="10" idx="6"/>
            <a:endCxn id="18" idx="2"/>
          </p:cNvCxnSpPr>
          <p:nvPr/>
        </p:nvCxnSpPr>
        <p:spPr>
          <a:xfrm flipV="1">
            <a:off x="3931612" y="3965386"/>
            <a:ext cx="937539" cy="13162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4FA7E7F-2EDD-F43D-A489-D24A47D09F3B}"/>
              </a:ext>
            </a:extLst>
          </p:cNvPr>
          <p:cNvCxnSpPr>
            <a:cxnSpLocks/>
            <a:stCxn id="19" idx="6"/>
            <a:endCxn id="16" idx="4"/>
          </p:cNvCxnSpPr>
          <p:nvPr/>
        </p:nvCxnSpPr>
        <p:spPr>
          <a:xfrm flipV="1">
            <a:off x="7294201" y="3360751"/>
            <a:ext cx="123293" cy="192084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4363597-76E8-91F7-521F-7190AA647090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flipV="1">
            <a:off x="5901661" y="3017851"/>
            <a:ext cx="483323" cy="60463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94DD0B7-058D-A725-34E8-E11E0ED67889}"/>
              </a:ext>
            </a:extLst>
          </p:cNvPr>
          <p:cNvCxnSpPr>
            <a:cxnSpLocks/>
            <a:stCxn id="16" idx="6"/>
            <a:endCxn id="12" idx="2"/>
          </p:cNvCxnSpPr>
          <p:nvPr/>
        </p:nvCxnSpPr>
        <p:spPr>
          <a:xfrm>
            <a:off x="8450004" y="3017851"/>
            <a:ext cx="1064175" cy="14076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D3F01E8-E4F8-49D4-EF22-80986D47038A}"/>
              </a:ext>
            </a:extLst>
          </p:cNvPr>
          <p:cNvSpPr txBox="1"/>
          <p:nvPr/>
        </p:nvSpPr>
        <p:spPr>
          <a:xfrm>
            <a:off x="7818495" y="2261090"/>
            <a:ext cx="144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system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954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4CC6214-AFB4-5B90-DA7B-BA2048206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842690"/>
              </p:ext>
            </p:extLst>
          </p:nvPr>
        </p:nvGraphicFramePr>
        <p:xfrm>
          <a:off x="563987" y="353318"/>
          <a:ext cx="11170248" cy="6151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5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4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0395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UC-0001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부재시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뒷좌석 아이의 탑승을 감지한다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탑승감지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5785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96545" indent="-228600">
                        <a:lnSpc>
                          <a:spcPct val="100000"/>
                        </a:lnSpc>
                        <a:spcBef>
                          <a:spcPts val="465"/>
                        </a:spcBef>
                        <a:buAutoNum type="arabicPeriod"/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차일드락이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켜져 있음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  <a:p>
                      <a:pPr marL="296545" indent="-228600">
                        <a:lnSpc>
                          <a:spcPct val="100000"/>
                        </a:lnSpc>
                        <a:spcBef>
                          <a:spcPts val="465"/>
                        </a:spcBef>
                        <a:buAutoNum type="arabicPeriod"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운전석 제외한 좌석에 사람이 탑승함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  <a:p>
                      <a:pPr marL="296545" indent="-228600">
                        <a:lnSpc>
                          <a:spcPct val="100000"/>
                        </a:lnSpc>
                        <a:spcBef>
                          <a:spcPts val="465"/>
                        </a:spcBef>
                        <a:buAutoNum type="arabicPeriod"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운전석에 사람이 없음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212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소음 알람이 울림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하차하고 문을 닫음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69513">
                <a:tc rowSpan="5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차일드락이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ON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상태임을 센서가 수신함</a:t>
                      </a:r>
                      <a:r>
                        <a:rPr lang="en-US" sz="1200" dirty="0">
                          <a:latin typeface="맑은 고딕"/>
                          <a:cs typeface="맑은 고딕"/>
                        </a:rPr>
                        <a:t> 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ON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상태인지 중앙처리장치에 전송함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하차함을 센서가 확인함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무게감지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센서값이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0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인지 여부로 운전자의 하차 확인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이외 탑승자가 존재함을 센서가 확인함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무게감지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센서값이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0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인지 여부로 탑승자 존재 확인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4.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남아있는 탑승자가 아이인지 아닌지 센서가 판별함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4.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컴퓨터비전으로 탑승자의 아이인지 여부 확인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5.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아이로 판명 나면 소음 알람 발생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5.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아이로 판명되면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알람시스템에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신호 전송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24796"/>
                  </a:ext>
                </a:extLst>
              </a:tr>
              <a:tr h="244558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  <a:endParaRPr lang="en-US" sz="1200" b="1" dirty="0">
                        <a:latin typeface="맑은 고딕"/>
                        <a:cs typeface="맑은 고딕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정상종료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무게는 아이로 감지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컴퓨터비전 인식은 성인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알람 발생 안함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무게는 성인으로 감지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컴퓨터비전 인식은 아이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알람 발생 함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무게도 성인으로 감지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컴퓨터비전 인식은 성인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알람 발생 안함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507935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20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051659"/>
                  </a:ext>
                </a:extLst>
              </a:tr>
              <a:tr h="233329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lang="en-US" sz="1200" b="1" spc="-5" dirty="0">
                        <a:latin typeface="맑은 고딕"/>
                        <a:cs typeface="맑은 고딕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spc="-5" dirty="0">
                          <a:latin typeface="맑은 고딕"/>
                          <a:cs typeface="맑은 고딕"/>
                        </a:rPr>
                        <a:t>비정상종료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차량 배터리 방전으로 시스템 정지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자동으로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해제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센서 판별 실패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2. 5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번까지 무게감지 재인식 시도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컴퓨터비전 인식 오류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3. 2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번까지 재인식 시도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&amp;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오류로그 전송 후 리셋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322938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7544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01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77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76DA1-B188-CA3D-AB00-DAF6D667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비기능</a:t>
            </a:r>
            <a:r>
              <a:rPr lang="ko-KR" altLang="en-US" dirty="0"/>
              <a:t> 요구사항</a:t>
            </a:r>
          </a:p>
        </p:txBody>
      </p:sp>
      <p:graphicFrame>
        <p:nvGraphicFramePr>
          <p:cNvPr id="4" name="Google Shape;189;g2ef8994fb9e_7_73">
            <a:extLst>
              <a:ext uri="{FF2B5EF4-FFF2-40B4-BE49-F238E27FC236}">
                <a16:creationId xmlns:a16="http://schemas.microsoft.com/office/drawing/2014/main" id="{59E7F329-E264-36B2-3450-151761BD64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744743"/>
              </p:ext>
            </p:extLst>
          </p:nvPr>
        </p:nvGraphicFramePr>
        <p:xfrm>
          <a:off x="673261" y="925007"/>
          <a:ext cx="10845476" cy="3573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0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764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주특성</a:t>
                      </a:r>
                      <a:endParaRPr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비기능 요구사항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78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68A2C-6A19-C11C-81E6-EA7C9F5E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요구사항 검토 체크리스트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7578D-77DB-BD75-A1D0-F41CACC63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11714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프리젠테이션 8 ExtraBold"/>
        <a:ea typeface="프리젠테이션 8 ExtraBold"/>
        <a:cs typeface=""/>
      </a:majorFont>
      <a:minorFont>
        <a:latin typeface="프리젠테이션 5 Medium"/>
        <a:ea typeface="프리젠테이션 5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6DDE"/>
        </a:solidFill>
        <a:ln w="12700">
          <a:noFill/>
        </a:ln>
      </a:spPr>
      <a:bodyPr rtlCol="0" anchor="ctr"/>
      <a:lstStyle>
        <a:defPPr algn="ctr">
          <a:defRPr sz="3200" dirty="0">
            <a:solidFill>
              <a:schemeClr val="bg1"/>
            </a:solidFill>
            <a:latin typeface="프리젠테이션 7 Bold" pitchFamily="2" charset="-127"/>
            <a:ea typeface="프리젠테이션 7 Bold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8427AAD1-C29A-48C8-AA4C-25D0D9418A73}" vid="{4EB63BFA-BF18-4016-AAB4-36CCB25AE05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[2017_1] SELab Template</Template>
  <TotalTime>16491</TotalTime>
  <Words>540</Words>
  <Application>Microsoft Office PowerPoint</Application>
  <PresentationFormat>와이드스크린</PresentationFormat>
  <Paragraphs>118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6" baseType="lpstr">
      <vt:lpstr>KoPub돋움체 Bold</vt:lpstr>
      <vt:lpstr>KoPub돋움체 Medium</vt:lpstr>
      <vt:lpstr>나눔바른고딕</vt:lpstr>
      <vt:lpstr>나눔스퀘어 네오 Heavy</vt:lpstr>
      <vt:lpstr>맑은 고딕</vt:lpstr>
      <vt:lpstr>프리젠테이션 4 Regular</vt:lpstr>
      <vt:lpstr>프리젠테이션 5 Medium</vt:lpstr>
      <vt:lpstr>프리젠테이션 6 SemiBold</vt:lpstr>
      <vt:lpstr>프리젠테이션 7 Bold</vt:lpstr>
      <vt:lpstr>프리젠테이션 8 ExtraBold</vt:lpstr>
      <vt:lpstr>Arial</vt:lpstr>
      <vt:lpstr>Calibri</vt:lpstr>
      <vt:lpstr>Consolas</vt:lpstr>
      <vt:lpstr>Segoe UI</vt:lpstr>
      <vt:lpstr>Wingdings</vt:lpstr>
      <vt:lpstr>1_Office 테마</vt:lpstr>
      <vt:lpstr>팀 실습 </vt:lpstr>
      <vt:lpstr>1. 이해관계자 요구사항 – 이해관계자 식별 및 우선순위</vt:lpstr>
      <vt:lpstr>PowerPoint 프레젠테이션</vt:lpstr>
      <vt:lpstr>1. 이해관계자 요구사항 – 이해관계자 요구사항 추출</vt:lpstr>
      <vt:lpstr>3. 전제조건 식별</vt:lpstr>
      <vt:lpstr>4. 기능 요구사항 명세 : Usecase Diagram</vt:lpstr>
      <vt:lpstr>PowerPoint 프레젠테이션</vt:lpstr>
      <vt:lpstr>5. 비기능 요구사항</vt:lpstr>
      <vt:lpstr>6. 요구사항 검토 체크리스트</vt:lpstr>
      <vt:lpstr>7. 요구사항 검토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도성룡</dc:creator>
  <cp:lastModifiedBy>byung hyun kong</cp:lastModifiedBy>
  <cp:revision>1904</cp:revision>
  <cp:lastPrinted>2017-08-13T06:48:59Z</cp:lastPrinted>
  <dcterms:created xsi:type="dcterms:W3CDTF">2017-06-05T01:31:15Z</dcterms:created>
  <dcterms:modified xsi:type="dcterms:W3CDTF">2025-01-22T02:10:34Z</dcterms:modified>
</cp:coreProperties>
</file>