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2076136653" r:id="rId2"/>
    <p:sldId id="502" r:id="rId3"/>
    <p:sldId id="2076136660" r:id="rId4"/>
    <p:sldId id="507" r:id="rId5"/>
    <p:sldId id="2076136654" r:id="rId6"/>
    <p:sldId id="2076136655" r:id="rId7"/>
    <p:sldId id="2076136656" r:id="rId8"/>
    <p:sldId id="2076136657" r:id="rId9"/>
    <p:sldId id="2076136658" r:id="rId10"/>
    <p:sldId id="20761366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56DDE"/>
    <a:srgbClr val="0000FF"/>
    <a:srgbClr val="FFC000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6230" autoAdjust="0"/>
  </p:normalViewPr>
  <p:slideViewPr>
    <p:cSldViewPr snapToGrid="0">
      <p:cViewPr>
        <p:scale>
          <a:sx n="100" d="100"/>
          <a:sy n="100" d="100"/>
        </p:scale>
        <p:origin x="437" y="-211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2025-01-21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2025-01-21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전자식 </a:t>
            </a:r>
            <a:r>
              <a:rPr lang="ko-KR" altLang="en-US" dirty="0" err="1"/>
              <a:t>차일드락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이해관계자 식별 및 우선순위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고객 </a:t>
            </a:r>
            <a:r>
              <a:rPr lang="en-US" altLang="ko-KR" dirty="0"/>
              <a:t>: </a:t>
            </a:r>
            <a:r>
              <a:rPr lang="ko-KR" altLang="en-US" dirty="0"/>
              <a:t>부모</a:t>
            </a:r>
            <a:r>
              <a:rPr lang="en-US" altLang="ko-KR" dirty="0"/>
              <a:t>, </a:t>
            </a:r>
            <a:r>
              <a:rPr lang="ko-KR" altLang="en-US" dirty="0"/>
              <a:t>보모</a:t>
            </a:r>
            <a:r>
              <a:rPr lang="en-US" altLang="ko-KR" dirty="0"/>
              <a:t>, </a:t>
            </a:r>
            <a:r>
              <a:rPr lang="ko-KR" altLang="en-US" dirty="0"/>
              <a:t>학원 강사 등 아동과 함께 탑승하는 사용자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 환경 </a:t>
            </a:r>
            <a:r>
              <a:rPr lang="en-US" altLang="ko-KR" dirty="0"/>
              <a:t>: </a:t>
            </a:r>
            <a:r>
              <a:rPr lang="ko-KR" altLang="en-US" dirty="0"/>
              <a:t>통행량이 많은 도로</a:t>
            </a:r>
            <a:r>
              <a:rPr lang="en-US" altLang="ko-KR" dirty="0"/>
              <a:t>, </a:t>
            </a:r>
            <a:r>
              <a:rPr lang="ko-KR" altLang="en-US" dirty="0"/>
              <a:t>골목</a:t>
            </a:r>
            <a:r>
              <a:rPr lang="en-US" altLang="ko-KR" dirty="0"/>
              <a:t>, </a:t>
            </a:r>
            <a:r>
              <a:rPr lang="ko-KR" altLang="en-US" dirty="0"/>
              <a:t>학교</a:t>
            </a:r>
            <a:r>
              <a:rPr lang="en-US" altLang="ko-KR" dirty="0"/>
              <a:t>, </a:t>
            </a:r>
            <a:r>
              <a:rPr lang="ko-KR" altLang="en-US" dirty="0"/>
              <a:t>학원가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안전</a:t>
            </a:r>
            <a:r>
              <a:rPr lang="en-US" altLang="ko-KR" dirty="0"/>
              <a:t>, </a:t>
            </a:r>
            <a:r>
              <a:rPr lang="ko-KR" altLang="en-US" dirty="0"/>
              <a:t>품질 </a:t>
            </a:r>
            <a:r>
              <a:rPr lang="en-US" altLang="ko-KR" dirty="0"/>
              <a:t>: </a:t>
            </a:r>
            <a:r>
              <a:rPr lang="ko-KR" altLang="en-US" dirty="0"/>
              <a:t>부품 상태에 영향 받음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유지보수 </a:t>
            </a:r>
            <a:r>
              <a:rPr lang="en-US" altLang="ko-KR" dirty="0"/>
              <a:t>: </a:t>
            </a:r>
            <a:r>
              <a:rPr lang="ko-KR" altLang="en-US" dirty="0"/>
              <a:t>자동차 제조사</a:t>
            </a:r>
            <a:r>
              <a:rPr lang="en-US" altLang="ko-KR" dirty="0"/>
              <a:t>(OEM)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개발 기술 </a:t>
            </a:r>
            <a:r>
              <a:rPr lang="en-US" altLang="ko-KR" dirty="0"/>
              <a:t>: </a:t>
            </a:r>
            <a:r>
              <a:rPr lang="ko-KR" altLang="en-US" dirty="0"/>
              <a:t>보안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9B58-5204-3326-E277-4F939206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BBE196-305B-0309-99F8-EEEABA4378DA}"/>
              </a:ext>
            </a:extLst>
          </p:cNvPr>
          <p:cNvCxnSpPr/>
          <p:nvPr/>
        </p:nvCxnSpPr>
        <p:spPr>
          <a:xfrm>
            <a:off x="851646" y="3429000"/>
            <a:ext cx="105156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8BC5295-FAF8-CEF8-8C76-12F953EEC883}"/>
              </a:ext>
            </a:extLst>
          </p:cNvPr>
          <p:cNvCxnSpPr>
            <a:cxnSpLocks/>
          </p:cNvCxnSpPr>
          <p:nvPr/>
        </p:nvCxnSpPr>
        <p:spPr>
          <a:xfrm>
            <a:off x="6096000" y="986118"/>
            <a:ext cx="80682" cy="4823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B1DCD-7785-66C5-72DF-D2309640D09A}"/>
              </a:ext>
            </a:extLst>
          </p:cNvPr>
          <p:cNvSpPr txBox="1"/>
          <p:nvPr/>
        </p:nvSpPr>
        <p:spPr>
          <a:xfrm>
            <a:off x="6320118" y="986118"/>
            <a:ext cx="19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영향도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5CF43-3FF6-D7B7-473A-0D00CFA37481}"/>
              </a:ext>
            </a:extLst>
          </p:cNvPr>
          <p:cNvSpPr txBox="1"/>
          <p:nvPr/>
        </p:nvSpPr>
        <p:spPr>
          <a:xfrm>
            <a:off x="349624" y="3576918"/>
            <a:ext cx="193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중요도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DFFCD28-2382-A71F-188A-44D7463C75B1}"/>
              </a:ext>
            </a:extLst>
          </p:cNvPr>
          <p:cNvSpPr/>
          <p:nvPr/>
        </p:nvSpPr>
        <p:spPr>
          <a:xfrm>
            <a:off x="9287436" y="1479177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고객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B831B0-EE76-4E73-7031-3C8F024819BA}"/>
              </a:ext>
            </a:extLst>
          </p:cNvPr>
          <p:cNvSpPr/>
          <p:nvPr/>
        </p:nvSpPr>
        <p:spPr>
          <a:xfrm>
            <a:off x="990600" y="4906998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운용환경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AA7E48-38BC-35AD-99C1-D21F32A7C9C1}"/>
              </a:ext>
            </a:extLst>
          </p:cNvPr>
          <p:cNvSpPr/>
          <p:nvPr/>
        </p:nvSpPr>
        <p:spPr>
          <a:xfrm>
            <a:off x="9287436" y="2395635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안전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품질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76DF57-511B-7EEB-E8E1-C715C4660D93}"/>
              </a:ext>
            </a:extLst>
          </p:cNvPr>
          <p:cNvSpPr/>
          <p:nvPr/>
        </p:nvSpPr>
        <p:spPr>
          <a:xfrm>
            <a:off x="1546411" y="2464348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기술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63154C-92A4-4098-59AF-E447E082A15B}"/>
              </a:ext>
            </a:extLst>
          </p:cNvPr>
          <p:cNvSpPr/>
          <p:nvPr/>
        </p:nvSpPr>
        <p:spPr>
          <a:xfrm>
            <a:off x="6221506" y="2444061"/>
            <a:ext cx="2133600" cy="833714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검증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보수</a:t>
            </a:r>
          </a:p>
        </p:txBody>
      </p:sp>
    </p:spTree>
    <p:extLst>
      <p:ext uri="{BB962C8B-B14F-4D97-AF65-F5344CB8AC3E}">
        <p14:creationId xmlns:p14="http://schemas.microsoft.com/office/powerpoint/2010/main" val="10641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71FD774-D42A-7EED-4C1F-21F6D634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48201"/>
              </p:ext>
            </p:extLst>
          </p:nvPr>
        </p:nvGraphicFramePr>
        <p:xfrm>
          <a:off x="409131" y="887499"/>
          <a:ext cx="11526149" cy="329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135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292">
                <a:tc rowSpan="3"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서울</a:t>
                      </a:r>
                      <a:r>
                        <a:rPr lang="en-US" altLang="ko-KR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30</a:t>
                      </a: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대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solidFill>
                            <a:srgbClr val="7F7F7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주부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1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켜진 상태로 아이를 두고 내린 경우 확인이 어렵다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아이가 혼자 차에 남게 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켜진 상태로 운전자가 하차했을 때 </a:t>
                      </a:r>
                      <a:r>
                        <a:rPr lang="ko-KR" altLang="en-US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알림 전송</a:t>
                      </a:r>
                      <a:r>
                        <a:rPr lang="en-US" altLang="ko-KR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(</a:t>
                      </a:r>
                      <a:r>
                        <a:rPr lang="ko-KR" altLang="en-US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메시지 전송 뉘앙스</a:t>
                      </a:r>
                      <a:r>
                        <a:rPr lang="en-US" altLang="ko-KR" sz="1100" strike="sng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)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-&gt;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알림 기능 수행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(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소음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점등 등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)</a:t>
                      </a:r>
                      <a:endParaRPr sz="1100" strike="sngStrike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개선시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아동 위급상황 방지할 수 있어서 영향도 높고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중요도 높음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만약 진짜 알림 전송일 경우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통신으로 인한 사이드 이펙트에 대해 생각해야 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2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켜진 상태로 시동을 꺼도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그대로 유지되는 것이 불편하다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차일드락을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끄려면 다시 시동을 켜야 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시동이 꺼지면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자동으로 꺼질 수 있도록 요구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특정상황에서는 오히려 위험할 수 있어서 우선순위 낮음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292">
                <a:tc vMerge="1"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0" baseline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Needs03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조작을 가능하도록 개선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운전자가 주행 중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조작시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사고 발생 위험이 있음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조작이 가능하도록 추가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운전자의 주행집중도가 높아지고 실수가 줄 수 있음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8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BFF352-C708-8793-3091-06EE4E7BF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69274"/>
              </p:ext>
            </p:extLst>
          </p:nvPr>
        </p:nvGraphicFramePr>
        <p:xfrm>
          <a:off x="1487202" y="974241"/>
          <a:ext cx="9312240" cy="95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636">
                  <a:extLst>
                    <a:ext uri="{9D8B030D-6E8A-4147-A177-3AD203B41FA5}">
                      <a16:colId xmlns:a16="http://schemas.microsoft.com/office/drawing/2014/main" val="705333858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19225697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3673448683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23459813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794013875"/>
                    </a:ext>
                  </a:extLst>
                </a:gridCol>
              </a:tblGrid>
              <a:tr h="952292"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차일드락이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켜진 상태로 아이를 두고 내린 경우 확인이 어렵다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아이가 혼자 차에 남게 됨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차일드락의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켜진 상태로 운전자가 하차했을 때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알림 기능 수행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(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소음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점등 등</a:t>
                      </a:r>
                      <a:r>
                        <a:rPr lang="en-US" altLang="ko-KR" sz="1100" strike="noStrike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)</a:t>
                      </a:r>
                      <a:endParaRPr sz="1100" strike="sngStrike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개선시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아동 위급상황 방지할 수 있어서 영향도 높고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,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중요도 높음</a:t>
                      </a:r>
                      <a:endParaRPr lang="en-US" altLang="ko-KR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+++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40651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A5DF287-0546-4886-A512-7635E3F7817E}"/>
              </a:ext>
            </a:extLst>
          </p:cNvPr>
          <p:cNvSpPr/>
          <p:nvPr/>
        </p:nvSpPr>
        <p:spPr>
          <a:xfrm>
            <a:off x="4464323" y="2287074"/>
            <a:ext cx="4265907" cy="399347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A6712A01-F439-2C15-840E-7F07418CFA7E}"/>
              </a:ext>
            </a:extLst>
          </p:cNvPr>
          <p:cNvSpPr/>
          <p:nvPr/>
        </p:nvSpPr>
        <p:spPr>
          <a:xfrm>
            <a:off x="2860314" y="3158613"/>
            <a:ext cx="903318" cy="952293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4F8B3-6E18-86D4-8A60-4C715DC902CD}"/>
              </a:ext>
            </a:extLst>
          </p:cNvPr>
          <p:cNvSpPr txBox="1"/>
          <p:nvPr/>
        </p:nvSpPr>
        <p:spPr>
          <a:xfrm>
            <a:off x="3007811" y="4145310"/>
            <a:ext cx="9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탑승자</a:t>
            </a:r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11E02487-AD50-BDC6-3E9D-32989590C4E4}"/>
              </a:ext>
            </a:extLst>
          </p:cNvPr>
          <p:cNvSpPr/>
          <p:nvPr/>
        </p:nvSpPr>
        <p:spPr>
          <a:xfrm>
            <a:off x="3028294" y="4805452"/>
            <a:ext cx="903318" cy="952293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CBC4C-D3F6-FF43-06C7-09D6E03457FF}"/>
              </a:ext>
            </a:extLst>
          </p:cNvPr>
          <p:cNvSpPr txBox="1"/>
          <p:nvPr/>
        </p:nvSpPr>
        <p:spPr>
          <a:xfrm>
            <a:off x="3253478" y="5861513"/>
            <a:ext cx="65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센서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15FD8296-5367-76D7-4077-BC30970868CC}"/>
              </a:ext>
            </a:extLst>
          </p:cNvPr>
          <p:cNvSpPr/>
          <p:nvPr/>
        </p:nvSpPr>
        <p:spPr>
          <a:xfrm>
            <a:off x="9514179" y="2682467"/>
            <a:ext cx="903318" cy="952293"/>
          </a:xfrm>
          <a:prstGeom prst="smileyFac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3A898-99CD-7A8E-EA83-3BE4A0C70864}"/>
              </a:ext>
            </a:extLst>
          </p:cNvPr>
          <p:cNvSpPr txBox="1"/>
          <p:nvPr/>
        </p:nvSpPr>
        <p:spPr>
          <a:xfrm>
            <a:off x="9445146" y="3726428"/>
            <a:ext cx="122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알림 시스템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C7AF5D-9E5D-D13B-53FE-2A2489BFB970}"/>
              </a:ext>
            </a:extLst>
          </p:cNvPr>
          <p:cNvSpPr/>
          <p:nvPr/>
        </p:nvSpPr>
        <p:spPr>
          <a:xfrm>
            <a:off x="6384984" y="2674951"/>
            <a:ext cx="2065020" cy="685800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탑승확인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0BDE77-7A8A-0078-D636-4B8F50EA598C}"/>
              </a:ext>
            </a:extLst>
          </p:cNvPr>
          <p:cNvSpPr/>
          <p:nvPr/>
        </p:nvSpPr>
        <p:spPr>
          <a:xfrm>
            <a:off x="4869151" y="3622486"/>
            <a:ext cx="2065020" cy="685800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탑승감지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9C8F72-E35B-41D6-2811-050F18114C31}"/>
              </a:ext>
            </a:extLst>
          </p:cNvPr>
          <p:cNvSpPr/>
          <p:nvPr/>
        </p:nvSpPr>
        <p:spPr>
          <a:xfrm>
            <a:off x="5229181" y="4938699"/>
            <a:ext cx="2065020" cy="685800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차일드락</a:t>
            </a:r>
            <a:r>
              <a:rPr lang="ko-KR" altLang="en-US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ON/OFF</a:t>
            </a:r>
            <a:endParaRPr lang="ko-KR" altLang="en-US" sz="20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EBF541-FB74-2BDA-B94A-B8970DA6B789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3763632" y="3634760"/>
            <a:ext cx="1105519" cy="3306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E59C26-921A-D1DA-27DF-E71A01162882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1612" y="5281599"/>
            <a:ext cx="12975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AF617A-3FC2-5B7B-0095-81EDBB1D2374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V="1">
            <a:off x="3931612" y="3965386"/>
            <a:ext cx="937539" cy="13162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FA7E7F-2EDD-F43D-A489-D24A47D09F3B}"/>
              </a:ext>
            </a:extLst>
          </p:cNvPr>
          <p:cNvCxnSpPr>
            <a:cxnSpLocks/>
            <a:stCxn id="19" idx="6"/>
            <a:endCxn id="16" idx="4"/>
          </p:cNvCxnSpPr>
          <p:nvPr/>
        </p:nvCxnSpPr>
        <p:spPr>
          <a:xfrm flipV="1">
            <a:off x="7294201" y="3360751"/>
            <a:ext cx="123293" cy="192084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363597-76E8-91F7-521F-7190AA64709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901661" y="3017851"/>
            <a:ext cx="483323" cy="60463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94DD0B7-058D-A725-34E8-E11E0ED67889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8450004" y="3017851"/>
            <a:ext cx="1064175" cy="14076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3F01E8-E4F8-49D4-EF22-80986D47038A}"/>
              </a:ext>
            </a:extLst>
          </p:cNvPr>
          <p:cNvSpPr txBox="1"/>
          <p:nvPr/>
        </p:nvSpPr>
        <p:spPr>
          <a:xfrm>
            <a:off x="7818495" y="2261090"/>
            <a:ext cx="144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system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16410</TotalTime>
  <Words>403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KoPub돋움체 Bold</vt:lpstr>
      <vt:lpstr>KoPub돋움체 Medium</vt:lpstr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PowerPoint 프레젠테이션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byung hyun kong</cp:lastModifiedBy>
  <cp:revision>1901</cp:revision>
  <cp:lastPrinted>2017-08-13T06:48:59Z</cp:lastPrinted>
  <dcterms:created xsi:type="dcterms:W3CDTF">2017-06-05T01:31:15Z</dcterms:created>
  <dcterms:modified xsi:type="dcterms:W3CDTF">2025-01-21T06:33:34Z</dcterms:modified>
</cp:coreProperties>
</file>