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2076136653" r:id="rId2"/>
    <p:sldId id="502" r:id="rId3"/>
    <p:sldId id="2076136660" r:id="rId4"/>
    <p:sldId id="507" r:id="rId5"/>
    <p:sldId id="2076136654" r:id="rId6"/>
    <p:sldId id="2076136661" r:id="rId7"/>
    <p:sldId id="2076136655" r:id="rId8"/>
    <p:sldId id="2076136656" r:id="rId9"/>
    <p:sldId id="2076136657" r:id="rId10"/>
    <p:sldId id="2076136658" r:id="rId11"/>
    <p:sldId id="2076136659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6" autoAdjust="0"/>
    <p:restoredTop sz="96230" autoAdjust="0"/>
  </p:normalViewPr>
  <p:slideViewPr>
    <p:cSldViewPr snapToGrid="0">
      <p:cViewPr>
        <p:scale>
          <a:sx n="95" d="100"/>
          <a:sy n="95" d="100"/>
        </p:scale>
        <p:origin x="160" y="752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2025. 1. 20.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444" y="1210502"/>
            <a:ext cx="10428888" cy="548148"/>
          </a:xfrm>
        </p:spPr>
        <p:txBody>
          <a:bodyPr/>
          <a:lstStyle/>
          <a:p>
            <a:r>
              <a:rPr lang="ko-KR" altLang="en-US" b="1" dirty="0"/>
              <a:t>전자식 </a:t>
            </a:r>
            <a:r>
              <a:rPr lang="ko-KR" altLang="en-US" b="1" dirty="0" err="1"/>
              <a:t>차일드</a:t>
            </a:r>
            <a:r>
              <a:rPr lang="ko-KR" altLang="en-US" b="1" dirty="0"/>
              <a:t> </a:t>
            </a:r>
            <a:r>
              <a:rPr lang="ko-KR" altLang="en-US" b="1" dirty="0" err="1"/>
              <a:t>락</a:t>
            </a:r>
            <a:endParaRPr lang="en-US" altLang="ko-KR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 누가 사용</a:t>
            </a:r>
            <a:r>
              <a:rPr lang="en-US" altLang="ko-KR" sz="1800" b="1" dirty="0"/>
              <a:t> ? 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동승객이 아이인 운전자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2.</a:t>
            </a:r>
            <a:r>
              <a:rPr lang="ko-KR" altLang="en-US" sz="1800" b="1" dirty="0"/>
              <a:t> 구매자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완성차</a:t>
            </a:r>
            <a:r>
              <a:rPr lang="ko-KR" altLang="en-US" sz="1800" dirty="0"/>
              <a:t> 업체  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b="1" dirty="0"/>
              <a:t>판매자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SW/ HW</a:t>
            </a:r>
            <a:r>
              <a:rPr lang="ko-KR" altLang="en-US" sz="1800" dirty="0"/>
              <a:t>개발자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3.</a:t>
            </a:r>
            <a:r>
              <a:rPr lang="ko-KR" altLang="en-US" sz="1800" b="1" dirty="0"/>
              <a:t> 시스템에 안전이나 품질들에 영향을 주는 것은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제어기</a:t>
            </a:r>
            <a:r>
              <a:rPr lang="en-US" altLang="ko-KR" sz="1800" dirty="0"/>
              <a:t>,</a:t>
            </a:r>
            <a:r>
              <a:rPr lang="ko-KR" altLang="en-US" sz="1800" dirty="0"/>
              <a:t> 아이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4.</a:t>
            </a:r>
            <a:r>
              <a:rPr lang="ko-KR" altLang="en-US" sz="1800" b="1" dirty="0"/>
              <a:t> 기능이나 성능에 제한을 주는 것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en-US" altLang="ko-KR" sz="1800" dirty="0"/>
              <a:t>HW</a:t>
            </a:r>
            <a:r>
              <a:rPr lang="ko-KR" altLang="en-US" sz="1800" dirty="0"/>
              <a:t> 기능 고장</a:t>
            </a:r>
            <a:r>
              <a:rPr lang="en-US" altLang="ko-KR" sz="1800" dirty="0"/>
              <a:t>(PCB)</a:t>
            </a:r>
          </a:p>
          <a:p>
            <a:pPr marL="0" indent="0">
              <a:buNone/>
            </a:pPr>
            <a:r>
              <a:rPr lang="en-US" altLang="ko-KR" sz="1800" b="1" dirty="0"/>
              <a:t>5.</a:t>
            </a:r>
            <a:r>
              <a:rPr lang="ko-KR" altLang="en-US" sz="1800" b="1" dirty="0"/>
              <a:t> 경쟁사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타 </a:t>
            </a:r>
            <a:r>
              <a:rPr lang="ko-KR" altLang="en-US" sz="1800" dirty="0" err="1"/>
              <a:t>부품사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6.</a:t>
            </a:r>
            <a:r>
              <a:rPr lang="ko-KR" altLang="en-US" sz="1800" b="1" dirty="0"/>
              <a:t> 누가 개발하고 유지보수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en-US" altLang="ko-KR" sz="1800" dirty="0"/>
              <a:t>SW </a:t>
            </a:r>
            <a:r>
              <a:rPr lang="ko-KR" altLang="en-US" sz="1800" dirty="0"/>
              <a:t>개발자 </a:t>
            </a:r>
            <a:r>
              <a:rPr lang="en-US" altLang="ko-KR" sz="1800" dirty="0"/>
              <a:t>or HW</a:t>
            </a:r>
            <a:r>
              <a:rPr lang="ko-KR" altLang="en-US" sz="1800" dirty="0"/>
              <a:t> 엔지니어 </a:t>
            </a:r>
            <a:r>
              <a:rPr lang="en-US" altLang="ko-KR" sz="1800" dirty="0"/>
              <a:t>or QA</a:t>
            </a:r>
          </a:p>
          <a:p>
            <a:pPr marL="0" indent="0">
              <a:buNone/>
            </a:pPr>
            <a:r>
              <a:rPr lang="en-US" altLang="ko-KR" sz="1800" b="1" dirty="0"/>
              <a:t>7.</a:t>
            </a:r>
            <a:r>
              <a:rPr lang="ko-KR" altLang="en-US" sz="1800" b="1" dirty="0"/>
              <a:t> 어떤 환경에서 작동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어린이의 사망 사고를 방지</a:t>
            </a:r>
            <a:r>
              <a:rPr lang="en-US" altLang="ko-KR" sz="1800" dirty="0"/>
              <a:t> (lock),</a:t>
            </a:r>
            <a:r>
              <a:rPr lang="ko-KR" altLang="en-US" sz="1800" dirty="0"/>
              <a:t> 비상 상황 </a:t>
            </a:r>
            <a:r>
              <a:rPr lang="en-US" altLang="ko-KR" sz="1800" dirty="0"/>
              <a:t>(</a:t>
            </a:r>
            <a:r>
              <a:rPr lang="ko-KR" altLang="en-US" sz="1800" dirty="0"/>
              <a:t>침수</a:t>
            </a:r>
            <a:r>
              <a:rPr lang="en-US" altLang="ko-KR" sz="1800" dirty="0"/>
              <a:t>,</a:t>
            </a:r>
            <a:r>
              <a:rPr lang="ko-KR" altLang="en-US" sz="1800" dirty="0"/>
              <a:t> 화재 등</a:t>
            </a:r>
            <a:r>
              <a:rPr lang="en-US" altLang="ko-KR" sz="1800" dirty="0"/>
              <a:t>) (unlock)</a:t>
            </a:r>
          </a:p>
          <a:p>
            <a:pPr marL="0" indent="0">
              <a:buNone/>
            </a:pPr>
            <a:r>
              <a:rPr lang="en-US" altLang="ko-KR" sz="1800" b="1" dirty="0"/>
              <a:t>8.</a:t>
            </a:r>
            <a:r>
              <a:rPr lang="ko-KR" altLang="en-US" sz="1800" b="1" dirty="0"/>
              <a:t> 어떤 기술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제어기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SW </a:t>
            </a:r>
            <a:r>
              <a:rPr lang="ko-KR" altLang="en-US" sz="1800" dirty="0"/>
              <a:t>플랫폼</a:t>
            </a:r>
            <a:r>
              <a:rPr lang="en-US" altLang="ko-KR" sz="1800" dirty="0"/>
              <a:t>,</a:t>
            </a:r>
            <a:r>
              <a:rPr lang="ko-KR" altLang="en-US" sz="1800" dirty="0"/>
              <a:t> 전력</a:t>
            </a:r>
            <a:r>
              <a:rPr lang="en-US" altLang="ko-KR" sz="1800" dirty="0"/>
              <a:t>,</a:t>
            </a:r>
            <a:r>
              <a:rPr lang="ko-KR" altLang="en-US" sz="1800" dirty="0"/>
              <a:t> 센서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9A188-D02A-A1AD-B819-7ADB79655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DE93-2F7E-A73A-0D3B-274A2C8A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우선순위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18C361-4CF8-A596-71F5-84075CFB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220"/>
              </p:ext>
            </p:extLst>
          </p:nvPr>
        </p:nvGraphicFramePr>
        <p:xfrm>
          <a:off x="1382110" y="1772920"/>
          <a:ext cx="9427779" cy="346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18">
                  <a:extLst>
                    <a:ext uri="{9D8B030D-6E8A-4147-A177-3AD203B41FA5}">
                      <a16:colId xmlns:a16="http://schemas.microsoft.com/office/drawing/2014/main" val="1412839741"/>
                    </a:ext>
                  </a:extLst>
                </a:gridCol>
                <a:gridCol w="5644672">
                  <a:extLst>
                    <a:ext uri="{9D8B030D-6E8A-4147-A177-3AD203B41FA5}">
                      <a16:colId xmlns:a16="http://schemas.microsoft.com/office/drawing/2014/main" val="2223132632"/>
                    </a:ext>
                  </a:extLst>
                </a:gridCol>
                <a:gridCol w="1998889">
                  <a:extLst>
                    <a:ext uri="{9D8B030D-6E8A-4147-A177-3AD203B41FA5}">
                      <a16:colId xmlns:a16="http://schemas.microsoft.com/office/drawing/2014/main" val="1334319299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이해관계자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목적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중요도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95855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운전자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주행 중 </a:t>
                      </a:r>
                      <a:r>
                        <a:rPr lang="ko-KR" altLang="en-US" b="1" dirty="0"/>
                        <a:t>전자식  </a:t>
                      </a:r>
                      <a:r>
                        <a:rPr lang="ko-KR" altLang="en-US" b="1" dirty="0" err="1"/>
                        <a:t>차일드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락</a:t>
                      </a:r>
                      <a:r>
                        <a:rPr lang="ko-KR" altLang="en-US" dirty="0" err="1"/>
                        <a:t>을</a:t>
                      </a:r>
                      <a:r>
                        <a:rPr lang="ko-KR" altLang="en-US" dirty="0"/>
                        <a:t> 작동시키는 주체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상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08492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동승자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운전자로부터 보호를 받아야 함</a:t>
                      </a:r>
                      <a:r>
                        <a:rPr lang="en-US" altLang="ko-KR" dirty="0"/>
                        <a:t>.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중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84803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제조 업체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반도체를 수입하여 고객들에게 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좋은 품질의 부품을 제공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하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0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3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9D6F10-C159-02B0-CCF7-87E5B13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06616"/>
              </p:ext>
            </p:extLst>
          </p:nvPr>
        </p:nvGraphicFramePr>
        <p:xfrm>
          <a:off x="212443" y="1380546"/>
          <a:ext cx="11767115" cy="242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5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8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1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니즈의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실질적인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-5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 rowSpan="2">
                  <a:txBody>
                    <a:bodyPr/>
                    <a:lstStyle/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서울</a:t>
                      </a: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30</a:t>
                      </a: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대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주부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 marR="984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2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잠금 장치가 정상 작동 되었는지 의구심이 생김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주행 중 기능의 정상 작동 여부 확인 어려움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계기판 디스플레이에 잠금 여부를 알 수 있도록 가시성 높이기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개발 과정이 비교적 쉽고 비용 대비 사용자 만족도가 높은 항목이다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상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Needs05</a:t>
                      </a:r>
                    </a:p>
                  </a:txBody>
                  <a:tcPr marL="0" marR="0" marT="36000" marB="0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비상 상황 혹은 탈출 상황 발생 시 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잠금 해제가 어떻게 작동하는 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비상 상황 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(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운전자의 패닉 상태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)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어떻게 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unlock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이 어떻게 이루어 지는 가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?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탈출 상황 발생 시 자동차 내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/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외부 센서 감지를 통해 잠금 장치 자동으로 작동시키기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개선 시에 효과는 높을 수 있으나 센서 감지 오작동으로 인해 더 큰 사고가 일어날 수가 있을 것으로 예상 됨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때문에 많은 연구가 필요할 것으로 보임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/>
                        </a:rPr>
                        <a:t>중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43D837-60AC-7D6A-ED43-0CA699A76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98982"/>
              </p:ext>
            </p:extLst>
          </p:nvPr>
        </p:nvGraphicFramePr>
        <p:xfrm>
          <a:off x="212442" y="4168283"/>
          <a:ext cx="11767115" cy="1566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260">
                  <a:extLst>
                    <a:ext uri="{9D8B030D-6E8A-4147-A177-3AD203B41FA5}">
                      <a16:colId xmlns:a16="http://schemas.microsoft.com/office/drawing/2014/main" val="981675191"/>
                    </a:ext>
                  </a:extLst>
                </a:gridCol>
                <a:gridCol w="682875">
                  <a:extLst>
                    <a:ext uri="{9D8B030D-6E8A-4147-A177-3AD203B41FA5}">
                      <a16:colId xmlns:a16="http://schemas.microsoft.com/office/drawing/2014/main" val="4261840626"/>
                    </a:ext>
                  </a:extLst>
                </a:gridCol>
                <a:gridCol w="780058">
                  <a:extLst>
                    <a:ext uri="{9D8B030D-6E8A-4147-A177-3AD203B41FA5}">
                      <a16:colId xmlns:a16="http://schemas.microsoft.com/office/drawing/2014/main" val="1623249239"/>
                    </a:ext>
                  </a:extLst>
                </a:gridCol>
                <a:gridCol w="1950580">
                  <a:extLst>
                    <a:ext uri="{9D8B030D-6E8A-4147-A177-3AD203B41FA5}">
                      <a16:colId xmlns:a16="http://schemas.microsoft.com/office/drawing/2014/main" val="3589679325"/>
                    </a:ext>
                  </a:extLst>
                </a:gridCol>
                <a:gridCol w="1755349">
                  <a:extLst>
                    <a:ext uri="{9D8B030D-6E8A-4147-A177-3AD203B41FA5}">
                      <a16:colId xmlns:a16="http://schemas.microsoft.com/office/drawing/2014/main" val="1822705368"/>
                    </a:ext>
                  </a:extLst>
                </a:gridCol>
                <a:gridCol w="1852533">
                  <a:extLst>
                    <a:ext uri="{9D8B030D-6E8A-4147-A177-3AD203B41FA5}">
                      <a16:colId xmlns:a16="http://schemas.microsoft.com/office/drawing/2014/main" val="720839842"/>
                    </a:ext>
                  </a:extLst>
                </a:gridCol>
                <a:gridCol w="3218282">
                  <a:extLst>
                    <a:ext uri="{9D8B030D-6E8A-4147-A177-3AD203B41FA5}">
                      <a16:colId xmlns:a16="http://schemas.microsoft.com/office/drawing/2014/main" val="2913133023"/>
                    </a:ext>
                  </a:extLst>
                </a:gridCol>
                <a:gridCol w="730178">
                  <a:extLst>
                    <a:ext uri="{9D8B030D-6E8A-4147-A177-3AD203B41FA5}">
                      <a16:colId xmlns:a16="http://schemas.microsoft.com/office/drawing/2014/main" val="181661841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니즈의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실질적인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-5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798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창원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제조 중소 기업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13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8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센서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조명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자제 및 비용 절감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반도체 고과화 및 부족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가성비 좋은 반도체 개발 및 공급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반도체를 수출하고 수입하는 과정에서 비용 적인 문제로 충돌이 생길 수도 있겠지만 좋은 부품을 제작할 수 있을 것으로 생각됨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하지만 실현도는 낮을 것으로 예상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하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11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E16C-2919-6830-EE77-E1B04D41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477F-A0C8-7F8D-86F8-7A8C8CC7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B3402-AB2D-2922-B95E-430040CB5B10}"/>
              </a:ext>
            </a:extLst>
          </p:cNvPr>
          <p:cNvSpPr txBox="1"/>
          <p:nvPr/>
        </p:nvSpPr>
        <p:spPr>
          <a:xfrm>
            <a:off x="256719" y="1449034"/>
            <a:ext cx="1140087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 이해 관계자 요구 사항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  </a:t>
            </a:r>
            <a:r>
              <a:rPr lang="ko-KR" altLang="en-US" sz="2400" dirty="0" err="1">
                <a:latin typeface="+mn-ea"/>
              </a:rPr>
              <a:t>뒷자석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도어락</a:t>
            </a:r>
            <a:r>
              <a:rPr lang="ko-KR" altLang="en-US" sz="2400" dirty="0">
                <a:latin typeface="+mn-ea"/>
              </a:rPr>
              <a:t> 개문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사고 방지 시스템</a:t>
            </a:r>
            <a:endParaRPr lang="en-US" altLang="ko-KR" sz="2400" dirty="0">
              <a:latin typeface="+mn-ea"/>
            </a:endParaRPr>
          </a:p>
          <a:p>
            <a:endParaRPr lang="en-US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 시스템 요구사항 </a:t>
            </a:r>
            <a:r>
              <a:rPr lang="en-US" altLang="ko-KR" sz="2400" b="1" dirty="0">
                <a:latin typeface="+mn-ea"/>
              </a:rPr>
              <a:t>: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전자 </a:t>
            </a:r>
            <a:r>
              <a:rPr lang="ko-KR" altLang="en-US" sz="2400" dirty="0" err="1">
                <a:latin typeface="+mn-ea"/>
              </a:rPr>
              <a:t>차일드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락</a:t>
            </a:r>
            <a:r>
              <a:rPr lang="ko-KR" altLang="en-US" sz="2400" dirty="0">
                <a:latin typeface="+mn-ea"/>
              </a:rPr>
              <a:t> 시스템 </a:t>
            </a:r>
            <a:r>
              <a:rPr lang="en-US" altLang="ko-KR" sz="2400" dirty="0">
                <a:latin typeface="+mn-ea"/>
              </a:rPr>
              <a:t>–</a:t>
            </a:r>
            <a:r>
              <a:rPr lang="ko-KR" altLang="en-US" sz="2400" dirty="0">
                <a:latin typeface="+mn-ea"/>
              </a:rPr>
              <a:t> 주행 중 어린이가 차량 내부에서 도어를 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여는  것을 방지하기 위해 운전자가 수동으로 시스템을 작동시킨다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차일드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락은</a:t>
            </a:r>
            <a:r>
              <a:rPr lang="ko-KR" altLang="en-US" sz="2400" b="1" dirty="0">
                <a:latin typeface="+mn-ea"/>
              </a:rPr>
              <a:t> 자동으로 작동하지 않음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  </a:t>
            </a:r>
            <a:r>
              <a:rPr lang="ko-KR" altLang="en-US" sz="2400" dirty="0">
                <a:latin typeface="+mn-ea"/>
              </a:rPr>
              <a:t>운전자가 판단 후 수동으로 작동시켜야 함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 err="1">
                <a:latin typeface="+mn-ea"/>
              </a:rPr>
              <a:t>차일드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락</a:t>
            </a:r>
            <a:r>
              <a:rPr lang="en-US" altLang="ko-KR" b="1" dirty="0">
                <a:latin typeface="+mn-ea"/>
              </a:rPr>
              <a:t> – on</a:t>
            </a:r>
          </a:p>
          <a:p>
            <a:r>
              <a:rPr lang="ko-KR" altLang="en-US" b="1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동승자가 문을 열라고 시도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운전자가 알 </a:t>
            </a:r>
            <a:r>
              <a:rPr lang="ko-KR" altLang="en-US" dirty="0" err="1">
                <a:latin typeface="+mn-ea"/>
              </a:rPr>
              <a:t>수있게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클러스터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문을 열려고 시도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 err="1">
                <a:latin typeface="+mn-ea"/>
              </a:rPr>
              <a:t>차일드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락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off</a:t>
            </a:r>
          </a:p>
          <a:p>
            <a:r>
              <a:rPr lang="ko-KR" altLang="en-US" b="1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후측방</a:t>
            </a:r>
            <a:r>
              <a:rPr lang="ko-KR" altLang="en-US" dirty="0">
                <a:latin typeface="+mn-ea"/>
              </a:rPr>
              <a:t> 레이더 센서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off </a:t>
            </a:r>
            <a:r>
              <a:rPr lang="ko-KR" altLang="en-US" dirty="0">
                <a:latin typeface="+mn-ea"/>
              </a:rPr>
              <a:t>상태를 운전자에게 알림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락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on</a:t>
            </a:r>
            <a:endParaRPr lang="en-US" altLang="ko-KR" b="1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99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FDA2D-F8DD-A49B-95CA-600CFF522143}"/>
              </a:ext>
            </a:extLst>
          </p:cNvPr>
          <p:cNvSpPr/>
          <p:nvPr/>
        </p:nvSpPr>
        <p:spPr>
          <a:xfrm>
            <a:off x="3573517" y="1334814"/>
            <a:ext cx="4214649" cy="4750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66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0EB0-6A9E-8969-560F-3FD98145BDF3}"/>
              </a:ext>
            </a:extLst>
          </p:cNvPr>
          <p:cNvSpPr txBox="1"/>
          <p:nvPr/>
        </p:nvSpPr>
        <p:spPr>
          <a:xfrm>
            <a:off x="3700462" y="1471613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전자 </a:t>
            </a:r>
            <a:r>
              <a:rPr lang="ko-KR" altLang="en-US" sz="1600" b="1" dirty="0" err="1">
                <a:latin typeface="+mn-ea"/>
              </a:rPr>
              <a:t>차일드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락</a:t>
            </a:r>
            <a:r>
              <a:rPr lang="ko-KR" altLang="en-US" sz="1600" b="1" dirty="0">
                <a:latin typeface="+mn-ea"/>
              </a:rPr>
              <a:t> 시스템</a:t>
            </a:r>
            <a:endParaRPr lang="en-KR" sz="16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6D40C-D0E5-4384-37FF-3DA9C97FCC8C}"/>
              </a:ext>
            </a:extLst>
          </p:cNvPr>
          <p:cNvSpPr txBox="1"/>
          <p:nvPr/>
        </p:nvSpPr>
        <p:spPr>
          <a:xfrm>
            <a:off x="656346" y="195062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n-ea"/>
              </a:rPr>
              <a:t>👶🏻</a:t>
            </a:r>
            <a:endParaRPr lang="en-KR" sz="66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CBBB2-BF4D-4381-5CDB-00E6D3139221}"/>
              </a:ext>
            </a:extLst>
          </p:cNvPr>
          <p:cNvSpPr txBox="1"/>
          <p:nvPr/>
        </p:nvSpPr>
        <p:spPr>
          <a:xfrm>
            <a:off x="1072281" y="4036955"/>
            <a:ext cx="15200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👨🏻</a:t>
            </a:r>
            <a:endParaRPr lang="en-KR" sz="66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5BF18-AA1D-DD22-91D4-E9753B3C57AE}"/>
              </a:ext>
            </a:extLst>
          </p:cNvPr>
          <p:cNvSpPr txBox="1"/>
          <p:nvPr/>
        </p:nvSpPr>
        <p:spPr>
          <a:xfrm>
            <a:off x="8476127" y="2134764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6600" dirty="0">
                <a:latin typeface="+mn-ea"/>
              </a:rPr>
              <a:t>🖥️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E4A3F-C154-669A-48C4-0AB40A815BFD}"/>
              </a:ext>
            </a:extLst>
          </p:cNvPr>
          <p:cNvSpPr txBox="1"/>
          <p:nvPr/>
        </p:nvSpPr>
        <p:spPr>
          <a:xfrm>
            <a:off x="1355256" y="49448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운전자</a:t>
            </a:r>
            <a:endParaRPr lang="en-KR" sz="2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3494C-F950-C6FF-0F36-7B38B98CD2C6}"/>
              </a:ext>
            </a:extLst>
          </p:cNvPr>
          <p:cNvSpPr txBox="1"/>
          <p:nvPr/>
        </p:nvSpPr>
        <p:spPr>
          <a:xfrm>
            <a:off x="823056" y="28585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승객</a:t>
            </a:r>
            <a:endParaRPr lang="en-KR" sz="20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6436E-D7F6-DE4F-64FB-4072BD9C6209}"/>
              </a:ext>
            </a:extLst>
          </p:cNvPr>
          <p:cNvSpPr txBox="1"/>
          <p:nvPr/>
        </p:nvSpPr>
        <p:spPr>
          <a:xfrm>
            <a:off x="8386357" y="30423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클러스터</a:t>
            </a:r>
            <a:endParaRPr lang="en-KR" sz="2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7A7499-A1A8-3868-789F-43FC1138814C}"/>
              </a:ext>
            </a:extLst>
          </p:cNvPr>
          <p:cNvSpPr txBox="1"/>
          <p:nvPr/>
        </p:nvSpPr>
        <p:spPr>
          <a:xfrm>
            <a:off x="1638152" y="2004719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6600" dirty="0">
                <a:latin typeface="+mn-ea"/>
              </a:rPr>
              <a:t>🚪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9C120-88E7-C4DD-ACC8-706917EF2A55}"/>
              </a:ext>
            </a:extLst>
          </p:cNvPr>
          <p:cNvSpPr/>
          <p:nvPr/>
        </p:nvSpPr>
        <p:spPr>
          <a:xfrm>
            <a:off x="3959617" y="3028890"/>
            <a:ext cx="3442447" cy="130805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차일드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락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  </a:t>
            </a:r>
            <a:endParaRPr lang="en-KR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21BBA-7A89-A6CB-0B0D-51EF0DFAB6C8}"/>
              </a:ext>
            </a:extLst>
          </p:cNvPr>
          <p:cNvSpPr txBox="1"/>
          <p:nvPr/>
        </p:nvSpPr>
        <p:spPr>
          <a:xfrm>
            <a:off x="835311" y="5685380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후측방</a:t>
            </a:r>
            <a:r>
              <a:rPr lang="ko-KR" altLang="en-US" sz="2000" dirty="0">
                <a:latin typeface="+mn-ea"/>
              </a:rPr>
              <a:t> 레이더 센서</a:t>
            </a:r>
            <a:endParaRPr lang="en-KR" sz="20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2356C6-2BBC-3AC4-3479-CCEBFF66B9B9}"/>
              </a:ext>
            </a:extLst>
          </p:cNvPr>
          <p:cNvSpPr txBox="1"/>
          <p:nvPr/>
        </p:nvSpPr>
        <p:spPr>
          <a:xfrm>
            <a:off x="1524334" y="2821045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도어락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제어기 센서</a:t>
            </a:r>
            <a:endParaRPr lang="en-KR" sz="20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8AFDB4-F2ED-9D58-F788-0C4DE7F29382}"/>
              </a:ext>
            </a:extLst>
          </p:cNvPr>
          <p:cNvSpPr txBox="1"/>
          <p:nvPr/>
        </p:nvSpPr>
        <p:spPr>
          <a:xfrm>
            <a:off x="10074620" y="2120949"/>
            <a:ext cx="15200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👨🏻</a:t>
            </a:r>
            <a:endParaRPr lang="en-KR" sz="66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7C84BA-24A8-9338-6EDF-E07BAFD3316C}"/>
              </a:ext>
            </a:extLst>
          </p:cNvPr>
          <p:cNvSpPr txBox="1"/>
          <p:nvPr/>
        </p:nvSpPr>
        <p:spPr>
          <a:xfrm>
            <a:off x="10357595" y="3028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운전자</a:t>
            </a:r>
            <a:endParaRPr lang="en-KR" sz="20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77CEE0-15EA-6DDD-A236-470E49DA80B6}"/>
              </a:ext>
            </a:extLst>
          </p:cNvPr>
          <p:cNvSpPr txBox="1"/>
          <p:nvPr/>
        </p:nvSpPr>
        <p:spPr>
          <a:xfrm>
            <a:off x="9158364" y="5467328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음성 알람</a:t>
            </a:r>
            <a:endParaRPr lang="en-KR" sz="2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013C7-C248-CE7B-1F30-5DD4C1D76B1F}"/>
              </a:ext>
            </a:extLst>
          </p:cNvPr>
          <p:cNvSpPr txBox="1"/>
          <p:nvPr/>
        </p:nvSpPr>
        <p:spPr>
          <a:xfrm>
            <a:off x="9276986" y="451322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n-ea"/>
              </a:rPr>
              <a:t>⏰</a:t>
            </a:r>
            <a:endParaRPr lang="en-KR" sz="6600" dirty="0">
              <a:latin typeface="+mn-ea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E0D70-9F14-CC27-3128-A1D9170790A0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1687397" y="2504619"/>
            <a:ext cx="2272220" cy="11782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0AFE3B-11CE-4EA6-86E1-6DC24C34A0DB}"/>
              </a:ext>
            </a:extLst>
          </p:cNvPr>
          <p:cNvCxnSpPr>
            <a:stCxn id="22" idx="3"/>
            <a:endCxn id="14" idx="1"/>
          </p:cNvCxnSpPr>
          <p:nvPr/>
        </p:nvCxnSpPr>
        <p:spPr>
          <a:xfrm flipV="1">
            <a:off x="7402064" y="2688762"/>
            <a:ext cx="1074063" cy="9941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7C879E-CDB9-C1F3-A3B2-EEDC768AB779}"/>
              </a:ext>
            </a:extLst>
          </p:cNvPr>
          <p:cNvCxnSpPr>
            <a:stCxn id="14" idx="3"/>
            <a:endCxn id="28" idx="1"/>
          </p:cNvCxnSpPr>
          <p:nvPr/>
        </p:nvCxnSpPr>
        <p:spPr>
          <a:xfrm flipV="1">
            <a:off x="9507178" y="2674947"/>
            <a:ext cx="567442" cy="138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6E9BCA-A7AD-E9E9-0AC0-8468473E27A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011274" y="4345257"/>
            <a:ext cx="2080277" cy="13401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5A548-CFC5-07C4-AF92-FF60898E0B7F}"/>
              </a:ext>
            </a:extLst>
          </p:cNvPr>
          <p:cNvCxnSpPr>
            <a:cxnSpLocks/>
          </p:cNvCxnSpPr>
          <p:nvPr/>
        </p:nvCxnSpPr>
        <p:spPr>
          <a:xfrm flipV="1">
            <a:off x="2424226" y="3845357"/>
            <a:ext cx="1344076" cy="8399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5E1B84-1755-DF42-1449-2E0007FF1A05}"/>
              </a:ext>
            </a:extLst>
          </p:cNvPr>
          <p:cNvCxnSpPr>
            <a:stCxn id="22" idx="3"/>
            <a:endCxn id="31" idx="1"/>
          </p:cNvCxnSpPr>
          <p:nvPr/>
        </p:nvCxnSpPr>
        <p:spPr>
          <a:xfrm>
            <a:off x="7402064" y="3682916"/>
            <a:ext cx="1874922" cy="13843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17770</TotalTime>
  <Words>616</Words>
  <Application>Microsoft Macintosh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KoPub돋움체 Bold</vt:lpstr>
      <vt:lpstr>KoPub돋움체 Medium</vt:lpstr>
      <vt:lpstr>맑은 고딕</vt:lpstr>
      <vt:lpstr>나눔바른고딕</vt:lpstr>
      <vt:lpstr>나눔스퀘어 네오 Heavy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1. 이해관계자 요구사항 – 이해관계자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이혜윤</cp:lastModifiedBy>
  <cp:revision>1904</cp:revision>
  <cp:lastPrinted>2017-08-13T06:48:59Z</cp:lastPrinted>
  <dcterms:created xsi:type="dcterms:W3CDTF">2017-06-05T01:31:15Z</dcterms:created>
  <dcterms:modified xsi:type="dcterms:W3CDTF">2025-01-21T06:52:15Z</dcterms:modified>
</cp:coreProperties>
</file>