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1" r:id="rId1"/>
  </p:sldMasterIdLst>
  <p:notesMasterIdLst>
    <p:notesMasterId r:id="rId12"/>
  </p:notesMasterIdLst>
  <p:handoutMasterIdLst>
    <p:handoutMasterId r:id="rId13"/>
  </p:handoutMasterIdLst>
  <p:sldIdLst>
    <p:sldId id="2076136653" r:id="rId2"/>
    <p:sldId id="502" r:id="rId3"/>
    <p:sldId id="2076136660" r:id="rId4"/>
    <p:sldId id="507" r:id="rId5"/>
    <p:sldId id="2076136655" r:id="rId6"/>
    <p:sldId id="2076136656" r:id="rId7"/>
    <p:sldId id="2076136661" r:id="rId8"/>
    <p:sldId id="2076136657" r:id="rId9"/>
    <p:sldId id="2076136658" r:id="rId10"/>
    <p:sldId id="2076136659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4">
          <p15:clr>
            <a:srgbClr val="A4A3A4"/>
          </p15:clr>
        </p15:guide>
        <p15:guide id="2" pos="238">
          <p15:clr>
            <a:srgbClr val="A4A3A4"/>
          </p15:clr>
        </p15:guide>
        <p15:guide id="3" pos="74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9" autoAdjust="0"/>
    <p:restoredTop sz="96230" autoAdjust="0"/>
  </p:normalViewPr>
  <p:slideViewPr>
    <p:cSldViewPr snapToGrid="0">
      <p:cViewPr varScale="1">
        <p:scale>
          <a:sx n="113" d="100"/>
          <a:sy n="113" d="100"/>
        </p:scale>
        <p:origin x="222" y="108"/>
      </p:cViewPr>
      <p:guideLst>
        <p:guide orient="horz" pos="4064"/>
        <p:guide pos="238"/>
        <p:guide pos="7469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536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1A724A-5E99-4266-8DAE-151888473A6F}" type="datetime1">
              <a:rPr lang="ko-KR" altLang="en-US">
                <a:latin typeface="프리젠테이션 7 Bold"/>
                <a:ea typeface="프리젠테이션 7 Bold"/>
              </a:rPr>
              <a:pPr lvl="0">
                <a:defRPr/>
              </a:pPr>
              <a:t>2025-01-22</a:t>
            </a:fld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4237757-942C-49FA-BEC0-F52D2A7221EF}" type="slidenum">
              <a:rPr lang="ko-KR" altLang="en-US">
                <a:latin typeface="프리젠테이션 7 Bold"/>
                <a:ea typeface="프리젠테이션 7 Bold"/>
              </a:rPr>
              <a:pPr lvl="0">
                <a:defRPr/>
              </a:pPr>
              <a:t>‹#›</a:t>
            </a:fld>
            <a:endParaRPr lang="ko-KR" altLang="en-US">
              <a:latin typeface="프리젠테이션 7 Bold"/>
              <a:ea typeface="프리젠테이션 7 Bold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fld id="{725F075A-3C9E-41AC-8981-A520D7FBA881}" type="datetime1">
              <a:rPr lang="ko-KR" altLang="en-US"/>
              <a:pPr lvl="0">
                <a:defRPr/>
              </a:pPr>
              <a:t>2025-01-22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fld id="{1F1DF300-51F1-4D6F-B07B-2A4BAAB7E5C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>
            <a:spLocks noGrp="1"/>
          </p:cNvSpPr>
          <p:nvPr userDrawn="1">
            <p:ph type="title" hasCustomPrompt="1"/>
          </p:nvPr>
        </p:nvSpPr>
        <p:spPr>
          <a:xfrm>
            <a:off x="764458" y="1631425"/>
            <a:ext cx="10010222" cy="2121587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lang="ko-KR" altLang="en-US" sz="4800" b="1" kern="200" spc="-60" baseline="0" dirty="0">
                <a:solidFill>
                  <a:srgbClr val="1B2B34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857250" lvl="0" indent="-8572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제목 입력</a:t>
            </a:r>
          </a:p>
        </p:txBody>
      </p:sp>
      <p:sp>
        <p:nvSpPr>
          <p:cNvPr id="6" name="텍스트 개체 틀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4458" y="1183347"/>
            <a:ext cx="4917016" cy="414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200" b="0" kern="1200" baseline="0" dirty="0">
                <a:solidFill>
                  <a:srgbClr val="356DDE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부제목 입력</a:t>
            </a:r>
          </a:p>
        </p:txBody>
      </p:sp>
      <p:sp>
        <p:nvSpPr>
          <p:cNvPr id="28" name="텍스트 개체 틀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95488" y="5427864"/>
            <a:ext cx="3495976" cy="383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000" b="1" kern="1200" baseline="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작성자 입력</a:t>
            </a:r>
          </a:p>
        </p:txBody>
      </p:sp>
      <p:sp>
        <p:nvSpPr>
          <p:cNvPr id="29" name="텍스트 개체 틀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95488" y="5935832"/>
            <a:ext cx="3495976" cy="2835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lang="ko-KR" altLang="en-US" sz="1400" b="0" kern="1200" dirty="0">
                <a:solidFill>
                  <a:srgbClr val="1B2B34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defRPr>
            </a:lvl1pPr>
          </a:lstStyle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교육 날짜 </a:t>
            </a:r>
            <a:r>
              <a:rPr lang="en-US" altLang="ko-KR" dirty="0"/>
              <a:t>| </a:t>
            </a:r>
            <a:r>
              <a:rPr lang="ko-KR" altLang="en-US" dirty="0"/>
              <a:t>이메일 주소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5EECF7-F8CF-FD1D-FEB8-3A0FE6CB9304}"/>
              </a:ext>
            </a:extLst>
          </p:cNvPr>
          <p:cNvCxnSpPr>
            <a:cxnSpLocks/>
          </p:cNvCxnSpPr>
          <p:nvPr userDrawn="1"/>
        </p:nvCxnSpPr>
        <p:spPr>
          <a:xfrm>
            <a:off x="4057650" y="5867672"/>
            <a:ext cx="81343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3079AB-B56D-C8A2-DD0B-C17DDB8C3152}"/>
              </a:ext>
            </a:extLst>
          </p:cNvPr>
          <p:cNvSpPr txBox="1"/>
          <p:nvPr userDrawn="1"/>
        </p:nvSpPr>
        <p:spPr>
          <a:xfrm>
            <a:off x="9884728" y="5570431"/>
            <a:ext cx="2170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11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C67F1DA-94F0-3A7A-86FD-73656B8F10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865" y="5615256"/>
            <a:ext cx="572144" cy="5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875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789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_참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4F079BA-EC68-4847-F163-A30F341BC73E}"/>
              </a:ext>
            </a:extLst>
          </p:cNvPr>
          <p:cNvSpPr/>
          <p:nvPr userDrawn="1"/>
        </p:nvSpPr>
        <p:spPr bwMode="auto">
          <a:xfrm>
            <a:off x="100965" y="304800"/>
            <a:ext cx="426720" cy="735170"/>
          </a:xfrm>
          <a:custGeom>
            <a:avLst/>
            <a:gdLst>
              <a:gd name="connsiteX0" fmla="*/ 0 w 426720"/>
              <a:gd name="connsiteY0" fmla="*/ 0 h 735170"/>
              <a:gd name="connsiteX1" fmla="*/ 426720 w 426720"/>
              <a:gd name="connsiteY1" fmla="*/ 0 h 735170"/>
              <a:gd name="connsiteX2" fmla="*/ 426720 w 426720"/>
              <a:gd name="connsiteY2" fmla="*/ 735170 h 735170"/>
              <a:gd name="connsiteX3" fmla="*/ 213360 w 426720"/>
              <a:gd name="connsiteY3" fmla="*/ 367308 h 735170"/>
              <a:gd name="connsiteX4" fmla="*/ 0 w 426720"/>
              <a:gd name="connsiteY4" fmla="*/ 735169 h 7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" h="735170">
                <a:moveTo>
                  <a:pt x="0" y="0"/>
                </a:moveTo>
                <a:lnTo>
                  <a:pt x="426720" y="0"/>
                </a:lnTo>
                <a:lnTo>
                  <a:pt x="426720" y="735170"/>
                </a:lnTo>
                <a:lnTo>
                  <a:pt x="213360" y="367308"/>
                </a:lnTo>
                <a:lnTo>
                  <a:pt x="0" y="735169"/>
                </a:lnTo>
                <a:close/>
              </a:path>
            </a:pathLst>
          </a:cu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ko-KR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C319F-B479-B8DC-43F5-F6BED6F99CD7}"/>
              </a:ext>
            </a:extLst>
          </p:cNvPr>
          <p:cNvSpPr txBox="1"/>
          <p:nvPr userDrawn="1"/>
        </p:nvSpPr>
        <p:spPr>
          <a:xfrm>
            <a:off x="164748" y="337922"/>
            <a:ext cx="307777" cy="258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4000"/>
              </a:lnSpc>
              <a:spcAft>
                <a:spcPts val="300"/>
              </a:spcAft>
            </a:pPr>
            <a:r>
              <a:rPr lang="ko-KR" altLang="en-US" sz="16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7943661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705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내지">
    <p:bg>
      <p:bgPr>
        <a:solidFill>
          <a:srgbClr val="2156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FA544C-4D0B-B6B7-EEF9-9D052A91CBA2}"/>
              </a:ext>
            </a:extLst>
          </p:cNvPr>
          <p:cNvSpPr/>
          <p:nvPr userDrawn="1"/>
        </p:nvSpPr>
        <p:spPr>
          <a:xfrm>
            <a:off x="0" y="0"/>
            <a:ext cx="9296399" cy="6858000"/>
          </a:xfrm>
          <a:custGeom>
            <a:avLst/>
            <a:gdLst>
              <a:gd name="connsiteX0" fmla="*/ 0 w 9296399"/>
              <a:gd name="connsiteY0" fmla="*/ 0 h 6858000"/>
              <a:gd name="connsiteX1" fmla="*/ 9296399 w 9296399"/>
              <a:gd name="connsiteY1" fmla="*/ 0 h 6858000"/>
              <a:gd name="connsiteX2" fmla="*/ 7448579 w 9296399"/>
              <a:gd name="connsiteY2" fmla="*/ 6858000 h 6858000"/>
              <a:gd name="connsiteX3" fmla="*/ 0 w 92963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399" h="6858000">
                <a:moveTo>
                  <a:pt x="0" y="0"/>
                </a:moveTo>
                <a:lnTo>
                  <a:pt x="9296399" y="0"/>
                </a:lnTo>
                <a:lnTo>
                  <a:pt x="7448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790575"/>
            <a:ext cx="12192000" cy="6067425"/>
          </a:xfrm>
          <a:prstGeom prst="round1Rect">
            <a:avLst>
              <a:gd name="adj" fmla="val 13464"/>
            </a:avLst>
          </a:prstGeom>
          <a:solidFill>
            <a:schemeClr val="bg1"/>
          </a:solidFill>
          <a:ln>
            <a:noFill/>
          </a:ln>
          <a:effectLst>
            <a:outerShdw blurRad="76200" dist="635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277C0-2425-371C-DA85-3672B2EA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183726"/>
            <a:ext cx="2198196" cy="4329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BC9BEA-583D-C576-D7D7-DBCE986CC2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721232"/>
            <a:ext cx="9413878" cy="1854128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3624AE42-4EFB-3B87-746F-1FCE03A48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412" y="149306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CFA5C64-3346-370B-E8D6-F46F6D7455F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074738"/>
            <a:ext cx="11363325" cy="5219700"/>
          </a:xfrm>
          <a:prstGeom prst="rect">
            <a:avLst/>
          </a:prstGeom>
        </p:spPr>
        <p:txBody>
          <a:bodyPr/>
          <a:lstStyle>
            <a:lvl1pPr marL="228600" indent="-360000">
              <a:buFontTx/>
              <a:buBlip>
                <a:blip r:embed="rId6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000"/>
              </a:spcBef>
              <a:defRPr lang="ko-KR" altLang="en-US" sz="20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lang="ko-KR" altLang="en-US" sz="16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</a:t>
            </a:r>
            <a:r>
              <a:rPr lang="ko-KR" altLang="en-US"/>
              <a:t>번째 수준</a:t>
            </a:r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11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1B8B855-8964-660B-B314-B543A49BC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283061"/>
            <a:ext cx="9413878" cy="1854128"/>
          </a:xfrm>
          <a:prstGeom prst="rect">
            <a:avLst/>
          </a:prstGeom>
        </p:spPr>
      </p:pic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1"/>
            <a:ext cx="12192000" cy="71438"/>
          </a:xfrm>
          <a:prstGeom prst="round1Rect">
            <a:avLst>
              <a:gd name="adj" fmla="val 0"/>
            </a:avLst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9BE909F-3D6D-DAFC-B1C3-FC18CC2AB2C4}"/>
              </a:ext>
            </a:extLst>
          </p:cNvPr>
          <p:cNvSpPr/>
          <p:nvPr userDrawn="1"/>
        </p:nvSpPr>
        <p:spPr>
          <a:xfrm>
            <a:off x="9906000" y="0"/>
            <a:ext cx="2286000" cy="71438"/>
          </a:xfrm>
          <a:prstGeom prst="round1Rect">
            <a:avLst>
              <a:gd name="adj" fmla="val 0"/>
            </a:avLst>
          </a:prstGeom>
          <a:solidFill>
            <a:srgbClr val="1D4A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568C42-AA18-C5CB-BDEA-FAAEE939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3050"/>
            <a:ext cx="1794204" cy="349556"/>
          </a:xfrm>
          <a:prstGeom prst="rect">
            <a:avLst/>
          </a:prstGeom>
        </p:spPr>
      </p:pic>
      <p:sp>
        <p:nvSpPr>
          <p:cNvPr id="7" name="제목 9">
            <a:extLst>
              <a:ext uri="{FF2B5EF4-FFF2-40B4-BE49-F238E27FC236}">
                <a16:creationId xmlns:a16="http://schemas.microsoft.com/office/drawing/2014/main" id="{620729FF-3A3F-2653-5540-62BBDE7A3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938" y="211898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1C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4655B2A-6FAC-913A-F60B-2DFBCCC55BC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5397" y="1070876"/>
            <a:ext cx="11363325" cy="5228315"/>
          </a:xfrm>
          <a:prstGeom prst="rect">
            <a:avLst/>
          </a:prstGeom>
        </p:spPr>
        <p:txBody>
          <a:bodyPr wrap="none"/>
          <a:lstStyle>
            <a:lvl1pPr marL="228600" indent="-360000">
              <a:buFontTx/>
              <a:buBlip>
                <a:blip r:embed="rId5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200"/>
              </a:spcBef>
              <a:defRPr lang="ko-KR" altLang="en-US" sz="22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spcBef>
                <a:spcPts val="1000"/>
              </a:spcBef>
              <a:buFont typeface="Arial" panose="020B0604020202020204" pitchFamily="34" charset="0"/>
              <a:buChar char="-"/>
              <a:defRPr lang="ko-KR" altLang="en-US" sz="20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911477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37">
          <p15:clr>
            <a:srgbClr val="FBAE40"/>
          </p15:clr>
        </p15:guide>
        <p15:guide id="4" pos="143">
          <p15:clr>
            <a:srgbClr val="FBAE40"/>
          </p15:clr>
        </p15:guide>
        <p15:guide id="5" orient="horz" pos="663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523220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7700" y="980714"/>
            <a:ext cx="7289800" cy="12833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+mj-lt"/>
              <a:buAutoNum type="romanUcPeriod"/>
              <a:defRPr lang="ko-KR" altLang="en-US" sz="2000" b="1" kern="1200" dirty="0">
                <a:solidFill>
                  <a:srgbClr val="242528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2"/>
            <a:r>
              <a:rPr lang="en-US" altLang="ko-KR" dirty="0"/>
              <a:t>DFDD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29342C-7DB8-7867-4827-39F14611DD0D}"/>
              </a:ext>
            </a:extLst>
          </p:cNvPr>
          <p:cNvGrpSpPr/>
          <p:nvPr userDrawn="1"/>
        </p:nvGrpSpPr>
        <p:grpSpPr>
          <a:xfrm>
            <a:off x="228912" y="177800"/>
            <a:ext cx="254566" cy="172930"/>
            <a:chOff x="354890" y="268021"/>
            <a:chExt cx="504265" cy="3325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C84E90-29C8-47B4-E388-3EDD001D4815}"/>
                </a:ext>
              </a:extLst>
            </p:cNvPr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17A44-A98C-4784-6052-C59890FACF54}"/>
                </a:ext>
              </a:extLst>
            </p:cNvPr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E840F0-37B6-4DC1-6555-38C9731A9322}"/>
                </a:ext>
              </a:extLst>
            </p:cNvPr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2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397414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01707" y="157690"/>
            <a:ext cx="120762" cy="82035"/>
            <a:chOff x="354890" y="268021"/>
            <a:chExt cx="504265" cy="33250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2A79A-EBC5-41E7-AC1A-D2D93DC5149C}"/>
              </a:ext>
            </a:extLst>
          </p:cNvPr>
          <p:cNvSpPr/>
          <p:nvPr userDrawn="1"/>
        </p:nvSpPr>
        <p:spPr>
          <a:xfrm>
            <a:off x="-1" y="409983"/>
            <a:ext cx="12191999" cy="758418"/>
          </a:xfrm>
          <a:prstGeom prst="rect">
            <a:avLst/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3560" y="539028"/>
            <a:ext cx="7214536" cy="599188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+mj-lt"/>
              <a:buAutoNum type="romanUcPeriod"/>
              <a:defRPr lang="ko-KR" altLang="en-US" sz="2800" b="0" kern="1200" spc="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2D44605-B3EB-42D6-90C5-DBEE4CCE8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4053" y="1595702"/>
            <a:ext cx="9559963" cy="4418365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360363" algn="l"/>
              </a:tabLst>
              <a:defRPr lang="ko-KR" altLang="en-US" sz="2400" b="0" kern="200" spc="-60" dirty="0" smtClean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세부 목차 입력</a:t>
            </a:r>
          </a:p>
        </p:txBody>
      </p:sp>
    </p:spTree>
    <p:extLst>
      <p:ext uri="{BB962C8B-B14F-4D97-AF65-F5344CB8AC3E}">
        <p14:creationId xmlns:p14="http://schemas.microsoft.com/office/powerpoint/2010/main" val="9646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4400-CCF9-404E-F7F4-0E79050F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731222"/>
            <a:ext cx="9751953" cy="1433680"/>
          </a:xfr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D7DA6D-09DC-844A-7A97-B988BFBFA496}"/>
              </a:ext>
            </a:extLst>
          </p:cNvPr>
          <p:cNvCxnSpPr>
            <a:cxnSpLocks/>
          </p:cNvCxnSpPr>
          <p:nvPr userDrawn="1"/>
        </p:nvCxnSpPr>
        <p:spPr>
          <a:xfrm>
            <a:off x="352425" y="578981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C4FEB7-F4A4-BBFB-BCBC-3BB5ED1F6C76}"/>
              </a:ext>
            </a:extLst>
          </p:cNvPr>
          <p:cNvCxnSpPr>
            <a:cxnSpLocks/>
          </p:cNvCxnSpPr>
          <p:nvPr userDrawn="1"/>
        </p:nvCxnSpPr>
        <p:spPr>
          <a:xfrm>
            <a:off x="352425" y="2327873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22C75-F09A-EB18-69A6-9AD1FA59163F}"/>
              </a:ext>
            </a:extLst>
          </p:cNvPr>
          <p:cNvSpPr txBox="1"/>
          <p:nvPr userDrawn="1"/>
        </p:nvSpPr>
        <p:spPr>
          <a:xfrm>
            <a:off x="9894613" y="6448809"/>
            <a:ext cx="2170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863FF-AFF1-97A2-D212-EBE9709F6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4369" y="996008"/>
            <a:ext cx="1036818" cy="91483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322CF4-6D05-F734-94FC-3327078C2341}"/>
              </a:ext>
            </a:extLst>
          </p:cNvPr>
          <p:cNvGrpSpPr/>
          <p:nvPr userDrawn="1"/>
        </p:nvGrpSpPr>
        <p:grpSpPr>
          <a:xfrm>
            <a:off x="297292" y="6496278"/>
            <a:ext cx="120762" cy="82035"/>
            <a:chOff x="1318758" y="4971882"/>
            <a:chExt cx="120762" cy="820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023137-E6E5-9A3D-10DC-49AE84BCBFFE}"/>
                </a:ext>
              </a:extLst>
            </p:cNvPr>
            <p:cNvSpPr/>
            <p:nvPr userDrawn="1"/>
          </p:nvSpPr>
          <p:spPr>
            <a:xfrm>
              <a:off x="1318758" y="4971882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8566C2-6186-15C3-DA7F-9502DCAB6B29}"/>
                </a:ext>
              </a:extLst>
            </p:cNvPr>
            <p:cNvSpPr/>
            <p:nvPr userDrawn="1"/>
          </p:nvSpPr>
          <p:spPr>
            <a:xfrm>
              <a:off x="1318758" y="5007260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4ED8A2-81EC-EBF0-DFA0-8AD55EDD6517}"/>
                </a:ext>
              </a:extLst>
            </p:cNvPr>
            <p:cNvSpPr/>
            <p:nvPr userDrawn="1"/>
          </p:nvSpPr>
          <p:spPr>
            <a:xfrm>
              <a:off x="1318758" y="5042637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64639C-FDFA-F533-F2BC-CFFF0744FEC6}"/>
              </a:ext>
            </a:extLst>
          </p:cNvPr>
          <p:cNvSpPr txBox="1"/>
          <p:nvPr userDrawn="1"/>
        </p:nvSpPr>
        <p:spPr>
          <a:xfrm>
            <a:off x="400079" y="6410337"/>
            <a:ext cx="15850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buFont typeface="+mj-lt"/>
              <a:buNone/>
              <a:tabLst>
                <a:tab pos="268288" algn="l"/>
              </a:tabLst>
            </a:pPr>
            <a:r>
              <a:rPr lang="ko-KR" altLang="en-US" sz="1050" b="0" kern="1200" spc="-6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소프트웨어 요구사항 분석 및 설계</a:t>
            </a:r>
            <a:endParaRPr lang="en-US" altLang="ko-KR" sz="1050" b="0" kern="1200" spc="-6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5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E229-9836-B3B9-9B3D-02F8E9A1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592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AB9F7-4D50-EC32-955B-E4D2BBF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2064A-5A03-89F3-6F53-A4C2AE761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914400"/>
          </a:xfrm>
        </p:spPr>
        <p:txBody>
          <a:bodyPr/>
          <a:lstStyle>
            <a:lvl1pPr marL="355600" indent="-355600">
              <a:buSzPct val="100000"/>
              <a:buFontTx/>
              <a:buBlip>
                <a:blip r:embed="rId2"/>
              </a:buBlip>
              <a:tabLst>
                <a:tab pos="271463" algn="l"/>
              </a:tabLst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525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317" y="467382"/>
            <a:ext cx="11615737" cy="419878"/>
          </a:xfrm>
        </p:spPr>
        <p:txBody>
          <a:bodyPr/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200" spc="-60" dirty="0">
                <a:solidFill>
                  <a:srgbClr val="052A4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432435" y="1034911"/>
            <a:ext cx="11532444" cy="4103368"/>
          </a:xfrm>
        </p:spPr>
        <p:txBody>
          <a:bodyPr/>
          <a:lstStyle>
            <a:lvl1pPr marL="285737" indent="-285737">
              <a:spcBef>
                <a:spcPts val="800"/>
              </a:spcBef>
              <a:buFontTx/>
              <a:buBlip>
                <a:blip r:embed="rId2"/>
              </a:buBlip>
              <a:tabLst>
                <a:tab pos="88896" algn="l"/>
              </a:tabLst>
              <a:defRPr lang="ko-KR" altLang="en-US" sz="1500" b="1" kern="200" spc="-60" dirty="0">
                <a:solidFill>
                  <a:srgbClr val="24242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  <a:lvl2pPr marL="534961" indent="-268275">
              <a:lnSpc>
                <a:spcPct val="110000"/>
              </a:lnSpc>
              <a:spcBef>
                <a:spcPts val="1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46066" algn="l"/>
              </a:tabLst>
              <a:defRPr/>
            </a:lvl2pPr>
            <a:lvl3pPr>
              <a:spcBef>
                <a:spcPts val="0"/>
              </a:spcBef>
              <a:spcAft>
                <a:spcPts val="400"/>
              </a:spcAft>
              <a:defRPr/>
            </a:lvl3pPr>
          </a:lstStyle>
          <a:p>
            <a:pPr marL="269861" lvl="0" indent="-269861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FontTx/>
              <a:buBlip>
                <a:blip r:embed="rId2"/>
              </a:buBlip>
              <a:tabLst>
                <a:tab pos="268275" algn="l"/>
              </a:tabLst>
            </a:pPr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681687-DFD2-467B-8A45-D8DEC192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1309" y="208489"/>
            <a:ext cx="10719619" cy="232374"/>
          </a:xfrm>
        </p:spPr>
        <p:txBody>
          <a:bodyPr/>
          <a:lstStyle>
            <a:lvl1pPr marL="180966" indent="-180966" algn="l" defTabSz="914354" rtl="0" eaLnBrk="1" latinLnBrk="1" hangingPunct="1">
              <a:lnSpc>
                <a:spcPct val="90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romanUcPeriod"/>
              <a:tabLst>
                <a:tab pos="180966" algn="l"/>
              </a:tabLst>
              <a:defRPr lang="ko-KR" altLang="en-US" sz="1300" b="0" kern="2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700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169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139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767B0-9C36-1F07-30D6-73484BE0C099}"/>
              </a:ext>
            </a:extLst>
          </p:cNvPr>
          <p:cNvSpPr txBox="1"/>
          <p:nvPr userDrawn="1"/>
        </p:nvSpPr>
        <p:spPr>
          <a:xfrm>
            <a:off x="10891519" y="6552721"/>
            <a:ext cx="12290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719" y="238320"/>
            <a:ext cx="11678561" cy="548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" name="Rectangle 1040">
            <a:extLst>
              <a:ext uri="{FF2B5EF4-FFF2-40B4-BE49-F238E27FC236}">
                <a16:creationId xmlns:a16="http://schemas.microsoft.com/office/drawing/2014/main" id="{08B90382-C1B7-4E5B-B1A1-FA59845D01F2}"/>
              </a:ext>
            </a:extLst>
          </p:cNvPr>
          <p:cNvSpPr>
            <a:spLocks noGrp="1" noChangeArrowheads="1"/>
          </p:cNvSpPr>
          <p:nvPr userDrawn="1"/>
        </p:nvSpPr>
        <p:spPr bwMode="black">
          <a:xfrm>
            <a:off x="10470006" y="6513505"/>
            <a:ext cx="431674" cy="2633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algn="r" defTabSz="457200" rtl="0" eaLnBrk="0" latinLnBrk="0" hangingPunct="0">
              <a:defRPr/>
            </a:pPr>
            <a:fld id="{35A1AA57-4765-4E74-8230-34C928C399C2}" type="slidenum">
              <a:rPr kumimoji="0" lang="ko-KR" altLang="en-US" sz="12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맑은 고딕"/>
              </a:rPr>
              <a:pPr marL="0" algn="r" defTabSz="457200" rtl="0" eaLnBrk="0" latinLnBrk="0" hangingPunct="0">
                <a:defRPr/>
              </a:pPr>
              <a:t>‹#›</a:t>
            </a:fld>
            <a:endParaRPr kumimoji="0" lang="en-US" altLang="ko-KR" sz="1200" b="1" kern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맑은 고딕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694DB59-8BF3-E3F5-40E4-798A45A6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31" y="972384"/>
            <a:ext cx="1047148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1463" lvl="0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Blip>
                <a:blip r:embed="rId17"/>
              </a:buBlip>
              <a:tabLst>
                <a:tab pos="271463" algn="l"/>
              </a:tabLst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9DB431-E95D-81DE-7168-7545706F699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614" y="6660384"/>
            <a:ext cx="9407294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Line 20">
            <a:extLst>
              <a:ext uri="{FF2B5EF4-FFF2-40B4-BE49-F238E27FC236}">
                <a16:creationId xmlns:a16="http://schemas.microsoft.com/office/drawing/2014/main" id="{C6D3A18D-D8C9-F9A2-0F92-036C70549F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660385"/>
            <a:ext cx="481586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4414382B-132C-709F-119B-C7EED12247E3}"/>
              </a:ext>
            </a:extLst>
          </p:cNvPr>
          <p:cNvSpPr>
            <a:spLocks/>
          </p:cNvSpPr>
          <p:nvPr userDrawn="1"/>
        </p:nvSpPr>
        <p:spPr bwMode="auto">
          <a:xfrm>
            <a:off x="340513" y="6581404"/>
            <a:ext cx="99844" cy="80471"/>
          </a:xfrm>
          <a:custGeom>
            <a:avLst/>
            <a:gdLst>
              <a:gd name="T0" fmla="*/ 0 w 65"/>
              <a:gd name="T1" fmla="*/ 52 h 52"/>
              <a:gd name="T2" fmla="*/ 17 w 65"/>
              <a:gd name="T3" fmla="*/ 48 h 52"/>
              <a:gd name="T4" fmla="*/ 39 w 65"/>
              <a:gd name="T5" fmla="*/ 6 h 52"/>
              <a:gd name="T6" fmla="*/ 65 w 65"/>
              <a:gd name="T7" fmla="*/ 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2">
                <a:moveTo>
                  <a:pt x="0" y="52"/>
                </a:moveTo>
                <a:cubicBezTo>
                  <a:pt x="4" y="52"/>
                  <a:pt x="11" y="52"/>
                  <a:pt x="17" y="48"/>
                </a:cubicBezTo>
                <a:cubicBezTo>
                  <a:pt x="31" y="38"/>
                  <a:pt x="25" y="16"/>
                  <a:pt x="39" y="6"/>
                </a:cubicBezTo>
                <a:cubicBezTo>
                  <a:pt x="43" y="3"/>
                  <a:pt x="50" y="0"/>
                  <a:pt x="65" y="3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id="{729A96E6-95F4-6A2E-49D0-A715397A27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592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41FDD055-BA1F-BE19-DD27-301753D966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448" y="6568986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1" name="Freeform 24">
            <a:extLst>
              <a:ext uri="{FF2B5EF4-FFF2-40B4-BE49-F238E27FC236}">
                <a16:creationId xmlns:a16="http://schemas.microsoft.com/office/drawing/2014/main" id="{7D84EDC7-455E-5DCD-59E3-11B757C5339D}"/>
              </a:ext>
            </a:extLst>
          </p:cNvPr>
          <p:cNvSpPr>
            <a:spLocks/>
          </p:cNvSpPr>
          <p:nvPr userDrawn="1"/>
        </p:nvSpPr>
        <p:spPr bwMode="auto">
          <a:xfrm>
            <a:off x="383729" y="6658398"/>
            <a:ext cx="97857" cy="80471"/>
          </a:xfrm>
          <a:custGeom>
            <a:avLst/>
            <a:gdLst>
              <a:gd name="T0" fmla="*/ 64 w 64"/>
              <a:gd name="T1" fmla="*/ 0 h 52"/>
              <a:gd name="T2" fmla="*/ 48 w 64"/>
              <a:gd name="T3" fmla="*/ 4 h 52"/>
              <a:gd name="T4" fmla="*/ 26 w 64"/>
              <a:gd name="T5" fmla="*/ 46 h 52"/>
              <a:gd name="T6" fmla="*/ 0 w 64"/>
              <a:gd name="T7" fmla="*/ 4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52">
                <a:moveTo>
                  <a:pt x="64" y="0"/>
                </a:moveTo>
                <a:cubicBezTo>
                  <a:pt x="60" y="0"/>
                  <a:pt x="54" y="0"/>
                  <a:pt x="48" y="4"/>
                </a:cubicBezTo>
                <a:cubicBezTo>
                  <a:pt x="33" y="14"/>
                  <a:pt x="39" y="36"/>
                  <a:pt x="26" y="46"/>
                </a:cubicBezTo>
                <a:cubicBezTo>
                  <a:pt x="22" y="49"/>
                  <a:pt x="14" y="52"/>
                  <a:pt x="0" y="49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EF1543D0-749E-3840-BA92-882D8C2583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167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9D1ABEE2-B997-9D2E-DAE7-C228800771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9821" y="6724960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5AA29-E5BE-3EAE-659B-41020F4737DD}"/>
              </a:ext>
            </a:extLst>
          </p:cNvPr>
          <p:cNvSpPr txBox="1"/>
          <p:nvPr userDrawn="1"/>
        </p:nvSpPr>
        <p:spPr>
          <a:xfrm>
            <a:off x="466762" y="6539572"/>
            <a:ext cx="6668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0" eaLnBrk="1" latinLnBrk="0" hangingPunct="1"/>
            <a:r>
              <a:rPr lang="en-US" altLang="ko-KR" sz="900" b="0" i="1" u="none" kern="1200" spc="-30" baseline="0" dirty="0">
                <a:solidFill>
                  <a:srgbClr val="0E171C"/>
                </a:solidFill>
                <a:latin typeface="Consolas" panose="020B0609020204030204" pitchFamily="49" charset="0"/>
                <a:ea typeface="+mn-ea"/>
                <a:cs typeface="+mn-cs"/>
              </a:rPr>
              <a:t>Synetics</a:t>
            </a:r>
            <a:endParaRPr lang="ko-KR" altLang="en-US" sz="900" b="0" i="1" u="none" kern="1200" spc="-30" baseline="0" dirty="0">
              <a:solidFill>
                <a:srgbClr val="0E171C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7FA70770-63F0-124B-9E75-D8074CFD9F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3452" y="6647308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D8DB9750-DF88-4CA3-B43C-E6ECAE77CE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48908" y="6647308"/>
            <a:ext cx="28800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8384C-C739-A915-33F1-FA2A5E2570F4}"/>
              </a:ext>
            </a:extLst>
          </p:cNvPr>
          <p:cNvSpPr/>
          <p:nvPr userDrawn="1"/>
        </p:nvSpPr>
        <p:spPr>
          <a:xfrm>
            <a:off x="0" y="1"/>
            <a:ext cx="12192000" cy="91440"/>
          </a:xfrm>
          <a:prstGeom prst="rect">
            <a:avLst/>
          </a:prstGeom>
          <a:solidFill>
            <a:srgbClr val="356DDE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6" r:id="rId5"/>
    <p:sldLayoutId id="2147483725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3100" b="1" kern="200" spc="-60" dirty="0">
          <a:solidFill>
            <a:schemeClr val="tx1"/>
          </a:solidFill>
          <a:latin typeface="프리젠테이션 8 ExtraBold" pitchFamily="2" charset="-127"/>
          <a:ea typeface="프리젠테이션 8 ExtraBold" pitchFamily="2" charset="-127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FFFFFF"/>
        </a:buClr>
        <a:buFontTx/>
        <a:buBlip>
          <a:blip r:embed="rId17"/>
        </a:buBlip>
        <a:tabLst>
          <a:tab pos="268288" algn="l"/>
        </a:tabLst>
        <a:defRPr lang="ko-KR" altLang="en-US" sz="2400" b="0" kern="200" spc="-60" dirty="0" smtClean="0">
          <a:solidFill>
            <a:srgbClr val="242424"/>
          </a:solidFill>
          <a:latin typeface="프리젠테이션 6 SemiBold" pitchFamily="2" charset="-127"/>
          <a:ea typeface="프리젠테이션 6 SemiBold" pitchFamily="2" charset="-127"/>
          <a:cs typeface="+mn-cs"/>
        </a:defRPr>
      </a:lvl1pPr>
      <a:lvl2pPr marL="447675" indent="-177800" algn="l" defTabSz="914400" rtl="0" eaLnBrk="1" latinLnBrk="0" hangingPunct="1">
        <a:lnSpc>
          <a:spcPct val="120000"/>
        </a:lnSpc>
        <a:spcBef>
          <a:spcPts val="500"/>
        </a:spcBef>
        <a:spcAft>
          <a:spcPts val="4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tabLst>
          <a:tab pos="1163638" algn="l"/>
        </a:tabLst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715963" indent="-180975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76325" indent="-904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920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7804-2A1D-E697-4E14-0EC6434A7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78F0D-6B07-E00F-2B63-1E6CA576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DEB29-F225-F9B1-BA1C-A7F03CD6008A}"/>
              </a:ext>
            </a:extLst>
          </p:cNvPr>
          <p:cNvSpPr txBox="1"/>
          <p:nvPr/>
        </p:nvSpPr>
        <p:spPr>
          <a:xfrm>
            <a:off x="494270" y="243839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 </a:t>
            </a:r>
            <a:r>
              <a:rPr lang="ko-KR" altLang="en-US" sz="1600" dirty="0">
                <a:latin typeface="+mn-ea"/>
              </a:rPr>
              <a:t>별도 자료로 제공 예정</a:t>
            </a:r>
          </a:p>
        </p:txBody>
      </p:sp>
    </p:spTree>
    <p:extLst>
      <p:ext uri="{BB962C8B-B14F-4D97-AF65-F5344CB8AC3E}">
        <p14:creationId xmlns:p14="http://schemas.microsoft.com/office/powerpoint/2010/main" val="332508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BE52-74A9-6CE6-241C-41221B52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요구사항 검토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0BADA-989E-6918-B592-3555A2D1C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0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식별 및 우선순위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5303021"/>
          </a:xfrm>
        </p:spPr>
        <p:txBody>
          <a:bodyPr/>
          <a:lstStyle/>
          <a:p>
            <a:pPr lvl="0">
              <a:defRPr/>
            </a:pPr>
            <a:r>
              <a:rPr lang="ko-KR" altLang="en-US" sz="1900"/>
              <a:t>누가 시스템을 사용할 것인가</a:t>
            </a:r>
            <a:r>
              <a:rPr lang="en-US" altLang="ko-KR" sz="1900"/>
              <a:t>?</a:t>
            </a:r>
          </a:p>
          <a:p>
            <a:pPr lvl="1">
              <a:defRPr/>
            </a:pPr>
            <a:r>
              <a:rPr lang="ko-KR" altLang="en-US" sz="1500"/>
              <a:t>자녀를 둔 운전자</a:t>
            </a:r>
            <a:r>
              <a:rPr lang="en-US" altLang="ko-KR" sz="1500"/>
              <a:t> - </a:t>
            </a:r>
            <a:r>
              <a:rPr lang="ko-KR" altLang="en-US" sz="1500"/>
              <a:t>상</a:t>
            </a:r>
          </a:p>
          <a:p>
            <a:pPr lvl="0">
              <a:defRPr/>
            </a:pPr>
            <a:r>
              <a:rPr lang="ko-KR" altLang="en-US" sz="1900"/>
              <a:t>누가 시스템을 구매하고 판매할 것인가</a:t>
            </a:r>
            <a:r>
              <a:rPr lang="en-US" altLang="ko-KR" sz="1900"/>
              <a:t>?</a:t>
            </a:r>
          </a:p>
          <a:p>
            <a:pPr lvl="1">
              <a:defRPr/>
            </a:pPr>
            <a:r>
              <a:rPr lang="ko-KR" altLang="en-US" sz="1500"/>
              <a:t>자동차 </a:t>
            </a:r>
            <a:r>
              <a:rPr lang="en-US" altLang="ko-KR" sz="1500"/>
              <a:t>OEM - </a:t>
            </a:r>
            <a:r>
              <a:rPr lang="ko-KR" altLang="en-US" sz="1500"/>
              <a:t>상</a:t>
            </a:r>
          </a:p>
          <a:p>
            <a:pPr lvl="0">
              <a:defRPr/>
            </a:pPr>
            <a:r>
              <a:rPr lang="ko-KR" altLang="en-US" sz="1900"/>
              <a:t>시스템의 안전이나 품질 등의 영향을 받는 것들은</a:t>
            </a:r>
            <a:r>
              <a:rPr lang="en-US" altLang="ko-KR" sz="1900"/>
              <a:t>?</a:t>
            </a:r>
          </a:p>
          <a:p>
            <a:pPr lvl="1">
              <a:defRPr/>
            </a:pPr>
            <a:r>
              <a:rPr lang="ko-KR" altLang="en-US" sz="1500"/>
              <a:t>전자식 스위치의 경우 접점 불량이 발생할 수 있음</a:t>
            </a:r>
            <a:r>
              <a:rPr lang="en-US" altLang="ko-KR" sz="1500"/>
              <a:t> - </a:t>
            </a:r>
            <a:r>
              <a:rPr lang="ko-KR" altLang="en-US" sz="1500"/>
              <a:t>하</a:t>
            </a:r>
          </a:p>
          <a:p>
            <a:pPr lvl="1">
              <a:defRPr/>
            </a:pPr>
            <a:r>
              <a:rPr lang="ko-KR" altLang="en-US" sz="1500"/>
              <a:t>이로 인해서 위급상황 시 재빠른 대처 불가</a:t>
            </a:r>
            <a:r>
              <a:rPr lang="en-US" altLang="ko-KR" sz="1500"/>
              <a:t> - </a:t>
            </a:r>
            <a:r>
              <a:rPr lang="ko-KR" altLang="en-US" sz="1500"/>
              <a:t>상</a:t>
            </a:r>
          </a:p>
          <a:p>
            <a:pPr lvl="0">
              <a:defRPr/>
            </a:pPr>
            <a:r>
              <a:rPr lang="ko-KR" altLang="en-US" sz="1900"/>
              <a:t>시스템의 기능이나 성능에 제한을 주는 것은</a:t>
            </a:r>
            <a:r>
              <a:rPr lang="en-US" altLang="ko-KR" sz="1900"/>
              <a:t>?</a:t>
            </a:r>
          </a:p>
          <a:p>
            <a:pPr lvl="1">
              <a:defRPr/>
            </a:pPr>
            <a:r>
              <a:rPr lang="ko-KR" altLang="en-US" sz="1500"/>
              <a:t>외부 환경</a:t>
            </a:r>
            <a:r>
              <a:rPr lang="en-US" altLang="ko-KR" sz="1500"/>
              <a:t>(</a:t>
            </a:r>
            <a:r>
              <a:rPr lang="ko-KR" altLang="en-US" sz="1500"/>
              <a:t>극단적인 온도차</a:t>
            </a:r>
            <a:r>
              <a:rPr lang="en-US" altLang="ko-KR" sz="1500"/>
              <a:t>) - </a:t>
            </a:r>
            <a:r>
              <a:rPr lang="ko-KR" altLang="en-US" sz="1500"/>
              <a:t>중</a:t>
            </a:r>
          </a:p>
          <a:p>
            <a:pPr lvl="0">
              <a:defRPr/>
            </a:pPr>
            <a:r>
              <a:rPr lang="ko-KR" altLang="en-US" sz="1900"/>
              <a:t>경쟁상대</a:t>
            </a:r>
            <a:r>
              <a:rPr lang="en-US" altLang="ko-KR" sz="1900"/>
              <a:t>?</a:t>
            </a:r>
          </a:p>
          <a:p>
            <a:pPr lvl="1">
              <a:defRPr/>
            </a:pPr>
            <a:r>
              <a:rPr lang="ko-KR" altLang="en-US" sz="1500"/>
              <a:t>타 자동차 </a:t>
            </a:r>
            <a:r>
              <a:rPr lang="en-US" altLang="ko-KR" sz="1500"/>
              <a:t>OEM - </a:t>
            </a:r>
            <a:r>
              <a:rPr lang="ko-KR" altLang="en-US" sz="1500"/>
              <a:t>하</a:t>
            </a:r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식별 및 우선순위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530302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누가 시스템을 개발하고 검증하고 유지보수 하는가</a:t>
            </a:r>
            <a:r>
              <a:rPr lang="en-US" altLang="ko-KR"/>
              <a:t>?</a:t>
            </a:r>
          </a:p>
          <a:p>
            <a:pPr lvl="1">
              <a:defRPr/>
            </a:pPr>
            <a:r>
              <a:rPr lang="ko-KR" altLang="en-US"/>
              <a:t>개발 </a:t>
            </a:r>
            <a:r>
              <a:rPr lang="en-US" altLang="ko-KR"/>
              <a:t>:</a:t>
            </a:r>
            <a:r>
              <a:rPr lang="ko-KR" altLang="en-US"/>
              <a:t> 개발은 자동차 </a:t>
            </a:r>
            <a:r>
              <a:rPr lang="en-US" altLang="ko-KR"/>
              <a:t>OEM,</a:t>
            </a:r>
            <a:r>
              <a:rPr lang="ko-KR" altLang="en-US"/>
              <a:t> 제조는 자동차 협력사</a:t>
            </a:r>
            <a:r>
              <a:rPr lang="en-US" altLang="ko-KR"/>
              <a:t> - </a:t>
            </a:r>
            <a:r>
              <a:rPr lang="ko-KR" altLang="en-US"/>
              <a:t>상</a:t>
            </a:r>
          </a:p>
          <a:p>
            <a:pPr lvl="1">
              <a:defRPr/>
            </a:pPr>
            <a:r>
              <a:rPr lang="ko-KR" altLang="en-US"/>
              <a:t>검증 및 유지보수 </a:t>
            </a:r>
            <a:r>
              <a:rPr lang="en-US" altLang="ko-KR"/>
              <a:t>:</a:t>
            </a:r>
            <a:r>
              <a:rPr lang="ko-KR" altLang="en-US"/>
              <a:t> 전체적은 검증 및 유지보수는 </a:t>
            </a:r>
            <a:r>
              <a:rPr lang="en-US" altLang="ko-KR"/>
              <a:t>OEM</a:t>
            </a:r>
            <a:r>
              <a:rPr lang="ko-KR" altLang="en-US"/>
              <a:t>에서 진행하고 여기서 발생한 이슈에 대한 처리는 자동차 협력사에서 진행</a:t>
            </a:r>
            <a:r>
              <a:rPr lang="en-US" altLang="ko-KR"/>
              <a:t> - </a:t>
            </a:r>
            <a:r>
              <a:rPr lang="ko-KR" altLang="en-US"/>
              <a:t>상</a:t>
            </a:r>
          </a:p>
          <a:p>
            <a:pPr lvl="0">
              <a:defRPr/>
            </a:pPr>
            <a:r>
              <a:rPr lang="ko-KR" altLang="en-US"/>
              <a:t>시스템은 어떤 환경에서 운영될 것인가</a:t>
            </a:r>
            <a:r>
              <a:rPr lang="en-US" altLang="ko-KR"/>
              <a:t>?</a:t>
            </a:r>
          </a:p>
          <a:p>
            <a:pPr lvl="1">
              <a:defRPr/>
            </a:pPr>
            <a:r>
              <a:rPr lang="ko-KR" altLang="en-US"/>
              <a:t>운행 중인 자동차에 운전자와 자녀가 함께 있는 상황</a:t>
            </a:r>
            <a:r>
              <a:rPr lang="en-US" altLang="ko-KR"/>
              <a:t> - </a:t>
            </a:r>
            <a:r>
              <a:rPr lang="ko-KR" altLang="en-US"/>
              <a:t>상</a:t>
            </a:r>
          </a:p>
          <a:p>
            <a:pPr lvl="0">
              <a:defRPr/>
            </a:pPr>
            <a:r>
              <a:rPr lang="ko-KR" altLang="en-US"/>
              <a:t>시스템을 개발하기 위해서 어떤 기술이 필요한가</a:t>
            </a:r>
            <a:r>
              <a:rPr lang="en-US" altLang="ko-KR"/>
              <a:t>?</a:t>
            </a:r>
          </a:p>
          <a:p>
            <a:pPr lvl="1">
              <a:defRPr/>
            </a:pPr>
            <a:r>
              <a:rPr lang="ko-KR" altLang="en-US"/>
              <a:t>차체 움직임 제어 기술</a:t>
            </a:r>
            <a:r>
              <a:rPr lang="en-US" altLang="ko-KR"/>
              <a:t> - </a:t>
            </a:r>
            <a:r>
              <a:rPr lang="ko-KR" altLang="en-US"/>
              <a:t>상</a:t>
            </a:r>
          </a:p>
          <a:p>
            <a:pPr lvl="1">
              <a:defRPr/>
            </a:pPr>
            <a:r>
              <a:rPr lang="ko-KR" altLang="en-US"/>
              <a:t>전자 회로 설계 기술</a:t>
            </a:r>
            <a:r>
              <a:rPr lang="en-US" altLang="ko-KR"/>
              <a:t> - </a:t>
            </a:r>
            <a:r>
              <a:rPr lang="ko-KR" altLang="en-US"/>
              <a:t>상</a:t>
            </a:r>
          </a:p>
          <a:p>
            <a:pPr lvl="1">
              <a:defRPr/>
            </a:pPr>
            <a:r>
              <a:rPr lang="ko-KR" altLang="en-US"/>
              <a:t>위급 상황에 대응하기 위한 센서 감지 기술</a:t>
            </a:r>
            <a:r>
              <a:rPr lang="en-US" altLang="ko-KR"/>
              <a:t> - </a:t>
            </a:r>
            <a:r>
              <a:rPr lang="ko-KR" altLang="en-US"/>
              <a:t>중</a:t>
            </a:r>
          </a:p>
          <a:p>
            <a:pPr lvl="1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요구사항 추출</a:t>
            </a:r>
          </a:p>
        </p:txBody>
      </p:sp>
      <p:graphicFrame>
        <p:nvGraphicFramePr>
          <p:cNvPr id="7" name="object 5"/>
          <p:cNvGraphicFramePr>
            <a:graphicFrameLocks noGrp="1"/>
          </p:cNvGraphicFramePr>
          <p:nvPr/>
        </p:nvGraphicFramePr>
        <p:xfrm>
          <a:off x="498149" y="1762909"/>
          <a:ext cx="10762065" cy="29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45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23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5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805" marR="10795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이해 </a:t>
                      </a:r>
                      <a:r>
                        <a:rPr sz="1100" b="1" spc="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관계자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50495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추출  방법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이해당사자의</a:t>
                      </a:r>
                      <a:r>
                        <a:rPr sz="1100" b="1" spc="-60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니즈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29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해당 니즈의 실질적 </a:t>
                      </a:r>
                      <a:r>
                        <a:rPr sz="1100" b="1" spc="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인</a:t>
                      </a:r>
                      <a:r>
                        <a:rPr sz="1100" b="1" spc="-5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문제는</a:t>
                      </a:r>
                      <a:r>
                        <a:rPr sz="1100" b="1" spc="-5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무엇인가?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08279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이해당사자</a:t>
                      </a:r>
                      <a:r>
                        <a:rPr sz="1100" b="1" spc="-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요구사  항은</a:t>
                      </a:r>
                      <a:r>
                        <a:rPr sz="1100" b="1" spc="-2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무엇인가?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요구사항의</a:t>
                      </a:r>
                      <a:r>
                        <a:rPr sz="1100" b="1" spc="-60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영향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86055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우선  순위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자녀를 둔 운전자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50" spc="0" baseline="0">
                          <a:latin typeface="나눔바른고딕"/>
                          <a:ea typeface="나눔바른고딕"/>
                          <a:cs typeface="Calibri"/>
                        </a:rPr>
                        <a:t>브레인스토밍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11760" algn="just">
                        <a:lnSpc>
                          <a:spcPct val="100000"/>
                        </a:lnSpc>
                        <a:spcBef>
                          <a:spcPts val="855"/>
                        </a:spcBef>
                        <a:defRPr/>
                      </a:pPr>
                      <a:r>
                        <a:rPr lang="en-US" altLang="ko-KR" sz="1000"/>
                        <a:t>child lock</a:t>
                      </a:r>
                      <a:r>
                        <a:rPr lang="ko-KR" altLang="en-US" sz="1000"/>
                        <a:t>을 하는 것을 자꾸 잊음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11760" algn="just">
                        <a:lnSpc>
                          <a:spcPct val="100000"/>
                        </a:lnSpc>
                        <a:spcBef>
                          <a:spcPts val="855"/>
                        </a:spcBef>
                        <a:defRPr/>
                      </a:pPr>
                      <a:r>
                        <a:rPr lang="en-US" altLang="ko-KR" sz="1000"/>
                        <a:t>child lock</a:t>
                      </a:r>
                      <a:r>
                        <a:rPr lang="ko-KR" altLang="en-US" sz="1000"/>
                        <a:t>을 하는 것을 잊고 차량 주행 중 자녀가 문을 여는 상황 발생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7155">
                        <a:lnSpc>
                          <a:spcPct val="100000"/>
                        </a:lnSpc>
                        <a:spcBef>
                          <a:spcPts val="855"/>
                        </a:spcBef>
                        <a:defRPr/>
                      </a:pPr>
                      <a:r>
                        <a:rPr lang="ko-KR" altLang="en-US" sz="1000"/>
                        <a:t>차량이 일정속도에 도달했을 시 자동으로</a:t>
                      </a:r>
                      <a:r>
                        <a:rPr lang="en-US" altLang="ko-KR" sz="1000"/>
                        <a:t> child lock</a:t>
                      </a:r>
                      <a:r>
                        <a:rPr lang="ko-KR" altLang="en-US" sz="1000"/>
                        <a:t>이 걸렸으면 좋겠음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9060">
                        <a:lnSpc>
                          <a:spcPct val="100000"/>
                        </a:lnSpc>
                        <a:spcBef>
                          <a:spcPts val="254"/>
                        </a:spcBef>
                        <a:defRPr/>
                      </a:pPr>
                      <a:r>
                        <a:rPr lang="ko-KR" altLang="en-US" sz="1000"/>
                        <a:t>개선 시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주행 중 자녀가 문을 여는 상황을 방지할 수 있어서 차량 안전에 도움이 될 수 있음 </a:t>
                      </a:r>
                      <a:r>
                        <a:rPr lang="en-US" altLang="ko-KR" sz="1000"/>
                        <a:t>child lock </a:t>
                      </a:r>
                      <a:r>
                        <a:rPr lang="ko-KR" altLang="en-US" sz="1000"/>
                        <a:t>단가 상승 방지를 위해 추가적인 센서를 사용하지 않고 차량에 이미 적용된 주행 중 문 닫힘 기능과 연동하여 개발 비용을 최소화 할 수 있음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200"/>
                        <a:t>++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자동차</a:t>
                      </a:r>
                      <a:r>
                        <a:rPr lang="en-US" altLang="ko-KR"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OEM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50" spc="0" baseline="0">
                          <a:latin typeface="나눔바른고딕"/>
                          <a:ea typeface="나눔바른고딕"/>
                          <a:cs typeface="Calibri"/>
                        </a:rPr>
                        <a:t>브레인스토밍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lang="ko-KR" altLang="en-US" sz="1000"/>
                        <a:t>타 자동차 </a:t>
                      </a:r>
                      <a:r>
                        <a:rPr lang="en-US" altLang="ko-KR" sz="1000"/>
                        <a:t>OEM </a:t>
                      </a:r>
                      <a:r>
                        <a:rPr lang="ko-KR" altLang="en-US" sz="1000"/>
                        <a:t>대비 높은 가격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just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00"/>
                        <a:t>자동차 단가 상승으로 인한 제품 경쟁력 하락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lang="ko-KR" altLang="en-US" sz="1000"/>
                        <a:t>좀 더 저렴한 </a:t>
                      </a:r>
                      <a:r>
                        <a:rPr lang="en-US" altLang="ko-KR" sz="1000"/>
                        <a:t>child lock </a:t>
                      </a:r>
                      <a:r>
                        <a:rPr lang="ko-KR" altLang="en-US" sz="1000"/>
                        <a:t>단가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00"/>
                        <a:t>개선 시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차량 단가적인 측면의 경쟁력을 확보할 수 있겠으나 비용 절감으로 인해 안전상 또는 품질 문제가 발생할 수 있으므로 적절한 단가에 대한 협의가 이루어져야 함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200"/>
                        <a:t>+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외부환경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50" spc="0" baseline="0">
                          <a:latin typeface="나눔바른고딕"/>
                          <a:ea typeface="나눔바른고딕"/>
                          <a:cs typeface="Calibri"/>
                        </a:rPr>
                        <a:t>브레인스토밍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lang="ko-KR" altLang="en-US" sz="1000"/>
                        <a:t>교통사고 등 외부충격으로 인한 </a:t>
                      </a:r>
                      <a:r>
                        <a:rPr lang="en-US" altLang="ko-KR" sz="1000"/>
                        <a:t>child lock </a:t>
                      </a:r>
                      <a:r>
                        <a:rPr lang="ko-KR" altLang="en-US" sz="1000"/>
                        <a:t>해제 불가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just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00"/>
                        <a:t>사고 발생 시 </a:t>
                      </a:r>
                      <a:r>
                        <a:rPr lang="en-US" altLang="ko-KR" sz="1000"/>
                        <a:t>child lock </a:t>
                      </a:r>
                      <a:r>
                        <a:rPr lang="ko-KR" altLang="en-US" sz="1000"/>
                        <a:t>기능 고장으로 인해 인명피해가 발생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lang="ko-KR" altLang="en-US" sz="1000"/>
                        <a:t>차량에 심각한 문제가 발생 시 </a:t>
                      </a:r>
                      <a:r>
                        <a:rPr lang="en-US" altLang="ko-KR" sz="1000"/>
                        <a:t>child lock</a:t>
                      </a:r>
                      <a:r>
                        <a:rPr lang="ko-KR" altLang="en-US" sz="1000"/>
                        <a:t> 자동 해제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00"/>
                        <a:t>개선 시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인명피해가 발생할 수 있는 상황을 방지할 수 있음 차량이 심각하게 파손되어도 </a:t>
                      </a:r>
                      <a:r>
                        <a:rPr lang="en-US" altLang="ko-KR" sz="1000"/>
                        <a:t>child lock</a:t>
                      </a:r>
                      <a:r>
                        <a:rPr lang="ko-KR" altLang="en-US" sz="1000"/>
                        <a:t>이 자동 해제되도록 만들어야 해서 단가가 상승할 수 있음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200" spc="0" baseline="0">
                          <a:latin typeface="나눔바른고딕"/>
                          <a:ea typeface="나눔바른고딕"/>
                          <a:cs typeface="Arial"/>
                        </a:rPr>
                        <a:t>+++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기능</a:t>
            </a:r>
            <a:r>
              <a:rPr lang="en-US" altLang="ko-KR"/>
              <a:t> </a:t>
            </a:r>
            <a:r>
              <a:rPr lang="ko-KR" altLang="en-US"/>
              <a:t>요구사항 명세 </a:t>
            </a:r>
            <a:r>
              <a:rPr lang="en-US" altLang="ko-KR"/>
              <a:t>: Usecase Diagram</a:t>
            </a: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AF32C12-5C90-6C28-E904-1E9817BA4C43}"/>
              </a:ext>
            </a:extLst>
          </p:cNvPr>
          <p:cNvSpPr/>
          <p:nvPr/>
        </p:nvSpPr>
        <p:spPr>
          <a:xfrm>
            <a:off x="601133" y="1701800"/>
            <a:ext cx="1405467" cy="8636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속도 센서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72473BF-F7A0-E0F1-3085-779D8D9749B4}"/>
              </a:ext>
            </a:extLst>
          </p:cNvPr>
          <p:cNvCxnSpPr>
            <a:cxnSpLocks/>
            <a:stCxn id="25" idx="6"/>
            <a:endCxn id="15" idx="2"/>
          </p:cNvCxnSpPr>
          <p:nvPr/>
        </p:nvCxnSpPr>
        <p:spPr>
          <a:xfrm flipV="1">
            <a:off x="2192867" y="3048933"/>
            <a:ext cx="317498" cy="7332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61051C5-75C3-51E4-D1CC-6D2F092579BA}"/>
              </a:ext>
            </a:extLst>
          </p:cNvPr>
          <p:cNvSpPr/>
          <p:nvPr/>
        </p:nvSpPr>
        <p:spPr>
          <a:xfrm>
            <a:off x="2510365" y="2617133"/>
            <a:ext cx="1405467" cy="8636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Data Provider</a:t>
            </a:r>
            <a:endParaRPr lang="ko-KR" altLang="en-US" sz="1200" dirty="0">
              <a:solidFill>
                <a:schemeClr val="tx1"/>
              </a:solidFill>
              <a:latin typeface="프리젠테이션 7 Bold"/>
              <a:ea typeface="프리젠테이션 7 Bold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87CC6FF-F6AE-E973-11C4-F43A12FD9EE0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2006600" y="2133600"/>
            <a:ext cx="503765" cy="9153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13F85D9-9129-B6F5-3E76-18D37B154551}"/>
              </a:ext>
            </a:extLst>
          </p:cNvPr>
          <p:cNvSpPr/>
          <p:nvPr/>
        </p:nvSpPr>
        <p:spPr>
          <a:xfrm>
            <a:off x="4165599" y="1176866"/>
            <a:ext cx="4343400" cy="450426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3200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Child Lock </a:t>
            </a:r>
            <a:r>
              <a:rPr lang="ko-KR" altLang="en-US" sz="3200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시스템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CEEF047-DC36-B3D8-9DF1-7F2A6799A85A}"/>
              </a:ext>
            </a:extLst>
          </p:cNvPr>
          <p:cNvSpPr/>
          <p:nvPr/>
        </p:nvSpPr>
        <p:spPr>
          <a:xfrm>
            <a:off x="4415365" y="2065867"/>
            <a:ext cx="3843867" cy="67733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Child Lock Auto </a:t>
            </a:r>
            <a:r>
              <a:rPr lang="en-US" altLang="ko-KR" sz="1200" b="1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ON</a:t>
            </a:r>
            <a:endParaRPr lang="ko-KR" altLang="en-US" sz="1200" b="1" dirty="0">
              <a:solidFill>
                <a:schemeClr val="tx1"/>
              </a:solidFill>
              <a:latin typeface="프리젠테이션 7 Bold"/>
              <a:ea typeface="프리젠테이션 7 Bold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9BA2269-3675-2658-D91B-4781D21F8B10}"/>
              </a:ext>
            </a:extLst>
          </p:cNvPr>
          <p:cNvCxnSpPr>
            <a:cxnSpLocks/>
            <a:stCxn id="15" idx="6"/>
            <a:endCxn id="20" idx="1"/>
          </p:cNvCxnSpPr>
          <p:nvPr/>
        </p:nvCxnSpPr>
        <p:spPr>
          <a:xfrm flipV="1">
            <a:off x="3915832" y="2404534"/>
            <a:ext cx="499533" cy="64439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FE8F337E-576A-7F71-75D4-B981A462B716}"/>
              </a:ext>
            </a:extLst>
          </p:cNvPr>
          <p:cNvSpPr/>
          <p:nvPr/>
        </p:nvSpPr>
        <p:spPr>
          <a:xfrm>
            <a:off x="455082" y="3350400"/>
            <a:ext cx="1737785" cy="8636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>
                <a:latin typeface="+mn-ea"/>
              </a:rPr>
              <a:t>충격 감지 센서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A726EA6-399A-CC85-F8E9-A6A8D613706B}"/>
              </a:ext>
            </a:extLst>
          </p:cNvPr>
          <p:cNvSpPr/>
          <p:nvPr/>
        </p:nvSpPr>
        <p:spPr>
          <a:xfrm>
            <a:off x="4516965" y="3632201"/>
            <a:ext cx="3843867" cy="67733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Child Lock Auto </a:t>
            </a:r>
            <a:r>
              <a:rPr lang="en-US" altLang="ko-KR" sz="1200" b="1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OFF</a:t>
            </a:r>
            <a:endParaRPr lang="ko-KR" altLang="en-US" sz="1200" b="1" dirty="0">
              <a:solidFill>
                <a:schemeClr val="tx1"/>
              </a:solidFill>
              <a:latin typeface="프리젠테이션 7 Bold"/>
              <a:ea typeface="프리젠테이션 7 Bold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619ED7-FFC0-48E6-8D9C-F65CC0FF28AB}"/>
              </a:ext>
            </a:extLst>
          </p:cNvPr>
          <p:cNvCxnSpPr>
            <a:cxnSpLocks/>
            <a:stCxn id="15" idx="6"/>
            <a:endCxn id="29" idx="1"/>
          </p:cNvCxnSpPr>
          <p:nvPr/>
        </p:nvCxnSpPr>
        <p:spPr>
          <a:xfrm>
            <a:off x="3915832" y="3048933"/>
            <a:ext cx="601133" cy="9219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55843A5D-C69E-ACA2-6F8D-014685CAC005}"/>
              </a:ext>
            </a:extLst>
          </p:cNvPr>
          <p:cNvSpPr/>
          <p:nvPr/>
        </p:nvSpPr>
        <p:spPr>
          <a:xfrm>
            <a:off x="9105898" y="3773733"/>
            <a:ext cx="2400302" cy="880534"/>
          </a:xfrm>
          <a:prstGeom prst="flowChart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119 </a:t>
            </a:r>
            <a:r>
              <a:rPr lang="ko-KR" altLang="en-US" dirty="0">
                <a:solidFill>
                  <a:schemeClr val="tx1"/>
                </a:solidFill>
                <a:latin typeface="프리젠테이션 7 Bold"/>
                <a:ea typeface="프리젠테이션 7 Bold"/>
              </a:rPr>
              <a:t>자동 신고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24C1E8-E329-D9AE-3401-6D2C19F4BFF5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8360832" y="3970868"/>
            <a:ext cx="745066" cy="2431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기능</a:t>
            </a:r>
            <a:r>
              <a:rPr lang="en-US" altLang="ko-KR"/>
              <a:t> </a:t>
            </a:r>
            <a:r>
              <a:rPr lang="ko-KR" altLang="en-US"/>
              <a:t>요구사항 명세 </a:t>
            </a:r>
            <a:r>
              <a:rPr lang="en-US" altLang="ko-KR"/>
              <a:t>: Usecase </a:t>
            </a:r>
            <a:r>
              <a:rPr lang="ko-KR" altLang="en-US"/>
              <a:t>기술서 양식</a:t>
            </a:r>
          </a:p>
        </p:txBody>
      </p:sp>
      <p:graphicFrame>
        <p:nvGraphicFramePr>
          <p:cNvPr id="4" name="object 3"/>
          <p:cNvGraphicFramePr>
            <a:graphicFrameLocks noGrp="1"/>
          </p:cNvGraphicFramePr>
          <p:nvPr/>
        </p:nvGraphicFramePr>
        <p:xfrm>
          <a:off x="513830" y="1205262"/>
          <a:ext cx="11164340" cy="5007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sz="1200" b="1" spc="-5">
                          <a:latin typeface="맑은 고딕"/>
                          <a:cs typeface="맑은 고딕"/>
                        </a:rPr>
                        <a:t>Usecase ID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sz="1200" b="1">
                          <a:latin typeface="맑은 고딕"/>
                          <a:cs typeface="맑은 고딕"/>
                        </a:rPr>
                        <a:t>Usecase </a:t>
                      </a:r>
                      <a:r>
                        <a:rPr lang="ko-KR" altLang="en-US" sz="1200" b="1">
                          <a:latin typeface="맑은 고딕"/>
                          <a:cs typeface="맑은 고딕"/>
                        </a:rPr>
                        <a:t>명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 Auto ON/OFF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sz="1200" b="1">
                          <a:latin typeface="맑은 고딕"/>
                          <a:cs typeface="맑은 고딕"/>
                        </a:rPr>
                        <a:t>Usecase </a:t>
                      </a:r>
                      <a:r>
                        <a:rPr lang="ko-KR" altLang="en-US" sz="1200" b="1">
                          <a:latin typeface="맑은 고딕"/>
                          <a:cs typeface="맑은 고딕"/>
                        </a:rPr>
                        <a:t>설명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을 자동으로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ON/OFF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시킨다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85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차량 시동 상태 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21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sz="1200" b="1" spc="-1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 ON/OFF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sz="1200" b="1" spc="-2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30km/h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이상의 속도로 주행일 때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 ON,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차량의 시동이 꺼졌을 때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 OFF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en-US" altLang="ko-KR" sz="1200" b="1" spc="-5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en-US" sz="1200" b="1">
                          <a:latin typeface="맑은 고딕"/>
                          <a:cs typeface="맑은 고딕"/>
                        </a:rPr>
                        <a:t>Actor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ko-KR" altLang="en-US" sz="1200" b="1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513">
                <a:tc rowSpan="4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>
                          <a:latin typeface="맑은 고딕"/>
                          <a:cs typeface="맑은 고딕"/>
                        </a:rPr>
                        <a:t>o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sz="120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운전자가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30km/h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이상의 속도로 주행중이다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sz="120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차량의 속도 센서로부터 값을 전달받는다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endParaRPr lang="en-US" altLang="ko-KR"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1B.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을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ON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한다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운전자가 차량의 시동을 끈다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을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OFF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한다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558">
                <a:tc rowSpan="3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sz="120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운전자가 주행 전에 수동으로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 Child Lock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을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ON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한 상태에서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30km/h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이상의 속도로 주행중이다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1.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은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ON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상태를 유지한다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시동이 꺼졌으나 차량이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30km/h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이상의 속도로 움직이는 경우</a:t>
                      </a: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Child Lock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은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ON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상태를 유지한다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29">
                <a:tc rowSpan="4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1.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속도 센서가 고장난 경우</a:t>
                      </a: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1.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센서 데이터를 잘못 전달받은 경우</a:t>
                      </a: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69"/>
                        </a:spcBef>
                        <a:buAutoNum type="arabicPeriod"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69"/>
                        </a:spcBef>
                        <a:buAutoNum type="arabicPeriod"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69"/>
                        </a:spcBef>
                        <a:buAutoNum type="arabicPeriod"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16E7D-9EE0-524C-EE2D-2E976E25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Sequence Diagram </a:t>
            </a:r>
            <a:r>
              <a:rPr lang="ko-KR" altLang="en-US" dirty="0"/>
              <a:t>실습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3DB473-7B5D-4942-88EE-1376BECA3425}"/>
              </a:ext>
            </a:extLst>
          </p:cNvPr>
          <p:cNvSpPr/>
          <p:nvPr/>
        </p:nvSpPr>
        <p:spPr>
          <a:xfrm>
            <a:off x="431801" y="1803396"/>
            <a:ext cx="2065866" cy="548147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프리젠테이션 7 Bold"/>
                <a:ea typeface="프리젠테이션 7 Bold"/>
              </a:rPr>
              <a:t>&lt;&lt;boundary&gt;&gt;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프리젠테이션 7 Bold"/>
                <a:ea typeface="프리젠테이션 7 Bold"/>
              </a:rPr>
              <a:t>Data Provider Interface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5D556D-7CC5-6D28-3CAA-384FB0EBF4F1}"/>
              </a:ext>
            </a:extLst>
          </p:cNvPr>
          <p:cNvSpPr/>
          <p:nvPr/>
        </p:nvSpPr>
        <p:spPr>
          <a:xfrm>
            <a:off x="2747433" y="1803395"/>
            <a:ext cx="2065866" cy="548147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프리젠테이션 7 Bold"/>
                <a:ea typeface="프리젠테이션 7 Bold"/>
              </a:rPr>
              <a:t>&lt;&lt;entity&gt;&gt;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프리젠테이션 7 Bold"/>
                <a:ea typeface="프리젠테이션 7 Bold"/>
              </a:rPr>
              <a:t>Velocity Sensor Data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2966F1-F7EA-E671-A8F4-A3E11D8BE5A3}"/>
              </a:ext>
            </a:extLst>
          </p:cNvPr>
          <p:cNvSpPr/>
          <p:nvPr/>
        </p:nvSpPr>
        <p:spPr>
          <a:xfrm>
            <a:off x="9694329" y="1803394"/>
            <a:ext cx="2065866" cy="548147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프리젠테이션 7 Bold"/>
                <a:ea typeface="프리젠테이션 7 Bold"/>
              </a:rPr>
              <a:t>&lt;&lt;control&gt;&gt;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프리젠테이션 7 Bold"/>
                <a:ea typeface="프리젠테이션 7 Bold"/>
              </a:rPr>
              <a:t>Child Lock Control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072F53-9BAD-EC8F-995C-6A019490482E}"/>
              </a:ext>
            </a:extLst>
          </p:cNvPr>
          <p:cNvSpPr/>
          <p:nvPr/>
        </p:nvSpPr>
        <p:spPr>
          <a:xfrm>
            <a:off x="5063065" y="1803395"/>
            <a:ext cx="2065866" cy="548147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프리젠테이션 7 Bold"/>
                <a:ea typeface="프리젠테이션 7 Bold"/>
              </a:rPr>
              <a:t>&lt;&lt;entity&gt;&gt;</a:t>
            </a: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프리젠테이션 7 Bold"/>
                <a:ea typeface="프리젠테이션 7 Bold"/>
              </a:rPr>
              <a:t>시동 </a:t>
            </a:r>
            <a:r>
              <a:rPr lang="en-US" altLang="ko-KR" sz="1200" b="1" dirty="0">
                <a:solidFill>
                  <a:schemeClr val="bg1"/>
                </a:solidFill>
                <a:latin typeface="프리젠테이션 7 Bold"/>
                <a:ea typeface="프리젠테이션 7 Bold"/>
              </a:rPr>
              <a:t>Status Data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89BDC9-2831-6E8C-03B8-8E21795BEB20}"/>
              </a:ext>
            </a:extLst>
          </p:cNvPr>
          <p:cNvSpPr/>
          <p:nvPr/>
        </p:nvSpPr>
        <p:spPr>
          <a:xfrm>
            <a:off x="7378697" y="1803394"/>
            <a:ext cx="2065866" cy="548147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프리젠테이션 7 Bold"/>
                <a:ea typeface="프리젠테이션 7 Bold"/>
              </a:rPr>
              <a:t>&lt;&lt;entity&gt;&gt;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프리젠테이션 7 Bold"/>
                <a:ea typeface="프리젠테이션 7 Bold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409728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6DA1-B188-CA3D-AB00-DAF6D667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graphicFrame>
        <p:nvGraphicFramePr>
          <p:cNvPr id="4" name="Google Shape;189;g2ef8994fb9e_7_73">
            <a:extLst>
              <a:ext uri="{FF2B5EF4-FFF2-40B4-BE49-F238E27FC236}">
                <a16:creationId xmlns:a16="http://schemas.microsoft.com/office/drawing/2014/main" id="{59E7F329-E264-36B2-3450-151761BD6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44743"/>
              </p:ext>
            </p:extLst>
          </p:nvPr>
        </p:nvGraphicFramePr>
        <p:xfrm>
          <a:off x="673261" y="925007"/>
          <a:ext cx="10845476" cy="3573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64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주특성</a:t>
                      </a:r>
                      <a:endParaRPr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비기능 요구사항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8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8A2C-6A19-C11C-81E6-EA7C9F5E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요구사항 검토 체크리스트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7578D-77DB-BD75-A1D0-F41CACC6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171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8 ExtraBold"/>
        <a:ea typeface="프리젠테이션 8 ExtraBold"/>
        <a:cs typeface=""/>
      </a:majorFont>
      <a:minorFont>
        <a:latin typeface="프리젠테이션 5 Medium"/>
        <a:ea typeface="프리젠테이션 5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6DDE"/>
        </a:solidFill>
        <a:ln w="12700">
          <a:noFill/>
        </a:ln>
      </a:spPr>
      <a:bodyPr rtlCol="0" anchor="ctr"/>
      <a:lstStyle>
        <a:defPPr algn="ctr">
          <a:defRPr sz="3200" dirty="0">
            <a:solidFill>
              <a:schemeClr val="bg1"/>
            </a:solidFill>
            <a:latin typeface="프리젠테이션 7 Bold"/>
            <a:ea typeface="프리젠테이션 7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646</Words>
  <Application>Microsoft Office PowerPoint</Application>
  <PresentationFormat>와이드스크린</PresentationFormat>
  <Paragraphs>108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6" baseType="lpstr">
      <vt:lpstr>KoPub돋움체 Bold</vt:lpstr>
      <vt:lpstr>KoPub돋움체 Medium</vt:lpstr>
      <vt:lpstr>나눔바른고딕</vt:lpstr>
      <vt:lpstr>나눔스퀘어 네오 Heavy</vt:lpstr>
      <vt:lpstr>맑은 고딕</vt:lpstr>
      <vt:lpstr>프리젠테이션 4 Regular</vt:lpstr>
      <vt:lpstr>프리젠테이션 5 Medium</vt:lpstr>
      <vt:lpstr>프리젠테이션 6 SemiBold</vt:lpstr>
      <vt:lpstr>프리젠테이션 7 Bold</vt:lpstr>
      <vt:lpstr>프리젠테이션 8 ExtraBold</vt:lpstr>
      <vt:lpstr>Arial</vt:lpstr>
      <vt:lpstr>Calibri</vt:lpstr>
      <vt:lpstr>Consolas</vt:lpstr>
      <vt:lpstr>Segoe UI</vt:lpstr>
      <vt:lpstr>Wingdings</vt:lpstr>
      <vt:lpstr>1_Office 테마</vt:lpstr>
      <vt:lpstr>팀 실습 </vt:lpstr>
      <vt:lpstr>1. 이해관계자 요구사항 – 이해관계자 식별 및 우선순위</vt:lpstr>
      <vt:lpstr>1. 이해관계자 요구사항 – 이해관계자 식별 및 우선순위</vt:lpstr>
      <vt:lpstr>1. 이해관계자 요구사항 – 이해관계자 요구사항 추출</vt:lpstr>
      <vt:lpstr>4. 기능 요구사항 명세 : Usecase Diagram</vt:lpstr>
      <vt:lpstr>4. 기능 요구사항 명세 : Usecase 기술서 양식</vt:lpstr>
      <vt:lpstr>5. Sequence Diagram 실습</vt:lpstr>
      <vt:lpstr>5. 비기능 요구사항</vt:lpstr>
      <vt:lpstr>6. 요구사항 검토 체크리스트</vt:lpstr>
      <vt:lpstr>7. 요구사항 검토 결과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도성룡</dc:creator>
  <cp:lastModifiedBy>user</cp:lastModifiedBy>
  <cp:revision>1930</cp:revision>
  <dcterms:created xsi:type="dcterms:W3CDTF">2017-06-05T01:31:15Z</dcterms:created>
  <dcterms:modified xsi:type="dcterms:W3CDTF">2025-01-22T05:16:54Z</dcterms:modified>
  <cp:version/>
</cp:coreProperties>
</file>