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" ContentType="image/vnd.ms-photo"/>
  <Override PartName="/ppt/embeddings/oleObject2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8" r:id="rId1"/>
  </p:sldMasterIdLst>
  <p:notesMasterIdLst>
    <p:notesMasterId r:id="rId2"/>
  </p:notesMasterIdLst>
  <p:handoutMasterIdLst>
    <p:handoutMasterId r:id="rId3"/>
  </p:handoutMasterIdLst>
  <p:sldIdLst>
    <p:sldId id="2076136653" r:id="rId4"/>
    <p:sldId id="502" r:id="rId5"/>
    <p:sldId id="2076136660" r:id="rId6"/>
    <p:sldId id="2076136661" r:id="rId7"/>
    <p:sldId id="507" r:id="rId8"/>
    <p:sldId id="2076136654" r:id="rId9"/>
    <p:sldId id="2076136655" r:id="rId10"/>
    <p:sldId id="2076136656" r:id="rId11"/>
    <p:sldId id="2076136657" r:id="rId12"/>
    <p:sldId id="2076136658" r:id="rId13"/>
    <p:sldId id="2076136659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172" autoAdjust="0"/>
    <p:restoredTop sz="96230" autoAdjust="0"/>
  </p:normalViewPr>
  <p:slideViewPr>
    <p:cSldViewPr snapToGrid="0">
      <p:cViewPr>
        <p:scale>
          <a:sx n="92" d="100"/>
          <a:sy n="92" d="100"/>
        </p:scale>
        <p:origin x="60" y="1576"/>
      </p:cViewPr>
      <p:guideLst>
        <p:guide orient="horz" pos="4064"/>
        <p:guide pos="240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2025-01-20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microsoft.com/office/2007/relationships/hdphoto" Target="../embeddings/oleObject1"  /><Relationship Id="rId4" Type="http://schemas.openxmlformats.org/officeDocument/2006/relationships/image" Target="../media/image5.png"  /><Relationship Id="rId5" Type="http://schemas.microsoft.com/office/2007/relationships/hdphoto" Target="../embeddings/oleObject2"  /><Relationship Id="rId6" Type="http://schemas.openxmlformats.org/officeDocument/2006/relationships/image" Target="../media/image6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microsoft.com/office/2007/relationships/hdphoto" Target="../embeddings/oleObject2"  /><Relationship Id="rId4" Type="http://schemas.openxmlformats.org/officeDocument/2006/relationships/image" Target="../media/image7.png"  /><Relationship Id="rId5" Type="http://schemas.openxmlformats.org/officeDocument/2006/relationships/image" Target="../media/image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90441" y="1183018"/>
            <a:ext cx="11411115" cy="914400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/>
              <a:t>기계식 </a:t>
            </a:r>
            <a:r>
              <a:rPr lang="en-US" altLang="ko-KR" b="1"/>
              <a:t>child lock sys.</a:t>
            </a:r>
            <a:endParaRPr lang="en-US" altLang="ko-KR" b="1"/>
          </a:p>
          <a:p>
            <a:pPr marL="0" lvl="0" indent="0">
              <a:buNone/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sz="1500"/>
              <a:t>누가 시스템을 사용할 것인가</a:t>
            </a:r>
            <a:r>
              <a:rPr lang="en-US" altLang="ko-KR" sz="1500"/>
              <a:t>?</a:t>
            </a:r>
            <a:r>
              <a:rPr lang="ko-KR" altLang="en-US" sz="1500"/>
              <a:t> </a:t>
            </a:r>
            <a:r>
              <a:rPr lang="ko-KR" altLang="en-US" sz="1500" b="1"/>
              <a:t>아이가 있는 부모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누가 시스템을 구매하고 판매할 것인가</a:t>
            </a:r>
            <a:r>
              <a:rPr lang="en-US" altLang="ko-KR" sz="1500"/>
              <a:t>?</a:t>
            </a:r>
            <a:r>
              <a:rPr lang="ko-KR" altLang="en-US" sz="1500"/>
              <a:t> </a:t>
            </a:r>
            <a:r>
              <a:rPr lang="ko-KR" altLang="en-US" sz="1500" b="1"/>
              <a:t>완성차 회사</a:t>
            </a:r>
            <a:endParaRPr lang="en-US" altLang="ko-KR" sz="1500" b="1"/>
          </a:p>
          <a:p>
            <a:pPr lvl="0">
              <a:defRPr/>
            </a:pPr>
            <a:r>
              <a:rPr lang="ko-KR" altLang="en-US" sz="1500"/>
              <a:t>시스템에 안전이나 품질 등의 영향을 받는 것들은 무엇인가</a:t>
            </a:r>
            <a:r>
              <a:rPr lang="en-US" altLang="ko-KR" sz="1500"/>
              <a:t>? </a:t>
            </a:r>
            <a:r>
              <a:rPr lang="ko-KR" altLang="en-US" sz="1500" b="1"/>
              <a:t>차종에 따른 차이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시스엠의 기능이나 성능에 제한을 주는 것은 무엇인가</a:t>
            </a:r>
            <a:r>
              <a:rPr lang="en-US" altLang="ko-KR" sz="1500"/>
              <a:t>? </a:t>
            </a:r>
            <a:r>
              <a:rPr lang="ko-KR" altLang="en-US" sz="1500" b="1"/>
              <a:t>관련 부품의 부식 및 고장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시스템의 경쟁상대는 무엇인가</a:t>
            </a:r>
            <a:r>
              <a:rPr lang="en-US" altLang="ko-KR" sz="1500"/>
              <a:t>? </a:t>
            </a:r>
            <a:r>
              <a:rPr lang="ko-KR" altLang="en-US" sz="1500" b="1"/>
              <a:t>전자식</a:t>
            </a:r>
            <a:r>
              <a:rPr lang="en-US" altLang="ko-KR" sz="1500" b="1"/>
              <a:t> child lock </a:t>
            </a:r>
            <a:r>
              <a:rPr lang="ko-KR" altLang="en-US" sz="1500" b="1"/>
              <a:t>제조사</a:t>
            </a:r>
            <a:r>
              <a:rPr lang="ko-KR" altLang="en-US" sz="1500"/>
              <a:t>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누가 시스템을 개발하고 검증하고 유지보수할 것이낙</a:t>
            </a:r>
            <a:r>
              <a:rPr lang="en-US" altLang="ko-KR" sz="1500"/>
              <a:t>? </a:t>
            </a:r>
            <a:r>
              <a:rPr lang="ko-KR" altLang="en-US" sz="1500" b="1"/>
              <a:t>유지보수 </a:t>
            </a:r>
            <a:r>
              <a:rPr lang="en-US" altLang="ko-KR" sz="1500" b="1"/>
              <a:t>:</a:t>
            </a:r>
            <a:r>
              <a:rPr lang="ko-KR" altLang="en-US" sz="1500" b="1"/>
              <a:t> 정비소</a:t>
            </a:r>
            <a:r>
              <a:rPr lang="en-US" altLang="ko-KR" sz="1500" b="1"/>
              <a:t>,</a:t>
            </a:r>
            <a:r>
              <a:rPr lang="ko-KR" altLang="en-US" sz="1500" b="1"/>
              <a:t> 개발 검증 </a:t>
            </a:r>
            <a:r>
              <a:rPr lang="en-US" altLang="ko-KR" sz="1500" b="1"/>
              <a:t>:</a:t>
            </a:r>
            <a:r>
              <a:rPr lang="ko-KR" altLang="en-US" sz="1500" b="1"/>
              <a:t> 제조사</a:t>
            </a:r>
            <a:endParaRPr lang="ko-KR" altLang="en-US" sz="1500" b="1"/>
          </a:p>
          <a:p>
            <a:pPr lvl="0">
              <a:defRPr/>
            </a:pPr>
            <a:r>
              <a:rPr lang="ko-KR" altLang="en-US" sz="1500"/>
              <a:t>시스템은 어떤 환경에서 운영될 것인가</a:t>
            </a:r>
            <a:r>
              <a:rPr lang="en-US" altLang="ko-KR" sz="1500"/>
              <a:t>? </a:t>
            </a:r>
            <a:r>
              <a:rPr lang="ko-KR" altLang="en-US" sz="1500" b="1"/>
              <a:t>주행 중</a:t>
            </a:r>
            <a:r>
              <a:rPr lang="en-US" altLang="ko-KR" sz="1500" b="1"/>
              <a:t>,</a:t>
            </a:r>
            <a:r>
              <a:rPr lang="ko-KR" altLang="en-US" sz="1500" b="1"/>
              <a:t> 승하차 시</a:t>
            </a:r>
            <a:endParaRPr lang="en-US" altLang="ko-KR" sz="1500" b="1"/>
          </a:p>
          <a:p>
            <a:pPr lvl="0">
              <a:defRPr/>
            </a:pPr>
            <a:r>
              <a:rPr lang="ko-KR" altLang="en-US" sz="1500"/>
              <a:t>시스템을 개발하기 위해서 어떤 기술이 필요한가</a:t>
            </a:r>
            <a:r>
              <a:rPr lang="en-US" altLang="ko-KR" sz="1500"/>
              <a:t>? </a:t>
            </a:r>
            <a:r>
              <a:rPr lang="ko-KR" altLang="en-US" sz="1500" b="1"/>
              <a:t>차량 구조 이해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이해관계자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사용자</a:t>
            </a:r>
            <a:r>
              <a:rPr lang="en-US" altLang="ko-KR"/>
              <a:t>(</a:t>
            </a:r>
            <a:r>
              <a:rPr lang="ko-KR" altLang="en-US"/>
              <a:t>아이</a:t>
            </a:r>
            <a:r>
              <a:rPr lang="en-US" altLang="ko-KR"/>
              <a:t>,</a:t>
            </a:r>
            <a:r>
              <a:rPr lang="ko-KR" altLang="en-US"/>
              <a:t> 아이의 부모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완성차 회사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</a:t>
            </a:r>
            <a:endParaRPr lang="ko-KR" altLang="en-US"/>
          </a:p>
          <a:p>
            <a:pPr>
              <a:defRPr/>
            </a:pPr>
            <a:r>
              <a:rPr lang="ko-KR" altLang="en-US"/>
              <a:t>자동차 부품회사</a:t>
            </a:r>
            <a:endParaRPr lang="ko-KR" altLang="en-US"/>
          </a:p>
          <a:p>
            <a:pPr>
              <a:defRPr/>
            </a:pPr>
            <a:r>
              <a:rPr lang="ko-KR" altLang="en-US"/>
              <a:t>경쟁사</a:t>
            </a:r>
            <a:endParaRPr lang="ko-KR" altLang="en-US"/>
          </a:p>
          <a:p>
            <a:pPr>
              <a:defRPr/>
            </a:pPr>
            <a:r>
              <a:rPr lang="ko-KR" altLang="en-US"/>
              <a:t>법규</a:t>
            </a:r>
            <a:r>
              <a:rPr lang="en-US" altLang="ko-KR"/>
              <a:t>,</a:t>
            </a:r>
            <a:r>
              <a:rPr lang="ko-KR" altLang="en-US"/>
              <a:t> 정책 전문가</a:t>
            </a:r>
            <a:endParaRPr lang="ko-KR" altLang="en-US"/>
          </a:p>
          <a:p>
            <a:pPr>
              <a:defRPr/>
            </a:pPr>
            <a:r>
              <a:rPr lang="en-US" altLang="ko-KR"/>
              <a:t>child lock </a:t>
            </a:r>
            <a:r>
              <a:rPr lang="ko-KR" altLang="en-US"/>
              <a:t>기술 개발 회사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식별 및 우선순위</a:t>
            </a:r>
            <a:endParaRPr lang="ko-KR" altLang="en-US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15079" y="2514600"/>
            <a:ext cx="11411115" cy="914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400"/>
              <a:t>이해관계자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1.</a:t>
            </a:r>
            <a:r>
              <a:rPr lang="ko-KR" altLang="en-US" sz="1400"/>
              <a:t> 사용자</a:t>
            </a:r>
            <a:r>
              <a:rPr lang="en-US" altLang="ko-KR" sz="1400"/>
              <a:t>(</a:t>
            </a:r>
            <a:r>
              <a:rPr lang="ko-KR" altLang="en-US" sz="1400"/>
              <a:t>아이</a:t>
            </a:r>
            <a:r>
              <a:rPr lang="en-US" altLang="ko-KR" sz="1400"/>
              <a:t>,</a:t>
            </a:r>
            <a:r>
              <a:rPr lang="ko-KR" altLang="en-US" sz="1400"/>
              <a:t> 아이의 부모</a:t>
            </a:r>
            <a:r>
              <a:rPr lang="en-US" altLang="ko-KR" sz="1400"/>
              <a:t>)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en-US" altLang="ko-KR" sz="1400"/>
              <a:t>2.</a:t>
            </a:r>
            <a:r>
              <a:rPr lang="ko-KR" altLang="en-US" sz="1400"/>
              <a:t> 완성차 회사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3.</a:t>
            </a:r>
            <a:r>
              <a:rPr lang="ko-KR" altLang="en-US" sz="1400"/>
              <a:t> 정비소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4.</a:t>
            </a:r>
            <a:r>
              <a:rPr lang="ko-KR" altLang="en-US" sz="1400"/>
              <a:t> 자동차 부품회사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5.</a:t>
            </a:r>
            <a:r>
              <a:rPr lang="ko-KR" altLang="en-US" sz="1400"/>
              <a:t> 경쟁사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6.</a:t>
            </a:r>
            <a:r>
              <a:rPr lang="ko-KR" altLang="en-US" sz="1400"/>
              <a:t> 법규</a:t>
            </a:r>
            <a:r>
              <a:rPr lang="en-US" altLang="ko-KR" sz="1400"/>
              <a:t>,</a:t>
            </a:r>
            <a:r>
              <a:rPr lang="ko-KR" altLang="en-US" sz="1400"/>
              <a:t> 정책 전문가</a:t>
            </a: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/>
              <a:t>7.child lock </a:t>
            </a:r>
            <a:r>
              <a:rPr lang="ko-KR" altLang="en-US" sz="1400"/>
              <a:t>기술 개발 회사</a:t>
            </a:r>
            <a:endParaRPr lang="ko-KR" altLang="en-US" sz="1400"/>
          </a:p>
          <a:p>
            <a:pPr marL="0" indent="0">
              <a:buNone/>
              <a:defRPr/>
            </a:pPr>
            <a:endParaRPr lang="ko-KR" altLang="en-US" sz="1400"/>
          </a:p>
        </p:txBody>
      </p:sp>
      <p:grpSp>
        <p:nvGrpSpPr>
          <p:cNvPr id="9" name=""/>
          <p:cNvGrpSpPr/>
          <p:nvPr/>
        </p:nvGrpSpPr>
        <p:grpSpPr>
          <a:xfrm rot="0">
            <a:off x="3914467" y="2087964"/>
            <a:ext cx="7247731" cy="3843309"/>
            <a:chOff x="1502492" y="1688529"/>
            <a:chExt cx="8292408" cy="4488551"/>
          </a:xfrm>
        </p:grpSpPr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02492" y="1688529"/>
              <a:ext cx="8292408" cy="4488551"/>
            </a:xfrm>
            <a:prstGeom prst="rect">
              <a:avLst/>
            </a:prstGeom>
          </p:spPr>
        </p:pic>
        <p:sp>
          <p:nvSpPr>
            <p:cNvPr id="8" name=""/>
            <p:cNvSpPr/>
            <p:nvPr/>
          </p:nvSpPr>
          <p:spPr>
            <a:xfrm>
              <a:off x="2577895" y="1762125"/>
              <a:ext cx="6821129" cy="3441290"/>
            </a:xfrm>
            <a:prstGeom prst="rect">
              <a:avLst/>
            </a:prstGeom>
            <a:solidFill>
              <a:schemeClr val="l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sz="3200">
                <a:solidFill>
                  <a:schemeClr val="bg1"/>
                </a:solidFill>
                <a:latin typeface="프리젠테이션 7 Bold"/>
                <a:ea typeface="프리젠테이션 7 Bold"/>
              </a:endParaRPr>
            </a:p>
          </p:txBody>
        </p:sp>
      </p:grpSp>
      <p:sp>
        <p:nvSpPr>
          <p:cNvPr id="10" name=""/>
          <p:cNvSpPr txBox="1"/>
          <p:nvPr/>
        </p:nvSpPr>
        <p:spPr>
          <a:xfrm>
            <a:off x="503901" y="1255148"/>
            <a:ext cx="3654714" cy="34314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ko-KR" altLang="en-US" sz="1700">
                <a:latin typeface="+mn-ea"/>
              </a:rPr>
              <a:t>요구사항 충돌 상황 </a:t>
            </a:r>
            <a:r>
              <a:rPr lang="en-US" altLang="ko-KR" sz="1700">
                <a:latin typeface="+mn-ea"/>
              </a:rPr>
              <a:t>:</a:t>
            </a:r>
            <a:r>
              <a:rPr lang="ko-KR" altLang="en-US" sz="1700">
                <a:latin typeface="+mn-ea"/>
              </a:rPr>
              <a:t> 안전 </a:t>
            </a:r>
            <a:r>
              <a:rPr lang="en-US" altLang="ko-KR" sz="1700">
                <a:latin typeface="+mn-ea"/>
              </a:rPr>
              <a:t>VS</a:t>
            </a:r>
            <a:r>
              <a:rPr lang="ko-KR" altLang="en-US" sz="1700">
                <a:latin typeface="+mn-ea"/>
              </a:rPr>
              <a:t> 편리함</a:t>
            </a:r>
            <a:endParaRPr lang="ko-KR" altLang="en-US" sz="1700">
              <a:latin typeface="+mn-ea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248219" y="2980772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22000" indent="-222000">
              <a:buAutoNum type="circleNumDbPlain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751142" y="2073130"/>
            <a:ext cx="600565" cy="4522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2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096000" y="4147123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5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829548" y="3802687"/>
            <a:ext cx="600565" cy="44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4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5093724" y="4523758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3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076405" y="3134401"/>
            <a:ext cx="600565" cy="4482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6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231444" y="2489159"/>
            <a:ext cx="600565" cy="448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000" indent="-222000">
              <a:buClr>
                <a:schemeClr val="tx1"/>
              </a:buClr>
              <a:buAutoNum type="circleNumDbPlain" startAt="7"/>
              <a:defRPr/>
            </a:pPr>
            <a:r>
              <a:rPr lang="en-US" altLang="ko-KR" sz="2400" b="1">
                <a:latin typeface="+mn-ea"/>
              </a:rPr>
              <a:t> </a:t>
            </a:r>
            <a:endParaRPr lang="en-US" altLang="ko-KR" sz="24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이해관계자 요구사항 </a:t>
            </a:r>
            <a:r>
              <a:rPr lang="en-US" altLang="ko-KR"/>
              <a:t>– </a:t>
            </a:r>
            <a:r>
              <a:rPr lang="ko-KR" altLang="en-US"/>
              <a:t>이해관계자 요구사항 추출</a:t>
            </a:r>
            <a:endParaRPr lang="ko-KR" altLang="en-US"/>
          </a:p>
        </p:txBody>
      </p:sp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409131" y="970643"/>
          <a:ext cx="11526149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/>
                <a:gridCol w="668891"/>
                <a:gridCol w="764084"/>
                <a:gridCol w="1910636"/>
                <a:gridCol w="1719403"/>
                <a:gridCol w="1814597"/>
                <a:gridCol w="3152379"/>
                <a:gridCol w="715225"/>
              </a:tblGrid>
              <a:tr h="396240">
                <a:tc>
                  <a:txBody>
                    <a:bodyPr vert="horz" lIns="0" tIns="36000" rIns="0" bIns="0" anchor="t" anchorCtr="0"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관계자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추출  방법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ID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니즈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해당 니즈의 실질적 </a:t>
                      </a:r>
                      <a:r>
                        <a:rPr sz="1100" b="1" spc="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인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문제는</a:t>
                      </a:r>
                      <a:r>
                        <a:rPr sz="1100" b="1" spc="-5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이해당사자</a:t>
                      </a:r>
                      <a:r>
                        <a:rPr sz="1100" b="1" spc="-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  항은</a:t>
                      </a:r>
                      <a:r>
                        <a:rPr sz="1100" b="1" spc="-25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요구사항의</a:t>
                      </a:r>
                      <a:r>
                        <a:rPr sz="1100" b="1" spc="-60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</a:t>
                      </a: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영향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sz="1100" b="1">
                          <a:solidFill>
                            <a:srgbClr val="fffff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d6fa9"/>
                    </a:solidFill>
                  </a:tcPr>
                </a:tc>
              </a:tr>
              <a:tr h="853440">
                <a:tc rowSpan="3">
                  <a:txBody>
                    <a:bodyPr vert="horz" lIns="0" tIns="36000" rIns="0" bIns="0" anchor="t" anchorCtr="0"/>
                    <a:p>
                      <a:pPr marL="90805" marR="11747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서울</a:t>
                      </a: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,  2,30</a:t>
                      </a: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대</a:t>
                      </a:r>
                      <a:endParaRPr sz="1100" spc="0" baseline="0">
                        <a:solidFill>
                          <a:srgbClr val="7f7f7f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7f7f7f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주부</a:t>
                      </a:r>
                      <a:endParaRPr sz="1100" spc="0" baseline="0"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lIns="0" tIns="36000" rIns="0" bIns="0" anchor="t" anchorCtr="0"/>
                    <a:p>
                      <a:pPr marL="90805" marR="98425">
                        <a:lnSpc>
                          <a:spcPct val="100000"/>
                        </a:lnSpc>
                        <a:defRPr/>
                      </a:pPr>
                      <a:r>
                        <a:rPr lang="ko-KR" altLang="en-US" sz="105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인터뷰</a:t>
                      </a:r>
                      <a:endParaRPr sz="105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Needs02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11760" algn="just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기계식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chlid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설정 방법이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95250" algn="just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전자식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child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에 비해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on/off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가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7155">
                        <a:lnSpc>
                          <a:spcPct val="100000"/>
                        </a:lnSpc>
                        <a:spcBef>
                          <a:spcPts val="855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키 없이 조작할 수 있게 한다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,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9060">
                        <a:lnSpc>
                          <a:spcPct val="100000"/>
                        </a:lnSpc>
                        <a:spcBef>
                          <a:spcPts val="254"/>
                        </a:spcBef>
                        <a:defRPr/>
                      </a:pP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개선하는 데에 드는 비용은 작지만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,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 전자식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과 차별점이 줄어든다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Calibri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defRPr/>
                      </a:pPr>
                      <a:endParaRPr sz="14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+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Needs05</a:t>
                      </a:r>
                      <a:endParaRPr sz="1100" spc="0" baseline="0"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환기 시키려 창문을 열려고 했는데 창문까지 닫혀서 불편하다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과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이 분리되어 있지 않다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111125" algn="just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과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window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기능을 분리한다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개발 비용 대비 사용자 만족도가 높은 항목이다</a:t>
                      </a: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wimdow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 분리로 인해 사고가 발생할 수 있다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endParaRPr sz="1600" spc="0" baseline="0">
                        <a:latin typeface="나눔바른고딕"/>
                        <a:ea typeface="나눔바른고딕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++</a:t>
                      </a:r>
                      <a:endParaRPr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3440">
                <a:tc vMerge="1">
                  <a:txBody>
                    <a:bodyPr vert="horz" lIns="0" tIns="36000" rIns="0" bIns="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0" tIns="36000" rIns="0" bIns="0" anchor="t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Needs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Calibri"/>
                        </a:rPr>
                        <a:t>100000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 상태인 줄 알았는데 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unlock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이어서 사고가 날 뻔했다</a:t>
                      </a:r>
                      <a:endParaRPr lang="en-US" altLang="ko-KR" sz="1100" spc="0" baseline="0">
                        <a:solidFill>
                          <a:srgbClr val="595959"/>
                        </a:solidFill>
                        <a:latin typeface="나눔바른고딕"/>
                        <a:ea typeface="나눔바른고딕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의 설정 여부를 판단하기 힘들다</a:t>
                      </a:r>
                      <a:r>
                        <a:rPr lang="en-US" altLang="ko-KR"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child lock</a:t>
                      </a:r>
                      <a:r>
                        <a:rPr lang="ko-KR" altLang="en-US" sz="1100" spc="0" baseline="0">
                          <a:latin typeface="나눔바른고딕"/>
                          <a:ea typeface="나눔바른고딕"/>
                          <a:cs typeface="Arial"/>
                        </a:rPr>
                        <a:t> 현재 상태에 대한 표시등을 추가한다</a:t>
                      </a: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 marR="197485">
                        <a:lnSpc>
                          <a:spcPct val="100000"/>
                        </a:lnSpc>
                        <a:defRPr/>
                      </a:pP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맑은 고딕"/>
                        </a:rPr>
                        <a:t>개발 비용 대비 사용자 만족도가 높은 항목이다</a:t>
                      </a:r>
                      <a:r>
                        <a:rPr sz="1100" spc="0" baseline="0">
                          <a:solidFill>
                            <a:srgbClr val="595959"/>
                          </a:solidFill>
                          <a:latin typeface="나눔바른고딕"/>
                          <a:ea typeface="나눔바른고딕"/>
                          <a:cs typeface="Arial"/>
                        </a:rPr>
                        <a:t>.</a:t>
                      </a:r>
                      <a:endParaRPr lang="ko-KR" altLang="en-US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36000" rIns="0" bIns="0" anchor="t" anchorCtr="0"/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spc="0" baseline="0">
                          <a:latin typeface="나눔바른고딕"/>
                          <a:ea typeface="나눔바른고딕"/>
                          <a:cs typeface="Arial"/>
                        </a:rPr>
                        <a:t>+++</a:t>
                      </a:r>
                      <a:endParaRPr lang="en-US" altLang="ko-KR" sz="1100" spc="0" baseline="0">
                        <a:latin typeface="나눔바른고딕"/>
                        <a:ea typeface="나눔바른고딕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733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0F2F1-F7A1-10AB-420D-56EED5985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364</ep:Words>
  <ep:PresentationFormat>와이드스크린</ep:PresentationFormat>
  <ep:Paragraphs>45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1_Office 테마</vt:lpstr>
      <vt:lpstr>팀 실습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2017-06-05T01:31:15.000</dcterms:created>
  <dc:creator>도성룡</dc:creator>
  <cp:lastModifiedBy>user</cp:lastModifiedBy>
  <dcterms:modified xsi:type="dcterms:W3CDTF">2025-01-20T06:10:23.989</dcterms:modified>
  <cp:revision>1928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