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0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507" r:id="rId7"/>
    <p:sldId id="2076136661" r:id="rId8"/>
    <p:sldId id="2076136654" r:id="rId9"/>
    <p:sldId id="2076136655" r:id="rId10"/>
    <p:sldId id="2076136656" r:id="rId11"/>
    <p:sldId id="2076136657" r:id="rId12"/>
    <p:sldId id="2076136658" r:id="rId13"/>
    <p:sldId id="2076136659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60" y="1576"/>
      </p:cViewPr>
      <p:guideLst>
        <p:guide orient="horz" pos="4064"/>
        <p:guide pos="240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2025-01-20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.wdp"  /><Relationship Id="rId4" Type="http://schemas.openxmlformats.org/officeDocument/2006/relationships/image" Target="../media/image5.png"  /><Relationship Id="rId5" Type="http://schemas.microsoft.com/office/2007/relationships/hdphoto" Target="../embeddings/oleObject2.wdp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.wdp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누가 시스템을 사용할 것인가</a:t>
            </a:r>
            <a:r>
              <a:rPr lang="en-US" altLang="ko-KR" sz="1900"/>
              <a:t>?</a:t>
            </a:r>
            <a:endParaRPr lang="en-US" altLang="ko-KR" sz="1900"/>
          </a:p>
          <a:p>
            <a:pPr lvl="1">
              <a:defRPr/>
            </a:pPr>
            <a:r>
              <a:rPr lang="ko-KR" altLang="en-US" sz="1500"/>
              <a:t>자녀를 둔 운전자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  <a:endParaRPr lang="ko-KR" altLang="en-US" sz="1500"/>
          </a:p>
          <a:p>
            <a:pPr lvl="0">
              <a:defRPr/>
            </a:pPr>
            <a:r>
              <a:rPr lang="ko-KR" altLang="en-US" sz="1900"/>
              <a:t>누가 시스템을 구매하고 판매할 것인가</a:t>
            </a:r>
            <a:r>
              <a:rPr lang="en-US" altLang="ko-KR" sz="1900"/>
              <a:t>?</a:t>
            </a:r>
            <a:endParaRPr lang="en-US" altLang="ko-KR" sz="1900"/>
          </a:p>
          <a:p>
            <a:pPr lvl="1">
              <a:defRPr/>
            </a:pPr>
            <a:r>
              <a:rPr lang="ko-KR" altLang="en-US" sz="1500"/>
              <a:t>자동차 </a:t>
            </a:r>
            <a:r>
              <a:rPr lang="en-US" altLang="ko-KR" sz="1500"/>
              <a:t>OEM - </a:t>
            </a:r>
            <a:r>
              <a:rPr lang="ko-KR" altLang="en-US" sz="1500"/>
              <a:t>상</a:t>
            </a:r>
            <a:endParaRPr lang="ko-KR" altLang="en-US" sz="1500"/>
          </a:p>
          <a:p>
            <a:pPr lvl="0">
              <a:defRPr/>
            </a:pPr>
            <a:r>
              <a:rPr lang="ko-KR" altLang="en-US" sz="1900"/>
              <a:t>시스템의 안전이나 품질 등의 영향을 받는 것들은</a:t>
            </a:r>
            <a:r>
              <a:rPr lang="en-US" altLang="ko-KR" sz="1900"/>
              <a:t>?</a:t>
            </a:r>
            <a:endParaRPr lang="en-US" altLang="ko-KR" sz="1900"/>
          </a:p>
          <a:p>
            <a:pPr lvl="1">
              <a:defRPr/>
            </a:pPr>
            <a:r>
              <a:rPr lang="ko-KR" altLang="en-US" sz="1500"/>
              <a:t>전자식 스위치의 경우 접점 불량이 발생할 수 있음</a:t>
            </a:r>
            <a:r>
              <a:rPr lang="en-US" altLang="ko-KR" sz="1500"/>
              <a:t> - </a:t>
            </a:r>
            <a:r>
              <a:rPr lang="ko-KR" altLang="en-US" sz="1500"/>
              <a:t>하</a:t>
            </a:r>
            <a:endParaRPr lang="ko-KR" altLang="en-US" sz="1500"/>
          </a:p>
          <a:p>
            <a:pPr lvl="1">
              <a:defRPr/>
            </a:pPr>
            <a:r>
              <a:rPr lang="ko-KR" altLang="en-US" sz="1500"/>
              <a:t>이로 인해서 위급상황 시 재빠른 대처 불가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  <a:endParaRPr lang="ko-KR" altLang="en-US" sz="1500"/>
          </a:p>
          <a:p>
            <a:pPr lvl="0">
              <a:defRPr/>
            </a:pPr>
            <a:r>
              <a:rPr lang="ko-KR" altLang="en-US" sz="1900"/>
              <a:t>시스템의 기능이나 성능에 제한을 주는 것은</a:t>
            </a:r>
            <a:r>
              <a:rPr lang="en-US" altLang="ko-KR" sz="1900"/>
              <a:t>?</a:t>
            </a:r>
            <a:endParaRPr lang="en-US" altLang="ko-KR" sz="1900"/>
          </a:p>
          <a:p>
            <a:pPr lvl="1">
              <a:defRPr/>
            </a:pPr>
            <a:r>
              <a:rPr lang="ko-KR" altLang="en-US" sz="1500"/>
              <a:t>외부 환경</a:t>
            </a:r>
            <a:r>
              <a:rPr lang="en-US" altLang="ko-KR" sz="1500"/>
              <a:t>(</a:t>
            </a:r>
            <a:r>
              <a:rPr lang="ko-KR" altLang="en-US" sz="1500"/>
              <a:t>극단적인 온도차</a:t>
            </a:r>
            <a:r>
              <a:rPr lang="en-US" altLang="ko-KR" sz="1500"/>
              <a:t>) - </a:t>
            </a:r>
            <a:r>
              <a:rPr lang="ko-KR" altLang="en-US" sz="1500"/>
              <a:t>중</a:t>
            </a:r>
            <a:endParaRPr lang="ko-KR" altLang="en-US" sz="1500"/>
          </a:p>
          <a:p>
            <a:pPr lvl="0">
              <a:defRPr/>
            </a:pPr>
            <a:r>
              <a:rPr lang="ko-KR" altLang="en-US" sz="1900"/>
              <a:t>경쟁상대</a:t>
            </a:r>
            <a:r>
              <a:rPr lang="en-US" altLang="ko-KR" sz="1900"/>
              <a:t>?</a:t>
            </a:r>
            <a:endParaRPr lang="en-US" altLang="ko-KR" sz="1900"/>
          </a:p>
          <a:p>
            <a:pPr lvl="1">
              <a:defRPr/>
            </a:pPr>
            <a:r>
              <a:rPr lang="ko-KR" altLang="en-US" sz="1500"/>
              <a:t>타 자동차 </a:t>
            </a:r>
            <a:r>
              <a:rPr lang="en-US" altLang="ko-KR" sz="1500"/>
              <a:t>OEM - </a:t>
            </a:r>
            <a:r>
              <a:rPr lang="ko-KR" altLang="en-US" sz="1500"/>
              <a:t>하</a:t>
            </a:r>
            <a:endParaRPr lang="ko-KR" altLang="en-US" sz="1500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누가 시스템을 개발하고 검증하고 유지보수 하는가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개발 </a:t>
            </a:r>
            <a:r>
              <a:rPr lang="en-US" altLang="ko-KR"/>
              <a:t>:</a:t>
            </a:r>
            <a:r>
              <a:rPr lang="ko-KR" altLang="en-US"/>
              <a:t> 개발은 자동차 </a:t>
            </a:r>
            <a:r>
              <a:rPr lang="en-US" altLang="ko-KR"/>
              <a:t>OEM,</a:t>
            </a:r>
            <a:r>
              <a:rPr lang="ko-KR" altLang="en-US"/>
              <a:t> 제조는 자동차 협력사</a:t>
            </a:r>
            <a:r>
              <a:rPr lang="en-US" altLang="ko-KR"/>
              <a:t> - </a:t>
            </a:r>
            <a:r>
              <a:rPr lang="ko-KR" altLang="en-US"/>
              <a:t>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검증 및 유지보수 </a:t>
            </a:r>
            <a:r>
              <a:rPr lang="en-US" altLang="ko-KR"/>
              <a:t>:</a:t>
            </a:r>
            <a:r>
              <a:rPr lang="ko-KR" altLang="en-US"/>
              <a:t> 전체적은 검증 및 유지보수는 </a:t>
            </a:r>
            <a:r>
              <a:rPr lang="en-US" altLang="ko-KR"/>
              <a:t>OEM</a:t>
            </a:r>
            <a:r>
              <a:rPr lang="ko-KR" altLang="en-US"/>
              <a:t>에서 진행하고 여기서 발생한 이슈에 대한 처리는 자동차 협력사에서 진행</a:t>
            </a:r>
            <a:r>
              <a:rPr lang="en-US" altLang="ko-KR"/>
              <a:t> - </a:t>
            </a:r>
            <a:r>
              <a:rPr lang="ko-KR" altLang="en-US"/>
              <a:t>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시스템은 어떤 환경에서 운영될 것인가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운행 중인 자동차에 운전자와 자녀가 함께 있는 상황</a:t>
            </a:r>
            <a:r>
              <a:rPr lang="en-US" altLang="ko-KR"/>
              <a:t> - </a:t>
            </a:r>
            <a:r>
              <a:rPr lang="ko-KR" altLang="en-US"/>
              <a:t>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시스템을 개발하기 위해서 어떤 기술이 필요한가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차체 움직임 제어 기술</a:t>
            </a:r>
            <a:r>
              <a:rPr lang="en-US" altLang="ko-KR"/>
              <a:t> - </a:t>
            </a:r>
            <a:r>
              <a:rPr lang="ko-KR" altLang="en-US"/>
              <a:t>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전자 회로 설계 기술</a:t>
            </a:r>
            <a:r>
              <a:rPr lang="en-US" altLang="ko-KR"/>
              <a:t> - </a:t>
            </a:r>
            <a:r>
              <a:rPr lang="ko-KR" altLang="en-US"/>
              <a:t>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위급 상황에 대응하기 위한 센서 감지 기술</a:t>
            </a:r>
            <a:r>
              <a:rPr lang="en-US" altLang="ko-KR"/>
              <a:t> - </a:t>
            </a:r>
            <a:r>
              <a:rPr lang="ko-KR" altLang="en-US"/>
              <a:t>중</a:t>
            </a: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98149" y="1762909"/>
          <a:ext cx="1076206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자녀를 둔 운전자</a:t>
                      </a:r>
                      <a:endParaRPr lang="ko-KR" altLang="en-US"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  <a:endParaRPr lang="ko-KR" altLang="en-US"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자꾸 잊음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잊고 차량 주행 중 자녀가 문을 여는 상황 발생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000"/>
                        <a:t>차량이 일정속도에 도달했을 시 자동으로</a:t>
                      </a:r>
                      <a:r>
                        <a:rPr lang="en-US" altLang="ko-KR" sz="1000"/>
                        <a:t> child lock</a:t>
                      </a:r>
                      <a:r>
                        <a:rPr lang="ko-KR" altLang="en-US" sz="1000"/>
                        <a:t>이 걸렸으면 좋겠음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주행 중 자녀가 문을 여는 상황을 방지할 수 있어서 차량 안전에 도움이 될 수 있음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 상승 방지를 위해 추가적인 센서를 사용하지 않고 차량에 이미 적용된 주행 중 문 닫힘 기능과 연동하여 개발 비용을 최소화 할 수 있음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++</a:t>
                      </a:r>
                      <a:endParaRPr lang="en-US" altLang="ko-KR" sz="12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자동차</a:t>
                      </a:r>
                      <a:r>
                        <a:rPr lang="en-US" altLang="ko-KR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OEM</a:t>
                      </a:r>
                      <a:endParaRPr lang="en-US" altLang="ko-KR"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  <a:endParaRPr lang="ko-KR" altLang="en-US"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타 자동차 </a:t>
                      </a:r>
                      <a:r>
                        <a:rPr lang="en-US" altLang="ko-KR" sz="1000"/>
                        <a:t>OEM </a:t>
                      </a:r>
                      <a:r>
                        <a:rPr lang="ko-KR" altLang="en-US" sz="1000"/>
                        <a:t>대비 높은 가격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자동차 단가 상승으로 인한 제품 경쟁력 하락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좀 더 저렴한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차량 단가적인 측면의 경쟁력을 확보할 수 있겠으나 비용 절감으로 인해 안전상 또는 품질 문제가 발생할 수 있으므로 적절한 단가에 대한 협의가 이루어져야 함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</a:t>
                      </a:r>
                      <a:endParaRPr lang="en-US" altLang="ko-KR" sz="12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외부환경</a:t>
                      </a:r>
                      <a:endParaRPr lang="ko-KR" altLang="en-US"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  <a:endParaRPr lang="ko-KR" altLang="en-US"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교통사고 등 외부충격으로 인한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해제 불가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사고 발생 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기능 고장으로 인해 인명피해가 발생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차량에 심각한 문제가 발생 시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 자동 해제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인명피해가 발생할 수 있는 상황을 방지할 수 있음 차량이 심각하게 파손되어도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이 자동 해제되도록 만들어야 해서 단가가 상승할 수 있음</a:t>
                      </a:r>
                      <a:endParaRPr lang="ko-KR" altLang="en-US" sz="1000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2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733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486</ep:Words>
  <ep:PresentationFormat>와이드스크린</ep:PresentationFormat>
  <ep:Paragraphs>88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1_Office 테마</vt:lpstr>
      <vt:lpstr>프리젠테이션 8 ExtraBold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1. 이해관계자 요구사항 – 이해관계자 요구사항 추출</vt:lpstr>
      <vt:lpstr>Wingdings</vt:lpstr>
      <vt:lpstr>1_Office 테마</vt:lpstr>
      <vt:lpstr xml:space="preserve">팀 실습 </vt:lpstr>
      <vt:lpstr>1. 이해관계자 요구사항 – 이해관계자 식별 및 우선순위</vt:lpstr>
      <vt:lpstr>1. 이해관계자 요구사항 – 이해관계자 요구사항 추출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2025-01-20T06:07:10.166</dcterms:modified>
  <cp:revision>1910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