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507" r:id="rId7"/>
    <p:sldId id="2076136655" r:id="rId8"/>
    <p:sldId id="2076136656" r:id="rId9"/>
    <p:sldId id="2076136657" r:id="rId10"/>
    <p:sldId id="2076136658" r:id="rId11"/>
    <p:sldId id="207613665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222" y="108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누가 시스템을 사용할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자녀를 둔 운전자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누가 시스템을 구매하고 판매할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자동차 </a:t>
            </a:r>
            <a:r>
              <a:rPr lang="en-US" altLang="ko-KR" sz="1500"/>
              <a:t>OEM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안전이나 품질 등의 영향을 받는 것들은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전자식 스위치의 경우 접점 불량이 발생할 수 있음</a:t>
            </a:r>
            <a:r>
              <a:rPr lang="en-US" altLang="ko-KR" sz="1500"/>
              <a:t> - </a:t>
            </a:r>
            <a:r>
              <a:rPr lang="ko-KR" altLang="en-US" sz="1500"/>
              <a:t>하</a:t>
            </a:r>
          </a:p>
          <a:p>
            <a:pPr lvl="1">
              <a:defRPr/>
            </a:pPr>
            <a:r>
              <a:rPr lang="ko-KR" altLang="en-US" sz="1500"/>
              <a:t>이로 인해서 위급상황 시 재빠른 대처 불가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기능이나 성능에 제한을 주는 것은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외부 환경</a:t>
            </a:r>
            <a:r>
              <a:rPr lang="en-US" altLang="ko-KR" sz="1500"/>
              <a:t>(</a:t>
            </a:r>
            <a:r>
              <a:rPr lang="ko-KR" altLang="en-US" sz="1500"/>
              <a:t>극단적인 온도차</a:t>
            </a:r>
            <a:r>
              <a:rPr lang="en-US" altLang="ko-KR" sz="1500"/>
              <a:t>) - </a:t>
            </a:r>
            <a:r>
              <a:rPr lang="ko-KR" altLang="en-US" sz="1500"/>
              <a:t>중</a:t>
            </a:r>
          </a:p>
          <a:p>
            <a:pPr lvl="0">
              <a:defRPr/>
            </a:pPr>
            <a:r>
              <a:rPr lang="ko-KR" altLang="en-US" sz="1900"/>
              <a:t>경쟁상대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타 자동차 </a:t>
            </a:r>
            <a:r>
              <a:rPr lang="en-US" altLang="ko-KR" sz="1500"/>
              <a:t>OEM - </a:t>
            </a:r>
            <a:r>
              <a:rPr lang="ko-KR" altLang="en-US" sz="1500"/>
              <a:t>하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누가 시스템을 개발하고 검증하고 유지보수 하는가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개발 </a:t>
            </a:r>
            <a:r>
              <a:rPr lang="en-US" altLang="ko-KR"/>
              <a:t>:</a:t>
            </a:r>
            <a:r>
              <a:rPr lang="ko-KR" altLang="en-US"/>
              <a:t> 개발은 자동차 </a:t>
            </a:r>
            <a:r>
              <a:rPr lang="en-US" altLang="ko-KR"/>
              <a:t>OEM,</a:t>
            </a:r>
            <a:r>
              <a:rPr lang="ko-KR" altLang="en-US"/>
              <a:t> 제조는 자동차 협력사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검증 및 유지보수 </a:t>
            </a:r>
            <a:r>
              <a:rPr lang="en-US" altLang="ko-KR"/>
              <a:t>:</a:t>
            </a:r>
            <a:r>
              <a:rPr lang="ko-KR" altLang="en-US"/>
              <a:t> 전체적은 검증 및 유지보수는 </a:t>
            </a:r>
            <a:r>
              <a:rPr lang="en-US" altLang="ko-KR"/>
              <a:t>OEM</a:t>
            </a:r>
            <a:r>
              <a:rPr lang="ko-KR" altLang="en-US"/>
              <a:t>에서 진행하고 여기서 발생한 이슈에 대한 처리는 자동차 협력사에서 진행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시스템은 어떤 환경에서 운영될 것인가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운행 중인 자동차에 운전자와 자녀가 함께 있는 상황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시스템을 개발하기 위해서 어떤 기술이 필요한가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차체 움직임 제어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전자 회로 설계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위급 상황에 대응하기 위한 센서 감지 기술</a:t>
            </a:r>
            <a:r>
              <a:rPr lang="en-US" altLang="ko-KR"/>
              <a:t> - </a:t>
            </a:r>
            <a:r>
              <a:rPr lang="ko-KR" altLang="en-US"/>
              <a:t>중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98149" y="1762909"/>
          <a:ext cx="1076206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자녀를 둔 운전자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자꾸 잊음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잊고 차량 주행 중 자녀가 문을 여는 상황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000"/>
                        <a:t>차량이 일정속도에 도달했을 시 자동으로</a:t>
                      </a:r>
                      <a:r>
                        <a:rPr lang="en-US" altLang="ko-KR" sz="1000"/>
                        <a:t> child lock</a:t>
                      </a:r>
                      <a:r>
                        <a:rPr lang="ko-KR" altLang="en-US" sz="1000"/>
                        <a:t>이 걸렸으면 좋겠음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주행 중 자녀가 문을 여는 상황을 방지할 수 있어서 차량 안전에 도움이 될 수 있음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 상승 방지를 위해 추가적인 센서를 사용하지 않고 차량에 이미 적용된 주행 중 문 닫힘 기능과 연동하여 개발 비용을 최소화 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자동차</a:t>
                      </a:r>
                      <a:r>
                        <a:rPr lang="en-US" altLang="ko-KR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OEM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타 자동차 </a:t>
                      </a:r>
                      <a:r>
                        <a:rPr lang="en-US" altLang="ko-KR" sz="1000"/>
                        <a:t>OEM </a:t>
                      </a:r>
                      <a:r>
                        <a:rPr lang="ko-KR" altLang="en-US" sz="1000"/>
                        <a:t>대비 높은 가격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자동차 단가 상승으로 인한 제품 경쟁력 하락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좀 더 저렴한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차량 단가적인 측면의 경쟁력을 확보할 수 있겠으나 비용 절감으로 인해 안전상 또는 품질 문제가 발생할 수 있으므로 적절한 단가에 대한 협의가 이루어져야 함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외부환경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교통사고 등 외부충격으로 인한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해제 불가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사고 발생 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기능 고장으로 인해 인명피해가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차량에 심각한 문제가 발생 시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 자동 해제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인명피해가 발생할 수 있는 상황을 방지할 수 있음 차량이 심각하게 파손되어도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이 자동 해제되도록 만들어야 해서 단가가 상승할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F32C12-5C90-6C28-E904-1E9817BA4C43}"/>
              </a:ext>
            </a:extLst>
          </p:cNvPr>
          <p:cNvSpPr/>
          <p:nvPr/>
        </p:nvSpPr>
        <p:spPr>
          <a:xfrm>
            <a:off x="601133" y="1701800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속도 센서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2473BF-F7A0-E0F1-3085-779D8D9749B4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 flipV="1">
            <a:off x="2192867" y="3048933"/>
            <a:ext cx="317498" cy="7332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61051C5-75C3-51E4-D1CC-6D2F092579BA}"/>
              </a:ext>
            </a:extLst>
          </p:cNvPr>
          <p:cNvSpPr/>
          <p:nvPr/>
        </p:nvSpPr>
        <p:spPr>
          <a:xfrm>
            <a:off x="2510365" y="2617133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Data Provider</a:t>
            </a:r>
            <a:endParaRPr lang="ko-KR" altLang="en-US" sz="1200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7CC6FF-F6AE-E973-11C4-F43A12FD9EE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06600" y="2133600"/>
            <a:ext cx="503765" cy="9153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F85D9-9129-B6F5-3E76-18D37B154551}"/>
              </a:ext>
            </a:extLst>
          </p:cNvPr>
          <p:cNvSpPr/>
          <p:nvPr/>
        </p:nvSpPr>
        <p:spPr>
          <a:xfrm>
            <a:off x="4165599" y="1176866"/>
            <a:ext cx="4343400" cy="45042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</a:t>
            </a:r>
            <a:r>
              <a:rPr lang="ko-KR" altLang="en-US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EEF047-DC36-B3D8-9DF1-7F2A6799A85A}"/>
              </a:ext>
            </a:extLst>
          </p:cNvPr>
          <p:cNvSpPr/>
          <p:nvPr/>
        </p:nvSpPr>
        <p:spPr>
          <a:xfrm>
            <a:off x="4415365" y="2065867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ON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BA2269-3675-2658-D91B-4781D21F8B10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 flipV="1">
            <a:off x="3915832" y="2404534"/>
            <a:ext cx="499533" cy="6443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E8F337E-576A-7F71-75D4-B981A462B716}"/>
              </a:ext>
            </a:extLst>
          </p:cNvPr>
          <p:cNvSpPr/>
          <p:nvPr/>
        </p:nvSpPr>
        <p:spPr>
          <a:xfrm>
            <a:off x="455082" y="3350400"/>
            <a:ext cx="1737785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latin typeface="+mn-ea"/>
              </a:rPr>
              <a:t>충격 감지 센서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726EA6-399A-CC85-F8E9-A6A8D613706B}"/>
              </a:ext>
            </a:extLst>
          </p:cNvPr>
          <p:cNvSpPr/>
          <p:nvPr/>
        </p:nvSpPr>
        <p:spPr>
          <a:xfrm>
            <a:off x="4516965" y="3632201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OFF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619ED7-FFC0-48E6-8D9C-F65CC0FF28AB}"/>
              </a:ext>
            </a:extLst>
          </p:cNvPr>
          <p:cNvCxnSpPr>
            <a:cxnSpLocks/>
            <a:stCxn id="15" idx="6"/>
            <a:endCxn id="29" idx="1"/>
          </p:cNvCxnSpPr>
          <p:nvPr/>
        </p:nvCxnSpPr>
        <p:spPr>
          <a:xfrm>
            <a:off x="3915832" y="3048933"/>
            <a:ext cx="601133" cy="921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55843A5D-C69E-ACA2-6F8D-014685CAC005}"/>
              </a:ext>
            </a:extLst>
          </p:cNvPr>
          <p:cNvSpPr/>
          <p:nvPr/>
        </p:nvSpPr>
        <p:spPr>
          <a:xfrm>
            <a:off x="9105898" y="3773733"/>
            <a:ext cx="2400302" cy="88053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119 </a:t>
            </a:r>
            <a:r>
              <a:rPr lang="ko-KR" altLang="en-US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자동 신고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24C1E8-E329-D9AE-3401-6D2C19F4BFF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360832" y="3970868"/>
            <a:ext cx="745066" cy="2431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  <a:endParaRPr lang="ko-KR" alt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513830" y="1205262"/>
          <a:ext cx="11164340" cy="500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/>
                <a:gridCol w="3990975"/>
                <a:gridCol w="4857750"/>
              </a:tblGrid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Auto ON/OFF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자동으로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7850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 상태 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8212">
                <a:tc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055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주행일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ON,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시동이 꺼졌을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OFF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513"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513">
                <a:tc rowSpan="4">
                  <a:txBody>
                    <a:bodyPr vert="horz" lIns="0" tIns="71120" rIns="0" bIns="0" anchor="t" anchorCtr="0"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이상의 속도로 주행중이다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속도 센서로부터 값을 전달받는다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1B.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차량의 시동을 끈다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951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44450" rIns="0" bIns="0" anchor="t" anchorCtr="0"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rowSpan="3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44450" rIns="0" bIns="0" anchor="t" anchorCtr="0"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주행 전에 수동으로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 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 상태에서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주행중이다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시동이 꺼졌으나 차량이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움직이는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455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71120" rIns="0" bIns="0" anchor="t" anchorCtr="0"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rowSpan="4">
                  <a:txBody>
                    <a:bodyPr vert="horz" lIns="0" tIns="59690" rIns="0" bIns="0" anchor="t" anchorCtr="0"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속도 센서가 고장난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센서 데이터를 잘못 전달받은 경우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32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59690" rIns="0" bIns="0" anchor="t" anchorCtr="0"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59690" rIns="0" bIns="0" anchor="t" anchorCtr="0"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522</ep:Words>
  <ep:PresentationFormat>와이드스크린</ep:PresentationFormat>
  <ep:Paragraphs>37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2025-01-22T02:03:13.132</dcterms:modified>
  <cp:revision>1929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