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3"/>
  </p:notesMasterIdLst>
  <p:handoutMasterIdLst>
    <p:handoutMasterId r:id="rId14"/>
  </p:handoutMasterIdLst>
  <p:sldIdLst>
    <p:sldId id="2076136653" r:id="rId2"/>
    <p:sldId id="502" r:id="rId3"/>
    <p:sldId id="2076136660" r:id="rId4"/>
    <p:sldId id="507" r:id="rId5"/>
    <p:sldId id="2076136654" r:id="rId6"/>
    <p:sldId id="2076136661" r:id="rId7"/>
    <p:sldId id="2076136655" r:id="rId8"/>
    <p:sldId id="2076136656" r:id="rId9"/>
    <p:sldId id="2076136657" r:id="rId10"/>
    <p:sldId id="2076136658" r:id="rId11"/>
    <p:sldId id="2076136659" r:id="rId1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4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40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6DDE"/>
    <a:srgbClr val="0000FF"/>
    <a:srgbClr val="FFC000"/>
    <a:srgbClr val="F2F2F2"/>
    <a:srgbClr val="00B050"/>
    <a:srgbClr val="12306C"/>
    <a:srgbClr val="FF0000"/>
    <a:srgbClr val="FFD11A"/>
    <a:srgbClr val="BACDF4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83" autoAdjust="0"/>
    <p:restoredTop sz="96230" autoAdjust="0"/>
  </p:normalViewPr>
  <p:slideViewPr>
    <p:cSldViewPr snapToGrid="0">
      <p:cViewPr>
        <p:scale>
          <a:sx n="90" d="100"/>
          <a:sy n="90" d="100"/>
        </p:scale>
        <p:origin x="200" y="1152"/>
      </p:cViewPr>
      <p:guideLst>
        <p:guide pos="241"/>
        <p:guide pos="7469"/>
        <p:guide orient="horz" pos="4065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536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A724A-5E99-4266-8DAE-151888473A6F}" type="datetimeFigureOut">
              <a:rPr lang="ko-KR" altLang="en-US" smtClean="0">
                <a:latin typeface="프리젠테이션 7 Bold" pitchFamily="2" charset="-127"/>
                <a:ea typeface="프리젠테이션 7 Bold" pitchFamily="2" charset="-127"/>
              </a:rPr>
              <a:t>2025. 1. 20.</a:t>
            </a:fld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37757-942C-49FA-BEC0-F52D2A7221EF}" type="slidenum">
              <a:rPr lang="ko-KR" altLang="en-US" smtClean="0">
                <a:latin typeface="프리젠테이션 7 Bold" pitchFamily="2" charset="-127"/>
                <a:ea typeface="프리젠테이션 7 Bold" pitchFamily="2" charset="-127"/>
              </a:rPr>
              <a:t>‹#›</a:t>
            </a:fld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692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fld id="{725F075A-3C9E-41AC-8981-A520D7FBA881}" type="datetimeFigureOut">
              <a:rPr lang="ko-KR" altLang="en-US" smtClean="0"/>
              <a:pPr/>
              <a:t>2025. 1. 20.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fld id="{1F1DF300-51F1-4D6F-B07B-2A4BAAB7E5C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B2163-0AE2-4EA2-E80B-DF811CF04E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13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2"/>
          <p:cNvSpPr>
            <a:spLocks noGrp="1"/>
          </p:cNvSpPr>
          <p:nvPr userDrawn="1">
            <p:ph type="title" hasCustomPrompt="1"/>
          </p:nvPr>
        </p:nvSpPr>
        <p:spPr>
          <a:xfrm>
            <a:off x="764458" y="1631425"/>
            <a:ext cx="10010222" cy="2121587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lang="ko-KR" altLang="en-US" sz="4800" b="1" kern="200" spc="-60" baseline="0" dirty="0">
                <a:solidFill>
                  <a:srgbClr val="1B2B34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857250" lvl="0" indent="-8572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제목 입력</a:t>
            </a:r>
          </a:p>
        </p:txBody>
      </p:sp>
      <p:sp>
        <p:nvSpPr>
          <p:cNvPr id="6" name="텍스트 개체 틀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4458" y="1183347"/>
            <a:ext cx="4917016" cy="414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200" b="0" kern="1200" baseline="0" dirty="0">
                <a:solidFill>
                  <a:srgbClr val="356DDE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부제목 입력</a:t>
            </a:r>
          </a:p>
        </p:txBody>
      </p:sp>
      <p:sp>
        <p:nvSpPr>
          <p:cNvPr id="28" name="텍스트 개체 틀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95488" y="5427864"/>
            <a:ext cx="3495976" cy="3838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000" b="1" kern="1200" baseline="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작성자 입력</a:t>
            </a:r>
          </a:p>
        </p:txBody>
      </p:sp>
      <p:sp>
        <p:nvSpPr>
          <p:cNvPr id="29" name="텍스트 개체 틀 1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095488" y="5935832"/>
            <a:ext cx="3495976" cy="2835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lang="ko-KR" altLang="en-US" sz="1400" b="0" kern="1200" dirty="0">
                <a:solidFill>
                  <a:srgbClr val="1B2B34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defRPr>
            </a:lvl1pPr>
          </a:lstStyle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교육 날짜 </a:t>
            </a:r>
            <a:r>
              <a:rPr lang="en-US" altLang="ko-KR" dirty="0"/>
              <a:t>| </a:t>
            </a:r>
            <a:r>
              <a:rPr lang="ko-KR" altLang="en-US" dirty="0"/>
              <a:t>이메일 주소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5EECF7-F8CF-FD1D-FEB8-3A0FE6CB9304}"/>
              </a:ext>
            </a:extLst>
          </p:cNvPr>
          <p:cNvCxnSpPr>
            <a:cxnSpLocks/>
          </p:cNvCxnSpPr>
          <p:nvPr userDrawn="1"/>
        </p:nvCxnSpPr>
        <p:spPr>
          <a:xfrm>
            <a:off x="4057650" y="5867672"/>
            <a:ext cx="81343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3079AB-B56D-C8A2-DD0B-C17DDB8C3152}"/>
              </a:ext>
            </a:extLst>
          </p:cNvPr>
          <p:cNvSpPr txBox="1"/>
          <p:nvPr userDrawn="1"/>
        </p:nvSpPr>
        <p:spPr>
          <a:xfrm>
            <a:off x="9884728" y="5570431"/>
            <a:ext cx="2170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11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AC67F1DA-94F0-3A7A-86FD-73656B8F10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64865" y="5615256"/>
            <a:ext cx="572144" cy="5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8755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17897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_참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4F079BA-EC68-4847-F163-A30F341BC73E}"/>
              </a:ext>
            </a:extLst>
          </p:cNvPr>
          <p:cNvSpPr/>
          <p:nvPr userDrawn="1"/>
        </p:nvSpPr>
        <p:spPr bwMode="auto">
          <a:xfrm>
            <a:off x="100965" y="304800"/>
            <a:ext cx="426720" cy="735170"/>
          </a:xfrm>
          <a:custGeom>
            <a:avLst/>
            <a:gdLst>
              <a:gd name="connsiteX0" fmla="*/ 0 w 426720"/>
              <a:gd name="connsiteY0" fmla="*/ 0 h 735170"/>
              <a:gd name="connsiteX1" fmla="*/ 426720 w 426720"/>
              <a:gd name="connsiteY1" fmla="*/ 0 h 735170"/>
              <a:gd name="connsiteX2" fmla="*/ 426720 w 426720"/>
              <a:gd name="connsiteY2" fmla="*/ 735170 h 735170"/>
              <a:gd name="connsiteX3" fmla="*/ 213360 w 426720"/>
              <a:gd name="connsiteY3" fmla="*/ 367308 h 735170"/>
              <a:gd name="connsiteX4" fmla="*/ 0 w 426720"/>
              <a:gd name="connsiteY4" fmla="*/ 735169 h 73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" h="735170">
                <a:moveTo>
                  <a:pt x="0" y="0"/>
                </a:moveTo>
                <a:lnTo>
                  <a:pt x="426720" y="0"/>
                </a:lnTo>
                <a:lnTo>
                  <a:pt x="426720" y="735170"/>
                </a:lnTo>
                <a:lnTo>
                  <a:pt x="213360" y="367308"/>
                </a:lnTo>
                <a:lnTo>
                  <a:pt x="0" y="735169"/>
                </a:lnTo>
                <a:close/>
              </a:path>
            </a:pathLst>
          </a:cu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ko-KR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C319F-B479-B8DC-43F5-F6BED6F99CD7}"/>
              </a:ext>
            </a:extLst>
          </p:cNvPr>
          <p:cNvSpPr txBox="1"/>
          <p:nvPr userDrawn="1"/>
        </p:nvSpPr>
        <p:spPr>
          <a:xfrm>
            <a:off x="164748" y="337922"/>
            <a:ext cx="307777" cy="258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4000"/>
              </a:lnSpc>
              <a:spcAft>
                <a:spcPts val="300"/>
              </a:spcAft>
            </a:pPr>
            <a:r>
              <a:rPr lang="ko-KR" altLang="en-US" sz="1600" b="1" dirty="0">
                <a:solidFill>
                  <a:schemeClr val="bg1"/>
                </a:solidFill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7943661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37055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 내지">
    <p:bg>
      <p:bgPr>
        <a:solidFill>
          <a:srgbClr val="2156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FA544C-4D0B-B6B7-EEF9-9D052A91CBA2}"/>
              </a:ext>
            </a:extLst>
          </p:cNvPr>
          <p:cNvSpPr/>
          <p:nvPr userDrawn="1"/>
        </p:nvSpPr>
        <p:spPr>
          <a:xfrm>
            <a:off x="0" y="0"/>
            <a:ext cx="9296399" cy="6858000"/>
          </a:xfrm>
          <a:custGeom>
            <a:avLst/>
            <a:gdLst>
              <a:gd name="connsiteX0" fmla="*/ 0 w 9296399"/>
              <a:gd name="connsiteY0" fmla="*/ 0 h 6858000"/>
              <a:gd name="connsiteX1" fmla="*/ 9296399 w 9296399"/>
              <a:gd name="connsiteY1" fmla="*/ 0 h 6858000"/>
              <a:gd name="connsiteX2" fmla="*/ 7448579 w 9296399"/>
              <a:gd name="connsiteY2" fmla="*/ 6858000 h 6858000"/>
              <a:gd name="connsiteX3" fmla="*/ 0 w 92963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6399" h="6858000">
                <a:moveTo>
                  <a:pt x="0" y="0"/>
                </a:moveTo>
                <a:lnTo>
                  <a:pt x="9296399" y="0"/>
                </a:lnTo>
                <a:lnTo>
                  <a:pt x="74485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6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790575"/>
            <a:ext cx="12192000" cy="6067425"/>
          </a:xfrm>
          <a:prstGeom prst="round1Rect">
            <a:avLst>
              <a:gd name="adj" fmla="val 13464"/>
            </a:avLst>
          </a:prstGeom>
          <a:solidFill>
            <a:schemeClr val="bg1"/>
          </a:solidFill>
          <a:ln>
            <a:noFill/>
          </a:ln>
          <a:effectLst>
            <a:outerShdw blurRad="76200" dist="635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277C0-2425-371C-DA85-3672B2EA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183726"/>
            <a:ext cx="2198196" cy="43295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BC9BEA-583D-C576-D7D7-DBCE986CC26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721232"/>
            <a:ext cx="9413878" cy="1854128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3624AE42-4EFB-3B87-746F-1FCE03A48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412" y="149306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ECFA5C64-3346-370B-E8D6-F46F6D7455F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20688" y="1074738"/>
            <a:ext cx="11363325" cy="5219700"/>
          </a:xfrm>
          <a:prstGeom prst="rect">
            <a:avLst/>
          </a:prstGeom>
        </p:spPr>
        <p:txBody>
          <a:bodyPr/>
          <a:lstStyle>
            <a:lvl1pPr marL="228600" indent="-360000">
              <a:buFontTx/>
              <a:buBlip>
                <a:blip r:embed="rId6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000"/>
              </a:spcBef>
              <a:defRPr lang="ko-KR" altLang="en-US" sz="20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-"/>
              <a:defRPr lang="ko-KR" altLang="en-US" sz="16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</a:t>
            </a:r>
            <a:r>
              <a:rPr lang="ko-KR" altLang="en-US"/>
              <a:t>번째 수준</a:t>
            </a:r>
            <a:endParaRPr lang="en-US" altLang="ko-KR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8111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423">
          <p15:clr>
            <a:srgbClr val="FBAE40"/>
          </p15:clr>
        </p15:guide>
        <p15:guide id="4" pos="257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6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1B8B855-8964-660B-B314-B543A49BCB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283061"/>
            <a:ext cx="9413878" cy="1854128"/>
          </a:xfrm>
          <a:prstGeom prst="rect">
            <a:avLst/>
          </a:prstGeom>
        </p:spPr>
      </p:pic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1"/>
            <a:ext cx="12192000" cy="71438"/>
          </a:xfrm>
          <a:prstGeom prst="round1Rect">
            <a:avLst>
              <a:gd name="adj" fmla="val 0"/>
            </a:avLst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59BE909F-3D6D-DAFC-B1C3-FC18CC2AB2C4}"/>
              </a:ext>
            </a:extLst>
          </p:cNvPr>
          <p:cNvSpPr/>
          <p:nvPr userDrawn="1"/>
        </p:nvSpPr>
        <p:spPr>
          <a:xfrm>
            <a:off x="9906000" y="0"/>
            <a:ext cx="2286000" cy="71438"/>
          </a:xfrm>
          <a:prstGeom prst="round1Rect">
            <a:avLst>
              <a:gd name="adj" fmla="val 0"/>
            </a:avLst>
          </a:prstGeom>
          <a:solidFill>
            <a:srgbClr val="1D4A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568C42-AA18-C5CB-BDEA-FAAEE939E2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3050"/>
            <a:ext cx="1794204" cy="349556"/>
          </a:xfrm>
          <a:prstGeom prst="rect">
            <a:avLst/>
          </a:prstGeom>
        </p:spPr>
      </p:pic>
      <p:sp>
        <p:nvSpPr>
          <p:cNvPr id="7" name="제목 9">
            <a:extLst>
              <a:ext uri="{FF2B5EF4-FFF2-40B4-BE49-F238E27FC236}">
                <a16:creationId xmlns:a16="http://schemas.microsoft.com/office/drawing/2014/main" id="{620729FF-3A3F-2653-5540-62BBDE7A3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1938" y="211898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1C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14655B2A-6FAC-913A-F60B-2DFBCCC55BC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5397" y="1070876"/>
            <a:ext cx="11363325" cy="5228315"/>
          </a:xfrm>
          <a:prstGeom prst="rect">
            <a:avLst/>
          </a:prstGeom>
        </p:spPr>
        <p:txBody>
          <a:bodyPr wrap="none"/>
          <a:lstStyle>
            <a:lvl1pPr marL="228600" indent="-360000">
              <a:buFontTx/>
              <a:buBlip>
                <a:blip r:embed="rId5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200"/>
              </a:spcBef>
              <a:defRPr lang="ko-KR" altLang="en-US" sz="22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spcBef>
                <a:spcPts val="1000"/>
              </a:spcBef>
              <a:buFont typeface="Arial" panose="020B0604020202020204" pitchFamily="34" charset="0"/>
              <a:buChar char="-"/>
              <a:defRPr lang="ko-KR" altLang="en-US" sz="20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911477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537">
          <p15:clr>
            <a:srgbClr val="FBAE40"/>
          </p15:clr>
        </p15:guide>
        <p15:guide id="4" pos="143">
          <p15:clr>
            <a:srgbClr val="FBAE40"/>
          </p15:clr>
        </p15:guide>
        <p15:guide id="5" orient="horz" pos="663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523220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7700" y="980714"/>
            <a:ext cx="7289800" cy="128330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200000"/>
              </a:lnSpc>
              <a:spcBef>
                <a:spcPts val="10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+mj-lt"/>
              <a:buAutoNum type="romanUcPeriod"/>
              <a:defRPr lang="ko-KR" altLang="en-US" sz="2000" b="1" kern="1200" dirty="0">
                <a:solidFill>
                  <a:srgbClr val="242528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  <a:endParaRPr lang="en-US" altLang="ko-KR" dirty="0"/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2"/>
            <a:r>
              <a:rPr lang="en-US" altLang="ko-KR" dirty="0"/>
              <a:t>DFDD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29342C-7DB8-7867-4827-39F14611DD0D}"/>
              </a:ext>
            </a:extLst>
          </p:cNvPr>
          <p:cNvGrpSpPr/>
          <p:nvPr userDrawn="1"/>
        </p:nvGrpSpPr>
        <p:grpSpPr>
          <a:xfrm>
            <a:off x="228912" y="177800"/>
            <a:ext cx="254566" cy="172930"/>
            <a:chOff x="354890" y="268021"/>
            <a:chExt cx="504265" cy="3325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C84E90-29C8-47B4-E388-3EDD001D4815}"/>
                </a:ext>
              </a:extLst>
            </p:cNvPr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B17A44-A98C-4784-6052-C59890FACF54}"/>
                </a:ext>
              </a:extLst>
            </p:cNvPr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E840F0-37B6-4DC1-6555-38C9731A9322}"/>
                </a:ext>
              </a:extLst>
            </p:cNvPr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26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397414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01707" y="157690"/>
            <a:ext cx="120762" cy="82035"/>
            <a:chOff x="354890" y="268021"/>
            <a:chExt cx="504265" cy="332506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72A79A-EBC5-41E7-AC1A-D2D93DC5149C}"/>
              </a:ext>
            </a:extLst>
          </p:cNvPr>
          <p:cNvSpPr/>
          <p:nvPr userDrawn="1"/>
        </p:nvSpPr>
        <p:spPr>
          <a:xfrm>
            <a:off x="-1" y="409983"/>
            <a:ext cx="12191999" cy="758418"/>
          </a:xfrm>
          <a:prstGeom prst="rect">
            <a:avLst/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3560" y="539028"/>
            <a:ext cx="7214536" cy="599188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+mj-lt"/>
              <a:buAutoNum type="romanUcPeriod"/>
              <a:defRPr lang="ko-KR" altLang="en-US" sz="2800" b="0" kern="1200" spc="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2D44605-B3EB-42D6-90C5-DBEE4CCE88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4053" y="1595702"/>
            <a:ext cx="9559963" cy="4418365"/>
          </a:xfrm>
          <a:prstGeom prst="rect">
            <a:avLst/>
          </a:prstGeom>
        </p:spPr>
        <p:txBody>
          <a:bodyPr/>
          <a:lstStyle>
            <a:lvl1pPr marL="360363" indent="-360363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360363" algn="l"/>
              </a:tabLst>
              <a:defRPr lang="ko-KR" altLang="en-US" sz="2400" b="0" kern="200" spc="-60" dirty="0" smtClean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세부 목차 입력</a:t>
            </a:r>
          </a:p>
        </p:txBody>
      </p:sp>
    </p:spTree>
    <p:extLst>
      <p:ext uri="{BB962C8B-B14F-4D97-AF65-F5344CB8AC3E}">
        <p14:creationId xmlns:p14="http://schemas.microsoft.com/office/powerpoint/2010/main" val="96468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B4400-CCF9-404E-F7F4-0E79050F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731222"/>
            <a:ext cx="9751953" cy="1433680"/>
          </a:xfrm>
        </p:spPr>
        <p:txBody>
          <a:bodyPr/>
          <a:lstStyle>
            <a:lvl1pPr>
              <a:lnSpc>
                <a:spcPct val="120000"/>
              </a:lnSpc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D7DA6D-09DC-844A-7A97-B988BFBFA496}"/>
              </a:ext>
            </a:extLst>
          </p:cNvPr>
          <p:cNvCxnSpPr>
            <a:cxnSpLocks/>
          </p:cNvCxnSpPr>
          <p:nvPr userDrawn="1"/>
        </p:nvCxnSpPr>
        <p:spPr>
          <a:xfrm>
            <a:off x="352425" y="578981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AC4FEB7-F4A4-BBFB-BCBC-3BB5ED1F6C76}"/>
              </a:ext>
            </a:extLst>
          </p:cNvPr>
          <p:cNvCxnSpPr>
            <a:cxnSpLocks/>
          </p:cNvCxnSpPr>
          <p:nvPr userDrawn="1"/>
        </p:nvCxnSpPr>
        <p:spPr>
          <a:xfrm>
            <a:off x="352425" y="2327873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722C75-F09A-EB18-69A6-9AD1FA59163F}"/>
              </a:ext>
            </a:extLst>
          </p:cNvPr>
          <p:cNvSpPr txBox="1"/>
          <p:nvPr userDrawn="1"/>
        </p:nvSpPr>
        <p:spPr>
          <a:xfrm>
            <a:off x="9894613" y="6448809"/>
            <a:ext cx="21701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F863FF-AFF1-97A2-D212-EBE9709F65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4369" y="996008"/>
            <a:ext cx="1036818" cy="91483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322CF4-6D05-F734-94FC-3327078C2341}"/>
              </a:ext>
            </a:extLst>
          </p:cNvPr>
          <p:cNvGrpSpPr/>
          <p:nvPr userDrawn="1"/>
        </p:nvGrpSpPr>
        <p:grpSpPr>
          <a:xfrm>
            <a:off x="297292" y="6496278"/>
            <a:ext cx="120762" cy="82035"/>
            <a:chOff x="1318758" y="4971882"/>
            <a:chExt cx="120762" cy="8203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0023137-E6E5-9A3D-10DC-49AE84BCBFFE}"/>
                </a:ext>
              </a:extLst>
            </p:cNvPr>
            <p:cNvSpPr/>
            <p:nvPr userDrawn="1"/>
          </p:nvSpPr>
          <p:spPr>
            <a:xfrm>
              <a:off x="1318758" y="4971882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8566C2-6186-15C3-DA7F-9502DCAB6B29}"/>
                </a:ext>
              </a:extLst>
            </p:cNvPr>
            <p:cNvSpPr/>
            <p:nvPr userDrawn="1"/>
          </p:nvSpPr>
          <p:spPr>
            <a:xfrm>
              <a:off x="1318758" y="5007260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4ED8A2-81EC-EBF0-DFA0-8AD55EDD6517}"/>
                </a:ext>
              </a:extLst>
            </p:cNvPr>
            <p:cNvSpPr/>
            <p:nvPr userDrawn="1"/>
          </p:nvSpPr>
          <p:spPr>
            <a:xfrm>
              <a:off x="1318758" y="5042637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64639C-FDFA-F533-F2BC-CFFF0744FEC6}"/>
              </a:ext>
            </a:extLst>
          </p:cNvPr>
          <p:cNvSpPr txBox="1"/>
          <p:nvPr userDrawn="1"/>
        </p:nvSpPr>
        <p:spPr>
          <a:xfrm>
            <a:off x="400079" y="6410337"/>
            <a:ext cx="15850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  <a:buFont typeface="+mj-lt"/>
              <a:buNone/>
              <a:tabLst>
                <a:tab pos="268288" algn="l"/>
              </a:tabLst>
            </a:pPr>
            <a:r>
              <a:rPr lang="ko-KR" altLang="en-US" sz="1050" b="0" kern="1200" spc="-6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rPr>
              <a:t>소프트웨어 요구사항 분석 및 설계</a:t>
            </a:r>
            <a:endParaRPr lang="en-US" altLang="ko-KR" sz="1050" b="0" kern="1200" spc="-6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5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CE229-9836-B3B9-9B3D-02F8E9A1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5922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AB9F7-4D50-EC32-955B-E4D2BBF7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2064A-5A03-89F3-6F53-A4C2AE761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914400"/>
          </a:xfrm>
        </p:spPr>
        <p:txBody>
          <a:bodyPr/>
          <a:lstStyle>
            <a:lvl1pPr marL="355600" indent="-355600">
              <a:buSzPct val="100000"/>
              <a:buFontTx/>
              <a:buBlip>
                <a:blip r:embed="rId2"/>
              </a:buBlip>
              <a:tabLst>
                <a:tab pos="271463" algn="l"/>
              </a:tabLst>
              <a:defRPr sz="2400" b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5252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317" y="467382"/>
            <a:ext cx="11615737" cy="419878"/>
          </a:xfrm>
        </p:spPr>
        <p:txBody>
          <a:bodyPr/>
          <a:lstStyle>
            <a:lvl1pPr algn="l" defTabSz="91435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200" spc="-60" dirty="0">
                <a:solidFill>
                  <a:srgbClr val="052A4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432435" y="1034911"/>
            <a:ext cx="11532444" cy="4103368"/>
          </a:xfrm>
        </p:spPr>
        <p:txBody>
          <a:bodyPr/>
          <a:lstStyle>
            <a:lvl1pPr marL="285737" indent="-285737">
              <a:spcBef>
                <a:spcPts val="800"/>
              </a:spcBef>
              <a:buFontTx/>
              <a:buBlip>
                <a:blip r:embed="rId2"/>
              </a:buBlip>
              <a:tabLst>
                <a:tab pos="88896" algn="l"/>
              </a:tabLst>
              <a:defRPr lang="ko-KR" altLang="en-US" sz="1500" b="1" kern="200" spc="-60" dirty="0">
                <a:solidFill>
                  <a:srgbClr val="24242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  <a:lvl2pPr marL="534961" indent="-268275">
              <a:lnSpc>
                <a:spcPct val="110000"/>
              </a:lnSpc>
              <a:spcBef>
                <a:spcPts val="1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446066" algn="l"/>
              </a:tabLst>
              <a:defRPr/>
            </a:lvl2pPr>
            <a:lvl3pPr>
              <a:spcBef>
                <a:spcPts val="0"/>
              </a:spcBef>
              <a:spcAft>
                <a:spcPts val="400"/>
              </a:spcAft>
              <a:defRPr/>
            </a:lvl3pPr>
          </a:lstStyle>
          <a:p>
            <a:pPr marL="269861" lvl="0" indent="-269861" algn="l" defTabSz="91435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FontTx/>
              <a:buBlip>
                <a:blip r:embed="rId2"/>
              </a:buBlip>
              <a:tabLst>
                <a:tab pos="268275" algn="l"/>
              </a:tabLst>
            </a:pPr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6681687-DFD2-467B-8A45-D8DEC192E9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1309" y="208489"/>
            <a:ext cx="10719619" cy="232374"/>
          </a:xfrm>
        </p:spPr>
        <p:txBody>
          <a:bodyPr/>
          <a:lstStyle>
            <a:lvl1pPr marL="180966" indent="-180966" algn="l" defTabSz="914354" rtl="0" eaLnBrk="1" latinLnBrk="1" hangingPunct="1">
              <a:lnSpc>
                <a:spcPct val="90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romanUcPeriod"/>
              <a:tabLst>
                <a:tab pos="180966" algn="l"/>
              </a:tabLst>
              <a:defRPr lang="ko-KR" altLang="en-US" sz="1300" b="0" kern="2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7002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11692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51398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2767B0-9C36-1F07-30D6-73484BE0C099}"/>
              </a:ext>
            </a:extLst>
          </p:cNvPr>
          <p:cNvSpPr txBox="1"/>
          <p:nvPr userDrawn="1"/>
        </p:nvSpPr>
        <p:spPr>
          <a:xfrm>
            <a:off x="10891519" y="6552721"/>
            <a:ext cx="12290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719" y="238320"/>
            <a:ext cx="11678561" cy="548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5" name="Rectangle 1040">
            <a:extLst>
              <a:ext uri="{FF2B5EF4-FFF2-40B4-BE49-F238E27FC236}">
                <a16:creationId xmlns:a16="http://schemas.microsoft.com/office/drawing/2014/main" id="{08B90382-C1B7-4E5B-B1A1-FA59845D01F2}"/>
              </a:ext>
            </a:extLst>
          </p:cNvPr>
          <p:cNvSpPr>
            <a:spLocks noGrp="1" noChangeArrowheads="1"/>
          </p:cNvSpPr>
          <p:nvPr userDrawn="1"/>
        </p:nvSpPr>
        <p:spPr bwMode="black">
          <a:xfrm>
            <a:off x="10470006" y="6513505"/>
            <a:ext cx="431674" cy="2633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algn="r" defTabSz="457200" rtl="0" eaLnBrk="0" latinLnBrk="0" hangingPunct="0">
              <a:defRPr/>
            </a:pPr>
            <a:fld id="{35A1AA57-4765-4E74-8230-34C928C399C2}" type="slidenum">
              <a:rPr kumimoji="0" lang="ko-KR" altLang="en-US" sz="1200" b="1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맑은 고딕"/>
              </a:rPr>
              <a:pPr marL="0" algn="r" defTabSz="457200" rtl="0" eaLnBrk="0" latinLnBrk="0" hangingPunct="0">
                <a:defRPr/>
              </a:pPr>
              <a:t>‹#›</a:t>
            </a:fld>
            <a:endParaRPr kumimoji="0" lang="en-US" altLang="ko-KR" sz="1200" b="1" kern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맑은 고딕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694DB59-8BF3-E3F5-40E4-798A45A6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031" y="972384"/>
            <a:ext cx="1047148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1463" lvl="0" indent="-2714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SzPct val="100000"/>
              <a:buFontTx/>
              <a:buBlip>
                <a:blip r:embed="rId17"/>
              </a:buBlip>
              <a:tabLst>
                <a:tab pos="271463" algn="l"/>
              </a:tabLst>
            </a:pPr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99DB431-E95D-81DE-7168-7545706F699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41614" y="6660384"/>
            <a:ext cx="9407294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Line 20">
            <a:extLst>
              <a:ext uri="{FF2B5EF4-FFF2-40B4-BE49-F238E27FC236}">
                <a16:creationId xmlns:a16="http://schemas.microsoft.com/office/drawing/2014/main" id="{C6D3A18D-D8C9-F9A2-0F92-036C70549F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" y="6660385"/>
            <a:ext cx="481586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4414382B-132C-709F-119B-C7EED12247E3}"/>
              </a:ext>
            </a:extLst>
          </p:cNvPr>
          <p:cNvSpPr>
            <a:spLocks/>
          </p:cNvSpPr>
          <p:nvPr userDrawn="1"/>
        </p:nvSpPr>
        <p:spPr bwMode="auto">
          <a:xfrm>
            <a:off x="340513" y="6581404"/>
            <a:ext cx="99844" cy="80471"/>
          </a:xfrm>
          <a:custGeom>
            <a:avLst/>
            <a:gdLst>
              <a:gd name="T0" fmla="*/ 0 w 65"/>
              <a:gd name="T1" fmla="*/ 52 h 52"/>
              <a:gd name="T2" fmla="*/ 17 w 65"/>
              <a:gd name="T3" fmla="*/ 48 h 52"/>
              <a:gd name="T4" fmla="*/ 39 w 65"/>
              <a:gd name="T5" fmla="*/ 6 h 52"/>
              <a:gd name="T6" fmla="*/ 65 w 65"/>
              <a:gd name="T7" fmla="*/ 3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52">
                <a:moveTo>
                  <a:pt x="0" y="52"/>
                </a:moveTo>
                <a:cubicBezTo>
                  <a:pt x="4" y="52"/>
                  <a:pt x="11" y="52"/>
                  <a:pt x="17" y="48"/>
                </a:cubicBezTo>
                <a:cubicBezTo>
                  <a:pt x="31" y="38"/>
                  <a:pt x="25" y="16"/>
                  <a:pt x="39" y="6"/>
                </a:cubicBezTo>
                <a:cubicBezTo>
                  <a:pt x="43" y="3"/>
                  <a:pt x="50" y="0"/>
                  <a:pt x="65" y="3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Oval 22">
            <a:extLst>
              <a:ext uri="{FF2B5EF4-FFF2-40B4-BE49-F238E27FC236}">
                <a16:creationId xmlns:a16="http://schemas.microsoft.com/office/drawing/2014/main" id="{729A96E6-95F4-6A2E-49D0-A715397A27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8592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41FDD055-BA1F-BE19-DD27-301753D966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6448" y="6568986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1" name="Freeform 24">
            <a:extLst>
              <a:ext uri="{FF2B5EF4-FFF2-40B4-BE49-F238E27FC236}">
                <a16:creationId xmlns:a16="http://schemas.microsoft.com/office/drawing/2014/main" id="{7D84EDC7-455E-5DCD-59E3-11B757C5339D}"/>
              </a:ext>
            </a:extLst>
          </p:cNvPr>
          <p:cNvSpPr>
            <a:spLocks/>
          </p:cNvSpPr>
          <p:nvPr userDrawn="1"/>
        </p:nvSpPr>
        <p:spPr bwMode="auto">
          <a:xfrm>
            <a:off x="383729" y="6658398"/>
            <a:ext cx="97857" cy="80471"/>
          </a:xfrm>
          <a:custGeom>
            <a:avLst/>
            <a:gdLst>
              <a:gd name="T0" fmla="*/ 64 w 64"/>
              <a:gd name="T1" fmla="*/ 0 h 52"/>
              <a:gd name="T2" fmla="*/ 48 w 64"/>
              <a:gd name="T3" fmla="*/ 4 h 52"/>
              <a:gd name="T4" fmla="*/ 26 w 64"/>
              <a:gd name="T5" fmla="*/ 46 h 52"/>
              <a:gd name="T6" fmla="*/ 0 w 64"/>
              <a:gd name="T7" fmla="*/ 4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52">
                <a:moveTo>
                  <a:pt x="64" y="0"/>
                </a:moveTo>
                <a:cubicBezTo>
                  <a:pt x="60" y="0"/>
                  <a:pt x="54" y="0"/>
                  <a:pt x="48" y="4"/>
                </a:cubicBezTo>
                <a:cubicBezTo>
                  <a:pt x="33" y="14"/>
                  <a:pt x="39" y="36"/>
                  <a:pt x="26" y="46"/>
                </a:cubicBezTo>
                <a:cubicBezTo>
                  <a:pt x="22" y="49"/>
                  <a:pt x="14" y="52"/>
                  <a:pt x="0" y="49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EF1543D0-749E-3840-BA92-882D8C2583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167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3" name="Oval 26">
            <a:extLst>
              <a:ext uri="{FF2B5EF4-FFF2-40B4-BE49-F238E27FC236}">
                <a16:creationId xmlns:a16="http://schemas.microsoft.com/office/drawing/2014/main" id="{9D1ABEE2-B997-9D2E-DAE7-C228800771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9821" y="6724960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5AA29-E5BE-3EAE-659B-41020F4737DD}"/>
              </a:ext>
            </a:extLst>
          </p:cNvPr>
          <p:cNvSpPr txBox="1"/>
          <p:nvPr userDrawn="1"/>
        </p:nvSpPr>
        <p:spPr>
          <a:xfrm>
            <a:off x="466762" y="6539572"/>
            <a:ext cx="6668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0" eaLnBrk="1" latinLnBrk="0" hangingPunct="1"/>
            <a:r>
              <a:rPr lang="en-US" altLang="ko-KR" sz="900" b="0" i="1" u="none" kern="1200" spc="-30" baseline="0" dirty="0">
                <a:solidFill>
                  <a:srgbClr val="0E171C"/>
                </a:solidFill>
                <a:latin typeface="Consolas" panose="020B0609020204030204" pitchFamily="49" charset="0"/>
                <a:ea typeface="+mn-ea"/>
                <a:cs typeface="+mn-cs"/>
              </a:rPr>
              <a:t>Synetics</a:t>
            </a:r>
            <a:endParaRPr lang="ko-KR" altLang="en-US" sz="900" b="0" i="1" u="none" kern="1200" spc="-30" baseline="0" dirty="0">
              <a:solidFill>
                <a:srgbClr val="0E171C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7FA70770-63F0-124B-9E75-D8074CFD9F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3452" y="6647308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D8DB9750-DF88-4CA3-B43C-E6ECAE77CE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48908" y="6647308"/>
            <a:ext cx="28800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8384C-C739-A915-33F1-FA2A5E2570F4}"/>
              </a:ext>
            </a:extLst>
          </p:cNvPr>
          <p:cNvSpPr/>
          <p:nvPr userDrawn="1"/>
        </p:nvSpPr>
        <p:spPr>
          <a:xfrm>
            <a:off x="0" y="1"/>
            <a:ext cx="12192000" cy="91440"/>
          </a:xfrm>
          <a:prstGeom prst="rect">
            <a:avLst/>
          </a:prstGeom>
          <a:solidFill>
            <a:srgbClr val="356DDE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5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6" r:id="rId5"/>
    <p:sldLayoutId id="2147483725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3100" b="1" kern="200" spc="-60" dirty="0">
          <a:solidFill>
            <a:schemeClr val="tx1"/>
          </a:solidFill>
          <a:latin typeface="프리젠테이션 8 ExtraBold" pitchFamily="2" charset="-127"/>
          <a:ea typeface="프리젠테이션 8 ExtraBold" pitchFamily="2" charset="-127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FFFFFF"/>
        </a:buClr>
        <a:buFontTx/>
        <a:buBlip>
          <a:blip r:embed="rId17"/>
        </a:buBlip>
        <a:tabLst>
          <a:tab pos="268288" algn="l"/>
        </a:tabLst>
        <a:defRPr lang="ko-KR" altLang="en-US" sz="2400" b="0" kern="200" spc="-60" dirty="0" smtClean="0">
          <a:solidFill>
            <a:srgbClr val="242424"/>
          </a:solidFill>
          <a:latin typeface="프리젠테이션 6 SemiBold" pitchFamily="2" charset="-127"/>
          <a:ea typeface="프리젠테이션 6 SemiBold" pitchFamily="2" charset="-127"/>
          <a:cs typeface="+mn-cs"/>
        </a:defRPr>
      </a:lvl1pPr>
      <a:lvl2pPr marL="447675" indent="-177800" algn="l" defTabSz="914400" rtl="0" eaLnBrk="1" latinLnBrk="0" hangingPunct="1">
        <a:lnSpc>
          <a:spcPct val="120000"/>
        </a:lnSpc>
        <a:spcBef>
          <a:spcPts val="500"/>
        </a:spcBef>
        <a:spcAft>
          <a:spcPts val="4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tabLst>
          <a:tab pos="1163638" algn="l"/>
        </a:tabLst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715963" indent="-180975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076325" indent="-904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920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97804-2A1D-E697-4E14-0EC6434A7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78F0D-6B07-E00F-2B63-1E6CA576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DEB29-F225-F9B1-BA1C-A7F03CD6008A}"/>
              </a:ext>
            </a:extLst>
          </p:cNvPr>
          <p:cNvSpPr txBox="1"/>
          <p:nvPr/>
        </p:nvSpPr>
        <p:spPr>
          <a:xfrm>
            <a:off x="494270" y="2438399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* </a:t>
            </a:r>
            <a:r>
              <a:rPr lang="ko-KR" altLang="en-US" sz="1600" dirty="0">
                <a:latin typeface="+mn-ea"/>
              </a:rPr>
              <a:t>별도 자료로 제공 예정</a:t>
            </a:r>
          </a:p>
        </p:txBody>
      </p:sp>
    </p:spTree>
    <p:extLst>
      <p:ext uri="{BB962C8B-B14F-4D97-AF65-F5344CB8AC3E}">
        <p14:creationId xmlns:p14="http://schemas.microsoft.com/office/powerpoint/2010/main" val="332508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68A2C-6A19-C11C-81E6-EA7C9F5E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요구사항 검토 체크리스트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7578D-77DB-BD75-A1D0-F41CACC63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1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5BE52-74A9-6CE6-241C-41221B52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요구사항 검토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30BADA-989E-6918-B592-3555A2D1C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0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9BA3F-7EF5-42F7-8B21-A44F899A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식별 및 우선순위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76573C-459B-5EC1-CD1F-E9A28E4B9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444" y="1210502"/>
            <a:ext cx="10428888" cy="548148"/>
          </a:xfrm>
        </p:spPr>
        <p:txBody>
          <a:bodyPr/>
          <a:lstStyle/>
          <a:p>
            <a:r>
              <a:rPr lang="ko-KR" altLang="en-US" b="1" dirty="0"/>
              <a:t>전자식 </a:t>
            </a:r>
            <a:r>
              <a:rPr lang="ko-KR" altLang="en-US" b="1" dirty="0" err="1"/>
              <a:t>차일드</a:t>
            </a:r>
            <a:r>
              <a:rPr lang="ko-KR" altLang="en-US" b="1" dirty="0"/>
              <a:t> </a:t>
            </a:r>
            <a:r>
              <a:rPr lang="ko-KR" altLang="en-US" b="1" dirty="0" err="1"/>
              <a:t>락</a:t>
            </a:r>
            <a:endParaRPr lang="en-US" altLang="ko-KR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1800" b="1" dirty="0"/>
              <a:t>1.</a:t>
            </a:r>
            <a:r>
              <a:rPr lang="ko-KR" altLang="en-US" sz="1800" b="1" dirty="0"/>
              <a:t> 누가 사용</a:t>
            </a:r>
            <a:r>
              <a:rPr lang="en-US" altLang="ko-KR" sz="1800" b="1" dirty="0"/>
              <a:t> ? -&gt;</a:t>
            </a:r>
            <a:r>
              <a:rPr lang="ko-KR" altLang="en-US" sz="1800" b="1" dirty="0"/>
              <a:t> </a:t>
            </a:r>
            <a:r>
              <a:rPr lang="ko-KR" altLang="en-US" sz="1800" dirty="0"/>
              <a:t>동승객이 아이인 운전자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/>
              <a:t>2.</a:t>
            </a:r>
            <a:r>
              <a:rPr lang="ko-KR" altLang="en-US" sz="1800" b="1" dirty="0"/>
              <a:t> 구매자</a:t>
            </a:r>
            <a:r>
              <a:rPr lang="ko-KR" altLang="en-US" sz="1800" dirty="0"/>
              <a:t> </a:t>
            </a:r>
            <a:r>
              <a:rPr lang="en-US" altLang="ko-KR" sz="1800" dirty="0"/>
              <a:t>–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완성차</a:t>
            </a:r>
            <a:r>
              <a:rPr lang="ko-KR" altLang="en-US" sz="1800" dirty="0"/>
              <a:t> 업체  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ko-KR" altLang="en-US" sz="1800" b="1" dirty="0"/>
              <a:t>판매자</a:t>
            </a:r>
            <a:r>
              <a:rPr lang="ko-KR" altLang="en-US" sz="1800" dirty="0"/>
              <a:t> </a:t>
            </a:r>
            <a:r>
              <a:rPr lang="en-US" altLang="ko-KR" sz="1800" dirty="0"/>
              <a:t>–</a:t>
            </a:r>
            <a:r>
              <a:rPr lang="ko-KR" altLang="en-US" sz="1800" dirty="0"/>
              <a:t> </a:t>
            </a:r>
            <a:r>
              <a:rPr lang="en-US" altLang="ko-KR" sz="1800" dirty="0"/>
              <a:t>SW/ HW</a:t>
            </a:r>
            <a:r>
              <a:rPr lang="ko-KR" altLang="en-US" sz="1800" dirty="0"/>
              <a:t>개발자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/>
              <a:t>3.</a:t>
            </a:r>
            <a:r>
              <a:rPr lang="ko-KR" altLang="en-US" sz="1800" b="1" dirty="0"/>
              <a:t> 시스템에 안전이나 품질들에 영향을 주는 것은</a:t>
            </a:r>
            <a:r>
              <a:rPr lang="en-US" altLang="ko-KR" sz="1800" b="1" dirty="0"/>
              <a:t>?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-&gt;</a:t>
            </a:r>
            <a:r>
              <a:rPr lang="ko-KR" altLang="en-US" sz="1800" b="1" dirty="0"/>
              <a:t> </a:t>
            </a:r>
            <a:r>
              <a:rPr lang="ko-KR" altLang="en-US" sz="1800" dirty="0"/>
              <a:t>제어기</a:t>
            </a:r>
            <a:r>
              <a:rPr lang="en-US" altLang="ko-KR" sz="1800" dirty="0"/>
              <a:t>,</a:t>
            </a:r>
            <a:r>
              <a:rPr lang="ko-KR" altLang="en-US" sz="1800" dirty="0"/>
              <a:t> 아이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/>
              <a:t>4.</a:t>
            </a:r>
            <a:r>
              <a:rPr lang="ko-KR" altLang="en-US" sz="1800" b="1" dirty="0"/>
              <a:t> 기능이나 성능에 제한을 주는 것</a:t>
            </a:r>
            <a:r>
              <a:rPr lang="en-US" altLang="ko-KR" sz="1800" b="1" dirty="0"/>
              <a:t>?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-&gt;</a:t>
            </a:r>
            <a:r>
              <a:rPr lang="ko-KR" altLang="en-US" sz="1800" b="1" dirty="0"/>
              <a:t> </a:t>
            </a:r>
            <a:r>
              <a:rPr lang="en-US" altLang="ko-KR" sz="1800" dirty="0"/>
              <a:t>HW</a:t>
            </a:r>
            <a:r>
              <a:rPr lang="ko-KR" altLang="en-US" sz="1800" dirty="0"/>
              <a:t> 기능 고장</a:t>
            </a:r>
            <a:r>
              <a:rPr lang="en-US" altLang="ko-KR" sz="1800" dirty="0"/>
              <a:t>(PCB)</a:t>
            </a:r>
          </a:p>
          <a:p>
            <a:pPr marL="0" indent="0">
              <a:buNone/>
            </a:pPr>
            <a:r>
              <a:rPr lang="en-US" altLang="ko-KR" sz="1800" b="1" dirty="0"/>
              <a:t>5.</a:t>
            </a:r>
            <a:r>
              <a:rPr lang="ko-KR" altLang="en-US" sz="1800" b="1" dirty="0"/>
              <a:t> 경쟁사 </a:t>
            </a:r>
            <a:r>
              <a:rPr lang="en-US" altLang="ko-KR" sz="1800" b="1" dirty="0"/>
              <a:t>-&gt;</a:t>
            </a:r>
            <a:r>
              <a:rPr lang="ko-KR" altLang="en-US" sz="1800" b="1" dirty="0"/>
              <a:t> </a:t>
            </a:r>
            <a:r>
              <a:rPr lang="ko-KR" altLang="en-US" sz="1800" dirty="0"/>
              <a:t>타 </a:t>
            </a:r>
            <a:r>
              <a:rPr lang="ko-KR" altLang="en-US" sz="1800" dirty="0" err="1"/>
              <a:t>부품사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/>
              <a:t>6.</a:t>
            </a:r>
            <a:r>
              <a:rPr lang="ko-KR" altLang="en-US" sz="1800" b="1" dirty="0"/>
              <a:t> 누가 개발하고 유지보수</a:t>
            </a:r>
            <a:r>
              <a:rPr lang="en-US" altLang="ko-KR" sz="1800" b="1" dirty="0"/>
              <a:t>?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-&gt;</a:t>
            </a:r>
            <a:r>
              <a:rPr lang="ko-KR" altLang="en-US" sz="1800" b="1" dirty="0"/>
              <a:t> </a:t>
            </a:r>
            <a:r>
              <a:rPr lang="en-US" altLang="ko-KR" sz="1800" dirty="0"/>
              <a:t>SW </a:t>
            </a:r>
            <a:r>
              <a:rPr lang="ko-KR" altLang="en-US" sz="1800" dirty="0"/>
              <a:t>개발자 </a:t>
            </a:r>
            <a:r>
              <a:rPr lang="en-US" altLang="ko-KR" sz="1800" dirty="0"/>
              <a:t>or HW</a:t>
            </a:r>
            <a:r>
              <a:rPr lang="ko-KR" altLang="en-US" sz="1800" dirty="0"/>
              <a:t> 엔지니어 </a:t>
            </a:r>
            <a:r>
              <a:rPr lang="en-US" altLang="ko-KR" sz="1800" dirty="0"/>
              <a:t>or QA</a:t>
            </a:r>
          </a:p>
          <a:p>
            <a:pPr marL="0" indent="0">
              <a:buNone/>
            </a:pPr>
            <a:r>
              <a:rPr lang="en-US" altLang="ko-KR" sz="1800" b="1" dirty="0"/>
              <a:t>7.</a:t>
            </a:r>
            <a:r>
              <a:rPr lang="ko-KR" altLang="en-US" sz="1800" b="1" dirty="0"/>
              <a:t> 어떤 환경에서 작동</a:t>
            </a:r>
            <a:r>
              <a:rPr lang="en-US" altLang="ko-KR" sz="1800" b="1" dirty="0"/>
              <a:t>?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-&gt;</a:t>
            </a:r>
            <a:r>
              <a:rPr lang="ko-KR" altLang="en-US" sz="1800" b="1" dirty="0"/>
              <a:t> </a:t>
            </a:r>
            <a:r>
              <a:rPr lang="ko-KR" altLang="en-US" sz="1800" dirty="0"/>
              <a:t>어린이의 사망 사고를 방지</a:t>
            </a:r>
            <a:r>
              <a:rPr lang="en-US" altLang="ko-KR" sz="1800" dirty="0"/>
              <a:t> (lock),</a:t>
            </a:r>
            <a:r>
              <a:rPr lang="ko-KR" altLang="en-US" sz="1800" dirty="0"/>
              <a:t> 비상 상황 </a:t>
            </a:r>
            <a:r>
              <a:rPr lang="en-US" altLang="ko-KR" sz="1800" dirty="0"/>
              <a:t>(</a:t>
            </a:r>
            <a:r>
              <a:rPr lang="ko-KR" altLang="en-US" sz="1800" dirty="0"/>
              <a:t>침수</a:t>
            </a:r>
            <a:r>
              <a:rPr lang="en-US" altLang="ko-KR" sz="1800" dirty="0"/>
              <a:t>,</a:t>
            </a:r>
            <a:r>
              <a:rPr lang="ko-KR" altLang="en-US" sz="1800" dirty="0"/>
              <a:t> 화재 등</a:t>
            </a:r>
            <a:r>
              <a:rPr lang="en-US" altLang="ko-KR" sz="1800" dirty="0"/>
              <a:t>) (unlock)</a:t>
            </a:r>
          </a:p>
          <a:p>
            <a:pPr marL="0" indent="0">
              <a:buNone/>
            </a:pPr>
            <a:r>
              <a:rPr lang="en-US" altLang="ko-KR" sz="1800" b="1" dirty="0"/>
              <a:t>8.</a:t>
            </a:r>
            <a:r>
              <a:rPr lang="ko-KR" altLang="en-US" sz="1800" b="1" dirty="0"/>
              <a:t> 어떤 기술</a:t>
            </a:r>
            <a:r>
              <a:rPr lang="en-US" altLang="ko-KR" sz="1800" b="1" dirty="0"/>
              <a:t>?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-&gt;</a:t>
            </a:r>
            <a:r>
              <a:rPr lang="ko-KR" altLang="en-US" sz="1800" b="1" dirty="0"/>
              <a:t> </a:t>
            </a:r>
            <a:r>
              <a:rPr lang="ko-KR" altLang="en-US" sz="1800" dirty="0"/>
              <a:t>제어기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SW </a:t>
            </a:r>
            <a:r>
              <a:rPr lang="ko-KR" altLang="en-US" sz="1800" dirty="0"/>
              <a:t>플랫폼</a:t>
            </a:r>
            <a:r>
              <a:rPr lang="en-US" altLang="ko-KR" sz="1800" dirty="0"/>
              <a:t>,</a:t>
            </a:r>
            <a:r>
              <a:rPr lang="ko-KR" altLang="en-US" sz="1800" dirty="0"/>
              <a:t> 전력</a:t>
            </a:r>
            <a:r>
              <a:rPr lang="en-US" altLang="ko-KR" sz="1800" dirty="0"/>
              <a:t>,</a:t>
            </a:r>
            <a:r>
              <a:rPr lang="ko-KR" altLang="en-US" sz="1800" dirty="0"/>
              <a:t> 센서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42581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9A188-D02A-A1AD-B819-7ADB79655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5DE93-2F7E-A73A-0D3B-274A2C8A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우선순위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418C361-4CF8-A596-71F5-84075CFB7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2220"/>
              </p:ext>
            </p:extLst>
          </p:nvPr>
        </p:nvGraphicFramePr>
        <p:xfrm>
          <a:off x="1382110" y="1772920"/>
          <a:ext cx="9427779" cy="346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218">
                  <a:extLst>
                    <a:ext uri="{9D8B030D-6E8A-4147-A177-3AD203B41FA5}">
                      <a16:colId xmlns:a16="http://schemas.microsoft.com/office/drawing/2014/main" val="1412839741"/>
                    </a:ext>
                  </a:extLst>
                </a:gridCol>
                <a:gridCol w="5644672">
                  <a:extLst>
                    <a:ext uri="{9D8B030D-6E8A-4147-A177-3AD203B41FA5}">
                      <a16:colId xmlns:a16="http://schemas.microsoft.com/office/drawing/2014/main" val="2223132632"/>
                    </a:ext>
                  </a:extLst>
                </a:gridCol>
                <a:gridCol w="1998889">
                  <a:extLst>
                    <a:ext uri="{9D8B030D-6E8A-4147-A177-3AD203B41FA5}">
                      <a16:colId xmlns:a16="http://schemas.microsoft.com/office/drawing/2014/main" val="1334319299"/>
                    </a:ext>
                  </a:extLst>
                </a:gridCol>
              </a:tblGrid>
              <a:tr h="55203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이해관계자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목적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중요도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895855"/>
                  </a:ext>
                </a:extLst>
              </a:tr>
              <a:tr h="96973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운전자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주행 중 </a:t>
                      </a:r>
                      <a:r>
                        <a:rPr lang="ko-KR" altLang="en-US" b="1" dirty="0"/>
                        <a:t>전자식  </a:t>
                      </a:r>
                      <a:r>
                        <a:rPr lang="ko-KR" altLang="en-US" b="1" dirty="0" err="1"/>
                        <a:t>차일드</a:t>
                      </a:r>
                      <a:r>
                        <a:rPr lang="ko-KR" altLang="en-US" b="1" dirty="0"/>
                        <a:t> </a:t>
                      </a:r>
                      <a:r>
                        <a:rPr lang="ko-KR" altLang="en-US" b="1" dirty="0" err="1"/>
                        <a:t>락</a:t>
                      </a:r>
                      <a:r>
                        <a:rPr lang="ko-KR" altLang="en-US" dirty="0" err="1"/>
                        <a:t>을</a:t>
                      </a:r>
                      <a:r>
                        <a:rPr lang="ko-KR" altLang="en-US" dirty="0"/>
                        <a:t> 작동시키는 주체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상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908492"/>
                  </a:ext>
                </a:extLst>
              </a:tr>
              <a:tr h="96973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동승자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운전자로부터 보호를 받아야 함</a:t>
                      </a:r>
                      <a:r>
                        <a:rPr lang="en-US" altLang="ko-KR" dirty="0"/>
                        <a:t>.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중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084803"/>
                  </a:ext>
                </a:extLst>
              </a:tr>
              <a:tr h="96973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제조 업체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반도체를 수입하여 고객들에게 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좋은 품질의 부품을 제공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하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603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38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519FB-1F35-4EEB-9A34-9952152C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요구사항 추출</a:t>
            </a: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0A9D6F10-C159-02B0-CCF7-87E5B13EA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706616"/>
              </p:ext>
            </p:extLst>
          </p:nvPr>
        </p:nvGraphicFramePr>
        <p:xfrm>
          <a:off x="212443" y="1380546"/>
          <a:ext cx="11767115" cy="2420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53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25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182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01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0805" marR="107950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endParaRPr lang="en-US" sz="1100" b="1" spc="5" dirty="0">
                        <a:solidFill>
                          <a:srgbClr val="FFFF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  <a:p>
                      <a:pPr marL="90805" marR="107950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관계자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50495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추출  방법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5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ID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50000"/>
                        </a:lnSpc>
                        <a:spcBef>
                          <a:spcPts val="9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이해당사자의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니즈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4290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해당 </a:t>
                      </a: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니즈의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실질적인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endParaRPr lang="en-US" sz="1100" b="1" spc="-55" dirty="0">
                        <a:solidFill>
                          <a:srgbClr val="FFFF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  <a:p>
                      <a:pPr marL="91440" marR="34290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문제는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무엇인가?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08279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이해당사자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요구사항은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무엇인가?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5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요구사항의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영향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86055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우선  순위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 rowSpan="2">
                  <a:txBody>
                    <a:bodyPr/>
                    <a:lstStyle/>
                    <a:p>
                      <a:pPr marL="90805" marR="117475" algn="ctr">
                        <a:lnSpc>
                          <a:spcPct val="150000"/>
                        </a:lnSpc>
                      </a:pPr>
                      <a:r>
                        <a:rPr sz="1100" spc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서울</a:t>
                      </a:r>
                      <a:r>
                        <a:rPr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, 30</a:t>
                      </a:r>
                      <a:r>
                        <a:rPr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대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spc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주부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90805" marR="98425" algn="ctr">
                        <a:lnSpc>
                          <a:spcPct val="150000"/>
                        </a:lnSpc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인터뷰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86995" algn="ctr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Needs0</a:t>
                      </a:r>
                      <a:r>
                        <a:rPr lang="en-US" altLang="ko-KR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2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11760" algn="ctr">
                        <a:lnSpc>
                          <a:spcPct val="150000"/>
                        </a:lnSpc>
                        <a:spcBef>
                          <a:spcPts val="855"/>
                        </a:spcBef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전자 </a:t>
                      </a:r>
                      <a:r>
                        <a:rPr lang="ko-KR" altLang="en-US" sz="1100" spc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차일드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lang="ko-KR" altLang="en-US" sz="1100" spc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락의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잠금 장치가 정상 작동 되었는지 의구심이 생김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95250" algn="ctr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주행 중 기능의 정상 작동 여부 확인 어려움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7155" algn="ctr">
                        <a:lnSpc>
                          <a:spcPct val="150000"/>
                        </a:lnSpc>
                        <a:spcBef>
                          <a:spcPts val="855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계기판 디스플레이에 잠금 여부를 알 수 있도록 가시성 높이기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9060" algn="ctr">
                        <a:lnSpc>
                          <a:spcPct val="150000"/>
                        </a:lnSpc>
                        <a:spcBef>
                          <a:spcPts val="254"/>
                        </a:spcBef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개발 과정이 비교적 쉽고 비용 대비 사용자 만족도가 높은 항목이다</a:t>
                      </a:r>
                      <a:r>
                        <a:rPr lang="en-US" altLang="ko-KR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.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50000"/>
                        </a:lnSpc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상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6995" algn="ctr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Needs05</a:t>
                      </a:r>
                    </a:p>
                  </a:txBody>
                  <a:tcPr marL="0" marR="0" marT="36000" marB="0">
                    <a:lnL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2710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비상 상황 혹은 탈출 상황 발생 시 전자 </a:t>
                      </a:r>
                      <a:r>
                        <a:rPr lang="ko-KR" altLang="en-US" sz="1100" spc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r>
                        <a:rPr lang="ko-KR" altLang="en-US" sz="1100" spc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락의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잠금 해제가 어떻게 작동하는 가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1125" algn="ctr">
                        <a:lnSpc>
                          <a:spcPct val="15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비상 상황 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(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운전자의 패닉 상태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)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어떻게 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unlock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이 어떻게 이루어 지는 가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?</a:t>
                      </a:r>
                      <a:endParaRPr lang="ko-KR" altLang="en-US"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7955" algn="ctr">
                        <a:lnSpc>
                          <a:spcPct val="150000"/>
                        </a:lnSpc>
                        <a:spcBef>
                          <a:spcPts val="950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탈출 상황 발생 시 자동차 내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/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외부 센서 감지를 통해 잠금 장치 자동으로 작동시키기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97485" algn="ctr">
                        <a:lnSpc>
                          <a:spcPct val="15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개선 시에 효과는 높을 수 있으나 센서 감지 오작동으로 인해 더 큰 사고가 일어날 수가 있을 것으로 예상 됨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때문에 많은 연구가 필요할 것으로 보임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/>
                        </a:rPr>
                        <a:t>중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F43D837-60AC-7D6A-ED43-0CA699A76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698982"/>
              </p:ext>
            </p:extLst>
          </p:nvPr>
        </p:nvGraphicFramePr>
        <p:xfrm>
          <a:off x="212442" y="4168283"/>
          <a:ext cx="11767115" cy="1566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260">
                  <a:extLst>
                    <a:ext uri="{9D8B030D-6E8A-4147-A177-3AD203B41FA5}">
                      <a16:colId xmlns:a16="http://schemas.microsoft.com/office/drawing/2014/main" val="981675191"/>
                    </a:ext>
                  </a:extLst>
                </a:gridCol>
                <a:gridCol w="682875">
                  <a:extLst>
                    <a:ext uri="{9D8B030D-6E8A-4147-A177-3AD203B41FA5}">
                      <a16:colId xmlns:a16="http://schemas.microsoft.com/office/drawing/2014/main" val="4261840626"/>
                    </a:ext>
                  </a:extLst>
                </a:gridCol>
                <a:gridCol w="780058">
                  <a:extLst>
                    <a:ext uri="{9D8B030D-6E8A-4147-A177-3AD203B41FA5}">
                      <a16:colId xmlns:a16="http://schemas.microsoft.com/office/drawing/2014/main" val="1623249239"/>
                    </a:ext>
                  </a:extLst>
                </a:gridCol>
                <a:gridCol w="1950580">
                  <a:extLst>
                    <a:ext uri="{9D8B030D-6E8A-4147-A177-3AD203B41FA5}">
                      <a16:colId xmlns:a16="http://schemas.microsoft.com/office/drawing/2014/main" val="3589679325"/>
                    </a:ext>
                  </a:extLst>
                </a:gridCol>
                <a:gridCol w="1755349">
                  <a:extLst>
                    <a:ext uri="{9D8B030D-6E8A-4147-A177-3AD203B41FA5}">
                      <a16:colId xmlns:a16="http://schemas.microsoft.com/office/drawing/2014/main" val="1822705368"/>
                    </a:ext>
                  </a:extLst>
                </a:gridCol>
                <a:gridCol w="1852533">
                  <a:extLst>
                    <a:ext uri="{9D8B030D-6E8A-4147-A177-3AD203B41FA5}">
                      <a16:colId xmlns:a16="http://schemas.microsoft.com/office/drawing/2014/main" val="720839842"/>
                    </a:ext>
                  </a:extLst>
                </a:gridCol>
                <a:gridCol w="3218282">
                  <a:extLst>
                    <a:ext uri="{9D8B030D-6E8A-4147-A177-3AD203B41FA5}">
                      <a16:colId xmlns:a16="http://schemas.microsoft.com/office/drawing/2014/main" val="2913133023"/>
                    </a:ext>
                  </a:extLst>
                </a:gridCol>
                <a:gridCol w="730178">
                  <a:extLst>
                    <a:ext uri="{9D8B030D-6E8A-4147-A177-3AD203B41FA5}">
                      <a16:colId xmlns:a16="http://schemas.microsoft.com/office/drawing/2014/main" val="1816618418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0805" marR="107950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endParaRPr lang="en-US" sz="1100" b="1" spc="5" dirty="0">
                        <a:solidFill>
                          <a:srgbClr val="FFFF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  <a:p>
                      <a:pPr marL="90805" marR="107950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관계자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50495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추출  방법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5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ID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50000"/>
                        </a:lnSpc>
                        <a:spcBef>
                          <a:spcPts val="9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이해당사자의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니즈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4290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해당 </a:t>
                      </a: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니즈의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실질적인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endParaRPr lang="en-US" sz="1100" b="1" spc="-55" dirty="0">
                        <a:solidFill>
                          <a:srgbClr val="FFFF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  <a:p>
                      <a:pPr marL="91440" marR="34290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문제는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무엇인가?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08279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이해당사자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요구사항은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무엇인가?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5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요구사항의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영향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86055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우선  순위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7986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90805" marR="117475" algn="ctr">
                        <a:lnSpc>
                          <a:spcPct val="150000"/>
                        </a:lnSpc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창원</a:t>
                      </a:r>
                      <a:r>
                        <a:rPr lang="en-US" altLang="ko-KR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,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endParaRPr lang="en-US" altLang="ko-KR"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  <a:p>
                      <a:pPr marL="90805" marR="117475" algn="ctr">
                        <a:lnSpc>
                          <a:spcPct val="150000"/>
                        </a:lnSpc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제조 중소 기업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8425" algn="ctr">
                        <a:lnSpc>
                          <a:spcPct val="150000"/>
                        </a:lnSpc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인터뷰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86995" algn="ctr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Needs</a:t>
                      </a:r>
                      <a:r>
                        <a:rPr lang="en-US" altLang="ko-KR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13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1176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85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전자 </a:t>
                      </a:r>
                      <a:r>
                        <a:rPr lang="ko-KR" altLang="en-US" sz="1100" spc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차일드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lang="ko-KR" altLang="en-US" sz="1100" spc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락의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센서</a:t>
                      </a:r>
                      <a:r>
                        <a:rPr lang="en-US" altLang="ko-KR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,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조명</a:t>
                      </a:r>
                      <a:r>
                        <a:rPr lang="en-US" altLang="ko-KR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,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자제 및 비용 절감</a:t>
                      </a:r>
                      <a:endParaRPr lang="en-US" altLang="ko-KR"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9525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반도체 고과화 및 부족</a:t>
                      </a:r>
                      <a:endParaRPr lang="en-US" altLang="ko-KR"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7155" algn="ctr">
                        <a:lnSpc>
                          <a:spcPct val="150000"/>
                        </a:lnSpc>
                        <a:spcBef>
                          <a:spcPts val="855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가성비 좋은 반도체 개발 및 공급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9060" algn="ctr">
                        <a:lnSpc>
                          <a:spcPct val="150000"/>
                        </a:lnSpc>
                        <a:spcBef>
                          <a:spcPts val="254"/>
                        </a:spcBef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반도체를 수출하고 수입하는 과정에서 비용 적인 문제로 충돌이 생길 수도 있겠지만 좋은 부품을 제작할 수 있을 것으로 생각됨</a:t>
                      </a:r>
                      <a:r>
                        <a:rPr lang="en-US" altLang="ko-KR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.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 하지만 실현도는 낮을 것으로 예상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50000"/>
                        </a:lnSpc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하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115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26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967F5-ABC3-48E0-8576-2B2EFCF3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전제조건 식별</a:t>
            </a:r>
          </a:p>
        </p:txBody>
      </p:sp>
      <p:graphicFrame>
        <p:nvGraphicFramePr>
          <p:cNvPr id="4" name="Google Shape;158;g2ef8994fb9e_7_35">
            <a:extLst>
              <a:ext uri="{FF2B5EF4-FFF2-40B4-BE49-F238E27FC236}">
                <a16:creationId xmlns:a16="http://schemas.microsoft.com/office/drawing/2014/main" id="{D96DB88D-D564-8B1A-BACD-3783CBAC9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6387857"/>
              </p:ext>
            </p:extLst>
          </p:nvPr>
        </p:nvGraphicFramePr>
        <p:xfrm>
          <a:off x="675820" y="1172048"/>
          <a:ext cx="10771542" cy="47860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9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전제조건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내용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비고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06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AE16C-2919-6830-EE77-E1B04D411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4477F-A0C8-7F8D-86F8-7A8C8CC7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요구사항 명세 </a:t>
            </a:r>
            <a:r>
              <a:rPr lang="en-US" altLang="ko-KR" dirty="0"/>
              <a:t>: </a:t>
            </a:r>
            <a:r>
              <a:rPr lang="en-US" altLang="ko-KR" dirty="0" err="1"/>
              <a:t>Usecase</a:t>
            </a:r>
            <a:r>
              <a:rPr lang="en-US" altLang="ko-KR" dirty="0"/>
              <a:t> Diagram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B3402-AB2D-2922-B95E-430040CB5B10}"/>
              </a:ext>
            </a:extLst>
          </p:cNvPr>
          <p:cNvSpPr txBox="1"/>
          <p:nvPr/>
        </p:nvSpPr>
        <p:spPr>
          <a:xfrm>
            <a:off x="256719" y="1449034"/>
            <a:ext cx="11400878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-</a:t>
            </a:r>
            <a:r>
              <a:rPr lang="ko-KR" altLang="en-US" sz="2400" b="1" dirty="0">
                <a:latin typeface="+mn-ea"/>
              </a:rPr>
              <a:t> 이해 관계자 요구 사항</a:t>
            </a:r>
            <a:endParaRPr lang="en-US" altLang="ko-KR" sz="2400" b="1" dirty="0">
              <a:latin typeface="+mn-ea"/>
            </a:endParaRPr>
          </a:p>
          <a:p>
            <a:r>
              <a:rPr lang="ko-KR" altLang="en-US" sz="2400" b="1" dirty="0">
                <a:latin typeface="+mn-ea"/>
              </a:rPr>
              <a:t>  </a:t>
            </a:r>
            <a:r>
              <a:rPr lang="ko-KR" altLang="en-US" sz="2400" dirty="0" err="1">
                <a:latin typeface="+mn-ea"/>
              </a:rPr>
              <a:t>뒷자석</a:t>
            </a:r>
            <a:r>
              <a:rPr lang="ko-KR" altLang="en-US" sz="2400" dirty="0">
                <a:latin typeface="+mn-ea"/>
              </a:rPr>
              <a:t> </a:t>
            </a:r>
            <a:r>
              <a:rPr lang="ko-KR" altLang="en-US" sz="2400" dirty="0" err="1">
                <a:latin typeface="+mn-ea"/>
              </a:rPr>
              <a:t>도어락</a:t>
            </a:r>
            <a:r>
              <a:rPr lang="ko-KR" altLang="en-US" sz="2400" dirty="0">
                <a:latin typeface="+mn-ea"/>
              </a:rPr>
              <a:t> 개문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사고 방지 시스템</a:t>
            </a:r>
            <a:endParaRPr lang="en-US" altLang="ko-KR" sz="2400" dirty="0">
              <a:latin typeface="+mn-ea"/>
            </a:endParaRPr>
          </a:p>
          <a:p>
            <a:endParaRPr lang="en-US" sz="2400" b="1" dirty="0">
              <a:latin typeface="+mn-ea"/>
            </a:endParaRPr>
          </a:p>
          <a:p>
            <a:r>
              <a:rPr lang="en-US" altLang="ko-KR" sz="2400" b="1" dirty="0">
                <a:latin typeface="+mn-ea"/>
              </a:rPr>
              <a:t>-</a:t>
            </a:r>
            <a:r>
              <a:rPr lang="ko-KR" altLang="en-US" sz="2400" b="1" dirty="0">
                <a:latin typeface="+mn-ea"/>
              </a:rPr>
              <a:t> 시스템 요구사항 </a:t>
            </a:r>
            <a:r>
              <a:rPr lang="en-US" altLang="ko-KR" sz="2400" b="1" dirty="0">
                <a:latin typeface="+mn-ea"/>
              </a:rPr>
              <a:t>: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전자 </a:t>
            </a:r>
            <a:r>
              <a:rPr lang="ko-KR" altLang="en-US" sz="2400" dirty="0" err="1">
                <a:latin typeface="+mn-ea"/>
              </a:rPr>
              <a:t>차일드</a:t>
            </a:r>
            <a:r>
              <a:rPr lang="ko-KR" altLang="en-US" sz="2400" dirty="0">
                <a:latin typeface="+mn-ea"/>
              </a:rPr>
              <a:t> </a:t>
            </a:r>
            <a:r>
              <a:rPr lang="ko-KR" altLang="en-US" sz="2400" dirty="0" err="1">
                <a:latin typeface="+mn-ea"/>
              </a:rPr>
              <a:t>락</a:t>
            </a:r>
            <a:r>
              <a:rPr lang="ko-KR" altLang="en-US" sz="2400" dirty="0">
                <a:latin typeface="+mn-ea"/>
              </a:rPr>
              <a:t> 시스템 </a:t>
            </a:r>
            <a:r>
              <a:rPr lang="en-US" altLang="ko-KR" sz="2400" dirty="0">
                <a:latin typeface="+mn-ea"/>
              </a:rPr>
              <a:t>–</a:t>
            </a:r>
            <a:r>
              <a:rPr lang="ko-KR" altLang="en-US" sz="2400" dirty="0">
                <a:latin typeface="+mn-ea"/>
              </a:rPr>
              <a:t> 주행 중 어린이가 차량 내부에서 도어를 </a:t>
            </a:r>
            <a:endParaRPr lang="en-US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여는  것을 방지하기 위해 운전자가 수동으로 시스템을 작동시킨다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endParaRPr lang="en-US" sz="2400" b="1" dirty="0">
              <a:latin typeface="+mn-ea"/>
            </a:endParaRPr>
          </a:p>
          <a:p>
            <a:r>
              <a:rPr lang="en-US" altLang="ko-KR" sz="2400" b="1" dirty="0">
                <a:latin typeface="+mn-ea"/>
              </a:rPr>
              <a:t>-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400" b="1" dirty="0" err="1">
                <a:latin typeface="+mn-ea"/>
              </a:rPr>
              <a:t>차일드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400" b="1" dirty="0" err="1">
                <a:latin typeface="+mn-ea"/>
              </a:rPr>
              <a:t>락은</a:t>
            </a:r>
            <a:r>
              <a:rPr lang="ko-KR" altLang="en-US" sz="2400" b="1" dirty="0">
                <a:latin typeface="+mn-ea"/>
              </a:rPr>
              <a:t> 자동으로 작동하지 않음</a:t>
            </a:r>
            <a:endParaRPr lang="en-US" altLang="ko-KR" sz="2400" b="1" dirty="0">
              <a:latin typeface="+mn-ea"/>
            </a:endParaRPr>
          </a:p>
          <a:p>
            <a:r>
              <a:rPr lang="ko-KR" altLang="en-US" sz="2400" b="1" dirty="0">
                <a:latin typeface="+mn-ea"/>
              </a:rPr>
              <a:t>  </a:t>
            </a:r>
            <a:r>
              <a:rPr lang="ko-KR" altLang="en-US" sz="2400" dirty="0">
                <a:latin typeface="+mn-ea"/>
              </a:rPr>
              <a:t>운전자가 판단 후 수동으로 작동시켜야 함</a:t>
            </a:r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1. </a:t>
            </a:r>
            <a:r>
              <a:rPr lang="ko-KR" altLang="en-US" b="1" dirty="0" err="1">
                <a:latin typeface="+mn-ea"/>
              </a:rPr>
              <a:t>차일드</a:t>
            </a:r>
            <a:r>
              <a:rPr lang="ko-KR" altLang="en-US" b="1" dirty="0">
                <a:latin typeface="+mn-ea"/>
              </a:rPr>
              <a:t> </a:t>
            </a:r>
            <a:r>
              <a:rPr lang="ko-KR" altLang="en-US" b="1" dirty="0" err="1">
                <a:latin typeface="+mn-ea"/>
              </a:rPr>
              <a:t>락</a:t>
            </a:r>
            <a:r>
              <a:rPr lang="en-US" altLang="ko-KR" b="1" dirty="0">
                <a:latin typeface="+mn-ea"/>
              </a:rPr>
              <a:t> – on</a:t>
            </a:r>
          </a:p>
          <a:p>
            <a:r>
              <a:rPr lang="ko-KR" altLang="en-US" b="1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동승자가 문을 열라고 시도 </a:t>
            </a:r>
            <a:r>
              <a:rPr lang="en-US" altLang="ko-KR" dirty="0">
                <a:latin typeface="+mn-ea"/>
              </a:rPr>
              <a:t>-&gt;</a:t>
            </a:r>
            <a:r>
              <a:rPr lang="ko-KR" altLang="en-US" dirty="0">
                <a:latin typeface="+mn-ea"/>
              </a:rPr>
              <a:t> 운전자가 알 </a:t>
            </a:r>
            <a:r>
              <a:rPr lang="ko-KR" altLang="en-US" dirty="0" err="1">
                <a:latin typeface="+mn-ea"/>
              </a:rPr>
              <a:t>수있게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-&gt;</a:t>
            </a:r>
            <a:r>
              <a:rPr lang="ko-KR" altLang="en-US" dirty="0">
                <a:latin typeface="+mn-ea"/>
              </a:rPr>
              <a:t> 클러스터 </a:t>
            </a:r>
            <a:r>
              <a:rPr lang="en-US" altLang="ko-KR" dirty="0">
                <a:latin typeface="+mn-ea"/>
              </a:rPr>
              <a:t>-&gt;</a:t>
            </a:r>
            <a:r>
              <a:rPr lang="ko-KR" altLang="en-US" dirty="0">
                <a:latin typeface="+mn-ea"/>
              </a:rPr>
              <a:t> 문을 열려고 시도 합니다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2. </a:t>
            </a:r>
            <a:r>
              <a:rPr lang="ko-KR" altLang="en-US" b="1" dirty="0" err="1">
                <a:latin typeface="+mn-ea"/>
              </a:rPr>
              <a:t>차일드</a:t>
            </a:r>
            <a:r>
              <a:rPr lang="ko-KR" altLang="en-US" b="1" dirty="0">
                <a:latin typeface="+mn-ea"/>
              </a:rPr>
              <a:t> </a:t>
            </a:r>
            <a:r>
              <a:rPr lang="ko-KR" altLang="en-US" b="1" dirty="0" err="1">
                <a:latin typeface="+mn-ea"/>
              </a:rPr>
              <a:t>락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-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off</a:t>
            </a:r>
          </a:p>
          <a:p>
            <a:r>
              <a:rPr lang="ko-KR" altLang="en-US" b="1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후측방</a:t>
            </a:r>
            <a:r>
              <a:rPr lang="ko-KR" altLang="en-US" dirty="0">
                <a:latin typeface="+mn-ea"/>
              </a:rPr>
              <a:t> 레이더 센서 </a:t>
            </a:r>
            <a:r>
              <a:rPr lang="en-US" altLang="ko-KR" dirty="0">
                <a:latin typeface="+mn-ea"/>
              </a:rPr>
              <a:t>-&gt;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off </a:t>
            </a:r>
            <a:r>
              <a:rPr lang="ko-KR" altLang="en-US" dirty="0">
                <a:latin typeface="+mn-ea"/>
              </a:rPr>
              <a:t>상태를 운전자에게 알림 </a:t>
            </a:r>
            <a:r>
              <a:rPr lang="en-US" altLang="ko-KR" dirty="0">
                <a:latin typeface="+mn-ea"/>
              </a:rPr>
              <a:t>-&gt;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락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on</a:t>
            </a:r>
            <a:endParaRPr lang="en-US" altLang="ko-KR" b="1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990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6231D-19C5-9BC0-520E-1345EFC5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요구사항 명세 </a:t>
            </a:r>
            <a:r>
              <a:rPr lang="en-US" altLang="ko-KR" dirty="0"/>
              <a:t>: </a:t>
            </a:r>
            <a:r>
              <a:rPr lang="en-US" altLang="ko-KR" dirty="0" err="1"/>
              <a:t>Usecase</a:t>
            </a:r>
            <a:r>
              <a:rPr lang="en-US" altLang="ko-KR" dirty="0"/>
              <a:t> Diagram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8FDA2D-F8DD-A49B-95CA-600CFF522143}"/>
              </a:ext>
            </a:extLst>
          </p:cNvPr>
          <p:cNvSpPr/>
          <p:nvPr/>
        </p:nvSpPr>
        <p:spPr>
          <a:xfrm>
            <a:off x="3573517" y="1334814"/>
            <a:ext cx="4214649" cy="47506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6600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D0EB0-6A9E-8969-560F-3FD98145BDF3}"/>
              </a:ext>
            </a:extLst>
          </p:cNvPr>
          <p:cNvSpPr txBox="1"/>
          <p:nvPr/>
        </p:nvSpPr>
        <p:spPr>
          <a:xfrm>
            <a:off x="3700462" y="1471613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+mn-ea"/>
              </a:rPr>
              <a:t>전자 </a:t>
            </a:r>
            <a:r>
              <a:rPr lang="ko-KR" altLang="en-US" sz="1600" b="1" dirty="0" err="1">
                <a:latin typeface="+mn-ea"/>
              </a:rPr>
              <a:t>차일드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락</a:t>
            </a:r>
            <a:r>
              <a:rPr lang="ko-KR" altLang="en-US" sz="1600" b="1" dirty="0">
                <a:latin typeface="+mn-ea"/>
              </a:rPr>
              <a:t> 시스템</a:t>
            </a:r>
            <a:endParaRPr lang="en-KR" sz="1600" b="1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6D40C-D0E5-4384-37FF-3DA9C97FCC8C}"/>
              </a:ext>
            </a:extLst>
          </p:cNvPr>
          <p:cNvSpPr txBox="1"/>
          <p:nvPr/>
        </p:nvSpPr>
        <p:spPr>
          <a:xfrm>
            <a:off x="656346" y="1950621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latin typeface="+mn-ea"/>
              </a:rPr>
              <a:t>👶🏻</a:t>
            </a:r>
            <a:endParaRPr lang="en-KR" sz="66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8CBBB2-BF4D-4381-5CDB-00E6D3139221}"/>
              </a:ext>
            </a:extLst>
          </p:cNvPr>
          <p:cNvSpPr txBox="1"/>
          <p:nvPr/>
        </p:nvSpPr>
        <p:spPr>
          <a:xfrm>
            <a:off x="1072281" y="4036955"/>
            <a:ext cx="152005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👨🏻</a:t>
            </a:r>
            <a:endParaRPr lang="en-KR" sz="6600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55BF18-AA1D-DD22-91D4-E9753B3C57AE}"/>
              </a:ext>
            </a:extLst>
          </p:cNvPr>
          <p:cNvSpPr txBox="1"/>
          <p:nvPr/>
        </p:nvSpPr>
        <p:spPr>
          <a:xfrm>
            <a:off x="8476127" y="2134764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6600" dirty="0">
                <a:latin typeface="+mn-ea"/>
              </a:rPr>
              <a:t>🖥️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6E4A3F-C154-669A-48C4-0AB40A815BFD}"/>
              </a:ext>
            </a:extLst>
          </p:cNvPr>
          <p:cNvSpPr txBox="1"/>
          <p:nvPr/>
        </p:nvSpPr>
        <p:spPr>
          <a:xfrm>
            <a:off x="1355256" y="494489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운전자</a:t>
            </a:r>
            <a:endParaRPr lang="en-KR" sz="200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43494C-F950-C6FF-0F36-7B38B98CD2C6}"/>
              </a:ext>
            </a:extLst>
          </p:cNvPr>
          <p:cNvSpPr txBox="1"/>
          <p:nvPr/>
        </p:nvSpPr>
        <p:spPr>
          <a:xfrm>
            <a:off x="823056" y="285856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승객</a:t>
            </a:r>
            <a:endParaRPr lang="en-KR" sz="20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86436E-D7F6-DE4F-64FB-4072BD9C6209}"/>
              </a:ext>
            </a:extLst>
          </p:cNvPr>
          <p:cNvSpPr txBox="1"/>
          <p:nvPr/>
        </p:nvSpPr>
        <p:spPr>
          <a:xfrm>
            <a:off x="8386357" y="30423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클러스터</a:t>
            </a:r>
            <a:endParaRPr lang="en-KR" sz="20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7A7499-A1A8-3868-789F-43FC1138814C}"/>
              </a:ext>
            </a:extLst>
          </p:cNvPr>
          <p:cNvSpPr txBox="1"/>
          <p:nvPr/>
        </p:nvSpPr>
        <p:spPr>
          <a:xfrm>
            <a:off x="1638152" y="2004719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6600" dirty="0">
                <a:latin typeface="+mn-ea"/>
              </a:rPr>
              <a:t>🚪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69C120-88E7-C4DD-ACC8-706917EF2A55}"/>
              </a:ext>
            </a:extLst>
          </p:cNvPr>
          <p:cNvSpPr/>
          <p:nvPr/>
        </p:nvSpPr>
        <p:spPr>
          <a:xfrm>
            <a:off x="3959617" y="3028890"/>
            <a:ext cx="3442447" cy="130805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차일드</a:t>
            </a:r>
            <a:r>
              <a:rPr lang="ko-KR" altLang="en-US" sz="32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락</a:t>
            </a:r>
            <a:r>
              <a:rPr lang="ko-KR" altLang="en-US" sz="32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 알림  </a:t>
            </a:r>
            <a:endParaRPr lang="en-KR" sz="3200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E21BBA-7A89-A6CB-0B0D-51EF0DFAB6C8}"/>
              </a:ext>
            </a:extLst>
          </p:cNvPr>
          <p:cNvSpPr txBox="1"/>
          <p:nvPr/>
        </p:nvSpPr>
        <p:spPr>
          <a:xfrm>
            <a:off x="835311" y="5685380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+mn-ea"/>
              </a:rPr>
              <a:t>후측방</a:t>
            </a:r>
            <a:r>
              <a:rPr lang="ko-KR" altLang="en-US" sz="2000" dirty="0">
                <a:latin typeface="+mn-ea"/>
              </a:rPr>
              <a:t> 레이더 센서</a:t>
            </a:r>
            <a:endParaRPr lang="en-KR" sz="20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2356C6-2BBC-3AC4-3479-CCEBFF66B9B9}"/>
              </a:ext>
            </a:extLst>
          </p:cNvPr>
          <p:cNvSpPr txBox="1"/>
          <p:nvPr/>
        </p:nvSpPr>
        <p:spPr>
          <a:xfrm>
            <a:off x="1524334" y="2821045"/>
            <a:ext cx="1524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+mn-ea"/>
              </a:rPr>
              <a:t>도어락</a:t>
            </a:r>
            <a:r>
              <a:rPr lang="ko-KR" altLang="en-US" sz="2000" dirty="0">
                <a:latin typeface="+mn-ea"/>
              </a:rPr>
              <a:t> 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제어기 센서</a:t>
            </a:r>
            <a:endParaRPr lang="en-KR" sz="2000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8AFDB4-F2ED-9D58-F788-0C4DE7F29382}"/>
              </a:ext>
            </a:extLst>
          </p:cNvPr>
          <p:cNvSpPr txBox="1"/>
          <p:nvPr/>
        </p:nvSpPr>
        <p:spPr>
          <a:xfrm>
            <a:off x="10074620" y="2120949"/>
            <a:ext cx="152005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👨🏻</a:t>
            </a:r>
            <a:endParaRPr lang="en-KR" sz="6600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7C84BA-24A8-9338-6EDF-E07BAFD3316C}"/>
              </a:ext>
            </a:extLst>
          </p:cNvPr>
          <p:cNvSpPr txBox="1"/>
          <p:nvPr/>
        </p:nvSpPr>
        <p:spPr>
          <a:xfrm>
            <a:off x="10357595" y="302889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운전자</a:t>
            </a:r>
            <a:endParaRPr lang="en-KR" sz="2000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77CEE0-15EA-6DDD-A236-470E49DA80B6}"/>
              </a:ext>
            </a:extLst>
          </p:cNvPr>
          <p:cNvSpPr txBox="1"/>
          <p:nvPr/>
        </p:nvSpPr>
        <p:spPr>
          <a:xfrm>
            <a:off x="9158364" y="5467328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음성 알람</a:t>
            </a:r>
            <a:endParaRPr lang="en-KR" sz="20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9013C7-C248-CE7B-1F30-5DD4C1D76B1F}"/>
              </a:ext>
            </a:extLst>
          </p:cNvPr>
          <p:cNvSpPr txBox="1"/>
          <p:nvPr/>
        </p:nvSpPr>
        <p:spPr>
          <a:xfrm>
            <a:off x="9276986" y="4513221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latin typeface="+mn-ea"/>
              </a:rPr>
              <a:t>⏰</a:t>
            </a:r>
            <a:endParaRPr lang="en-KR" sz="6600" dirty="0">
              <a:latin typeface="+mn-ea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2E0D70-9F14-CC27-3128-A1D9170790A0}"/>
              </a:ext>
            </a:extLst>
          </p:cNvPr>
          <p:cNvCxnSpPr>
            <a:stCxn id="10" idx="3"/>
            <a:endCxn id="22" idx="1"/>
          </p:cNvCxnSpPr>
          <p:nvPr/>
        </p:nvCxnSpPr>
        <p:spPr>
          <a:xfrm>
            <a:off x="1687397" y="2504619"/>
            <a:ext cx="2272220" cy="117829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10AFE3B-11CE-4EA6-86E1-6DC24C34A0DB}"/>
              </a:ext>
            </a:extLst>
          </p:cNvPr>
          <p:cNvCxnSpPr>
            <a:stCxn id="22" idx="3"/>
            <a:endCxn id="14" idx="1"/>
          </p:cNvCxnSpPr>
          <p:nvPr/>
        </p:nvCxnSpPr>
        <p:spPr>
          <a:xfrm flipV="1">
            <a:off x="7402064" y="2688762"/>
            <a:ext cx="1074063" cy="99415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C7C879E-CDB9-C1F3-A3B2-EEDC768AB779}"/>
              </a:ext>
            </a:extLst>
          </p:cNvPr>
          <p:cNvCxnSpPr>
            <a:stCxn id="14" idx="3"/>
            <a:endCxn id="28" idx="1"/>
          </p:cNvCxnSpPr>
          <p:nvPr/>
        </p:nvCxnSpPr>
        <p:spPr>
          <a:xfrm flipV="1">
            <a:off x="9507178" y="2674947"/>
            <a:ext cx="567442" cy="1381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6E9BCA-A7AD-E9E9-0AC0-8468473E27AD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2011274" y="4345257"/>
            <a:ext cx="2080277" cy="134012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625A548-CFC5-07C4-AF92-FF60898E0B7F}"/>
              </a:ext>
            </a:extLst>
          </p:cNvPr>
          <p:cNvCxnSpPr>
            <a:cxnSpLocks/>
          </p:cNvCxnSpPr>
          <p:nvPr/>
        </p:nvCxnSpPr>
        <p:spPr>
          <a:xfrm flipV="1">
            <a:off x="2424226" y="3845357"/>
            <a:ext cx="1344076" cy="8399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5E1B84-1755-DF42-1449-2E0007FF1A05}"/>
              </a:ext>
            </a:extLst>
          </p:cNvPr>
          <p:cNvCxnSpPr>
            <a:stCxn id="22" idx="3"/>
            <a:endCxn id="31" idx="1"/>
          </p:cNvCxnSpPr>
          <p:nvPr/>
        </p:nvCxnSpPr>
        <p:spPr>
          <a:xfrm>
            <a:off x="7402064" y="3682916"/>
            <a:ext cx="1874922" cy="13843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54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BF888-0DA4-6C9C-FD6D-A2FED7B3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요구사항 명세 </a:t>
            </a:r>
            <a:r>
              <a:rPr lang="en-US" altLang="ko-KR" dirty="0"/>
              <a:t>: </a:t>
            </a:r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기술서 양식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4CC6214-AFB4-5B90-DA7B-BA2048206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235419"/>
              </p:ext>
            </p:extLst>
          </p:nvPr>
        </p:nvGraphicFramePr>
        <p:xfrm>
          <a:off x="742950" y="1017345"/>
          <a:ext cx="10472737" cy="51947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1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5938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3560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UC-0022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0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전자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알림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3560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전자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락의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ON/OFF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에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따라 운전자에게 알림을 주는 시스템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자동차에 전원이 공급 중이어야 함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69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전자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락과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클러스터 그리고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후측방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레이더 센서가 작동해야 함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0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전자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락을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작동을 시작함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60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전자 </a:t>
                      </a:r>
                      <a:r>
                        <a:rPr lang="ko-KR" altLang="en-US" sz="1200" b="1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 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35608">
                <a:tc rowSpan="4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전자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락이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OFF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되어 있음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OFF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 유지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후측방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레이더 센서가 차량을 인식 함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2A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센서 값 데이터를 받아서 상태를 분류함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35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FontTx/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음성 알림과 클러스터 시스템 작동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분류된 상태를 구분하여 알림 시스템 작동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35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4.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운전자가 이를 인지하고 전자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락을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ON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함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4A.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ON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상태 유지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35615">
                <a:tc rowSpan="4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lang="en-US"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lang="en-US"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1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(ON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상태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동승자가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도어락을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만짐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ON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상태 유지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6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제어기 센서 시스템 작동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2A.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센싱을 감지함 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2356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음성 알림과 클러스터 시스템 작동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3A.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감지된 상태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-&gt;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알림 시스템 작동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07935"/>
                  </a:ext>
                </a:extLst>
              </a:tr>
              <a:tr h="2356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4.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운전자가 이를 인지하고 동승자에게 경고를 줌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4A.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ON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 유지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20"/>
                  </a:ext>
                </a:extLst>
              </a:tr>
              <a:tr h="224796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후측방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레이더 센서의 무분별 데이터 수집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옆에 차량이 지나가도 알림 시스템이 작동 안함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7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센서가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고장남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(ON/OFF)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2A.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알림 시스템 작동 오류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2247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22938"/>
                  </a:ext>
                </a:extLst>
              </a:tr>
              <a:tr h="2247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7544"/>
                  </a:ext>
                </a:extLst>
              </a:tr>
              <a:tr h="2247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01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77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6DA1-B188-CA3D-AB00-DAF6D667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비기능</a:t>
            </a:r>
            <a:r>
              <a:rPr lang="ko-KR" altLang="en-US" dirty="0"/>
              <a:t> 요구사항</a:t>
            </a:r>
          </a:p>
        </p:txBody>
      </p:sp>
      <p:graphicFrame>
        <p:nvGraphicFramePr>
          <p:cNvPr id="4" name="Google Shape;189;g2ef8994fb9e_7_73">
            <a:extLst>
              <a:ext uri="{FF2B5EF4-FFF2-40B4-BE49-F238E27FC236}">
                <a16:creationId xmlns:a16="http://schemas.microsoft.com/office/drawing/2014/main" id="{59E7F329-E264-36B2-3450-151761BD6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44743"/>
              </p:ext>
            </p:extLst>
          </p:nvPr>
        </p:nvGraphicFramePr>
        <p:xfrm>
          <a:off x="673261" y="925007"/>
          <a:ext cx="10845476" cy="3573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764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주특성</a:t>
                      </a:r>
                      <a:endParaRPr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비기능 요구사항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826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프리젠테이션 8 ExtraBold"/>
        <a:ea typeface="프리젠테이션 8 ExtraBold"/>
        <a:cs typeface=""/>
      </a:majorFont>
      <a:minorFont>
        <a:latin typeface="프리젠테이션 5 Medium"/>
        <a:ea typeface="프리젠테이션 5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6DDE"/>
        </a:solidFill>
        <a:ln w="12700">
          <a:noFill/>
        </a:ln>
      </a:spPr>
      <a:bodyPr rtlCol="0" anchor="ctr"/>
      <a:lstStyle>
        <a:defPPr algn="ctr">
          <a:defRPr sz="3200" dirty="0">
            <a:solidFill>
              <a:schemeClr val="bg1"/>
            </a:solidFill>
            <a:latin typeface="프리젠테이션 7 Bold" pitchFamily="2" charset="-127"/>
            <a:ea typeface="프리젠테이션 7 Bold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[2017_1] SELab Template</Template>
  <TotalTime>18909</TotalTime>
  <Words>764</Words>
  <Application>Microsoft Macintosh PowerPoint</Application>
  <PresentationFormat>Widescreen</PresentationFormat>
  <Paragraphs>152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KoPub돋움체 Bold</vt:lpstr>
      <vt:lpstr>KoPub돋움체 Medium</vt:lpstr>
      <vt:lpstr>맑은 고딕</vt:lpstr>
      <vt:lpstr>나눔바른고딕</vt:lpstr>
      <vt:lpstr>나눔스퀘어 네오 Heavy</vt:lpstr>
      <vt:lpstr>프리젠테이션 4 Regular</vt:lpstr>
      <vt:lpstr>프리젠테이션 5 Medium</vt:lpstr>
      <vt:lpstr>프리젠테이션 6 SemiBold</vt:lpstr>
      <vt:lpstr>프리젠테이션 7 Bold</vt:lpstr>
      <vt:lpstr>프리젠테이션 8 ExtraBold</vt:lpstr>
      <vt:lpstr>Arial</vt:lpstr>
      <vt:lpstr>Calibri</vt:lpstr>
      <vt:lpstr>Consolas</vt:lpstr>
      <vt:lpstr>Segoe UI</vt:lpstr>
      <vt:lpstr>Wingdings</vt:lpstr>
      <vt:lpstr>1_Office 테마</vt:lpstr>
      <vt:lpstr>팀 실습 </vt:lpstr>
      <vt:lpstr>1. 이해관계자 요구사항 – 이해관계자 식별 및 우선순위</vt:lpstr>
      <vt:lpstr>1. 이해관계자 요구사항 – 이해관계자 우선순위</vt:lpstr>
      <vt:lpstr>1. 이해관계자 요구사항 – 이해관계자 요구사항 추출</vt:lpstr>
      <vt:lpstr>3. 전제조건 식별</vt:lpstr>
      <vt:lpstr>4. 기능 요구사항 명세 : Usecase Diagram</vt:lpstr>
      <vt:lpstr>4. 기능 요구사항 명세 : Usecase Diagram</vt:lpstr>
      <vt:lpstr>4. 기능 요구사항 명세 : Usecase 기술서 양식</vt:lpstr>
      <vt:lpstr>5. 비기능 요구사항</vt:lpstr>
      <vt:lpstr>6. 요구사항 검토 체크리스트</vt:lpstr>
      <vt:lpstr>7. 요구사항 검토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도성룡</dc:creator>
  <cp:lastModifiedBy>이혜윤</cp:lastModifiedBy>
  <cp:revision>1906</cp:revision>
  <cp:lastPrinted>2017-08-13T06:48:59Z</cp:lastPrinted>
  <dcterms:created xsi:type="dcterms:W3CDTF">2017-06-05T01:31:15Z</dcterms:created>
  <dcterms:modified xsi:type="dcterms:W3CDTF">2025-01-22T01:50:38Z</dcterms:modified>
</cp:coreProperties>
</file>