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4"/>
  </p:notesMasterIdLst>
  <p:handoutMasterIdLst>
    <p:handoutMasterId r:id="rId15"/>
  </p:handoutMasterIdLst>
  <p:sldIdLst>
    <p:sldId id="2076136653" r:id="rId2"/>
    <p:sldId id="502" r:id="rId3"/>
    <p:sldId id="2076136660" r:id="rId4"/>
    <p:sldId id="507" r:id="rId5"/>
    <p:sldId id="2076136654" r:id="rId6"/>
    <p:sldId id="2076136655" r:id="rId7"/>
    <p:sldId id="2076136656" r:id="rId8"/>
    <p:sldId id="2076136661" r:id="rId9"/>
    <p:sldId id="2076136662" r:id="rId10"/>
    <p:sldId id="2076136657" r:id="rId11"/>
    <p:sldId id="2076136658" r:id="rId12"/>
    <p:sldId id="2076136659" r:id="rId1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4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56DDE"/>
    <a:srgbClr val="0000FF"/>
    <a:srgbClr val="FFC000"/>
    <a:srgbClr val="00B050"/>
    <a:srgbClr val="12306C"/>
    <a:srgbClr val="FF0000"/>
    <a:srgbClr val="FFD11A"/>
    <a:srgbClr val="BACDF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6230" autoAdjust="0"/>
  </p:normalViewPr>
  <p:slideViewPr>
    <p:cSldViewPr snapToGrid="0">
      <p:cViewPr>
        <p:scale>
          <a:sx n="66" d="100"/>
          <a:sy n="66" d="100"/>
        </p:scale>
        <p:origin x="1752" y="470"/>
      </p:cViewPr>
      <p:guideLst>
        <p:guide pos="241"/>
        <p:guide pos="7469"/>
        <p:guide orient="horz" pos="406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724A-5E99-4266-8DAE-151888473A6F}" type="datetimeFigureOut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2025-01-22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757-942C-49FA-BEC0-F52D2A7221EF}" type="slidenum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‹#›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692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725F075A-3C9E-41AC-8981-A520D7FBA881}" type="datetimeFigureOut">
              <a:rPr lang="ko-KR" altLang="en-US" smtClean="0"/>
              <a:pPr/>
              <a:t>2025-01-22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1F1DF300-51F1-4D6F-B07B-2A4BAAB7E5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B2163-0AE2-4EA2-E80B-DF811CF04E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1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BA3F-7EF5-42F7-8B21-A44F899A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6573C-459B-5EC1-CD1F-E9A28E4B9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전자식 </a:t>
            </a:r>
            <a:r>
              <a:rPr lang="ko-KR" altLang="en-US" dirty="0" err="1"/>
              <a:t>차일드락</a:t>
            </a:r>
            <a:r>
              <a:rPr lang="ko-KR" altLang="en-US" dirty="0"/>
              <a:t> 시스템</a:t>
            </a:r>
            <a:endParaRPr lang="en-US" altLang="ko-KR" dirty="0"/>
          </a:p>
          <a:p>
            <a:r>
              <a:rPr lang="ko-KR" altLang="en-US" dirty="0"/>
              <a:t>이해관계자 식별 및 우선순위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고객 </a:t>
            </a:r>
            <a:r>
              <a:rPr lang="en-US" altLang="ko-KR" dirty="0"/>
              <a:t>: </a:t>
            </a:r>
            <a:r>
              <a:rPr lang="ko-KR" altLang="en-US" dirty="0"/>
              <a:t>부모</a:t>
            </a:r>
            <a:r>
              <a:rPr lang="en-US" altLang="ko-KR" dirty="0"/>
              <a:t>, </a:t>
            </a:r>
            <a:r>
              <a:rPr lang="ko-KR" altLang="en-US" dirty="0"/>
              <a:t>보모</a:t>
            </a:r>
            <a:r>
              <a:rPr lang="en-US" altLang="ko-KR" dirty="0"/>
              <a:t>, </a:t>
            </a:r>
            <a:r>
              <a:rPr lang="ko-KR" altLang="en-US" dirty="0"/>
              <a:t>학원 강사 등 아동과 함께 탑승하는 사용자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사용 환경 </a:t>
            </a:r>
            <a:r>
              <a:rPr lang="en-US" altLang="ko-KR" dirty="0"/>
              <a:t>: </a:t>
            </a:r>
            <a:r>
              <a:rPr lang="ko-KR" altLang="en-US" dirty="0"/>
              <a:t>통행량이 많은 도로</a:t>
            </a:r>
            <a:r>
              <a:rPr lang="en-US" altLang="ko-KR" dirty="0"/>
              <a:t>, </a:t>
            </a:r>
            <a:r>
              <a:rPr lang="ko-KR" altLang="en-US" dirty="0"/>
              <a:t>골목</a:t>
            </a:r>
            <a:r>
              <a:rPr lang="en-US" altLang="ko-KR" dirty="0"/>
              <a:t>, </a:t>
            </a:r>
            <a:r>
              <a:rPr lang="ko-KR" altLang="en-US" dirty="0"/>
              <a:t>학교</a:t>
            </a:r>
            <a:r>
              <a:rPr lang="en-US" altLang="ko-KR" dirty="0"/>
              <a:t>, </a:t>
            </a:r>
            <a:r>
              <a:rPr lang="ko-KR" altLang="en-US" dirty="0"/>
              <a:t>학원가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안전</a:t>
            </a:r>
            <a:r>
              <a:rPr lang="en-US" altLang="ko-KR" dirty="0"/>
              <a:t>, </a:t>
            </a:r>
            <a:r>
              <a:rPr lang="ko-KR" altLang="en-US" dirty="0"/>
              <a:t>품질 </a:t>
            </a:r>
            <a:r>
              <a:rPr lang="en-US" altLang="ko-KR" dirty="0"/>
              <a:t>: </a:t>
            </a:r>
            <a:r>
              <a:rPr lang="ko-KR" altLang="en-US" dirty="0"/>
              <a:t>부품 상태에 영향 받음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검증</a:t>
            </a:r>
            <a:r>
              <a:rPr lang="en-US" altLang="ko-KR" dirty="0"/>
              <a:t>, </a:t>
            </a:r>
            <a:r>
              <a:rPr lang="ko-KR" altLang="en-US" dirty="0"/>
              <a:t>유지보수 </a:t>
            </a:r>
            <a:r>
              <a:rPr lang="en-US" altLang="ko-KR" dirty="0"/>
              <a:t>: </a:t>
            </a:r>
            <a:r>
              <a:rPr lang="ko-KR" altLang="en-US" dirty="0"/>
              <a:t>자동차 제조사</a:t>
            </a:r>
            <a:r>
              <a:rPr lang="en-US" altLang="ko-KR" dirty="0"/>
              <a:t>(OEM)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개발 기술 </a:t>
            </a:r>
            <a:r>
              <a:rPr lang="en-US" altLang="ko-KR" dirty="0"/>
              <a:t>: </a:t>
            </a:r>
            <a:r>
              <a:rPr lang="ko-KR" altLang="en-US" dirty="0"/>
              <a:t>보안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58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09B58-5204-3326-E277-4F939206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2BBE196-305B-0309-99F8-EEEABA4378DA}"/>
              </a:ext>
            </a:extLst>
          </p:cNvPr>
          <p:cNvCxnSpPr/>
          <p:nvPr/>
        </p:nvCxnSpPr>
        <p:spPr>
          <a:xfrm>
            <a:off x="851646" y="3429000"/>
            <a:ext cx="105156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8BC5295-FAF8-CEF8-8C76-12F953EEC883}"/>
              </a:ext>
            </a:extLst>
          </p:cNvPr>
          <p:cNvCxnSpPr>
            <a:cxnSpLocks/>
          </p:cNvCxnSpPr>
          <p:nvPr/>
        </p:nvCxnSpPr>
        <p:spPr>
          <a:xfrm>
            <a:off x="6096000" y="986118"/>
            <a:ext cx="80682" cy="48230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CB1DCD-7785-66C5-72DF-D2309640D09A}"/>
              </a:ext>
            </a:extLst>
          </p:cNvPr>
          <p:cNvSpPr txBox="1"/>
          <p:nvPr/>
        </p:nvSpPr>
        <p:spPr>
          <a:xfrm>
            <a:off x="6320118" y="986118"/>
            <a:ext cx="1936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영향도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55CF43-3FF6-D7B7-473A-0D00CFA37481}"/>
              </a:ext>
            </a:extLst>
          </p:cNvPr>
          <p:cNvSpPr txBox="1"/>
          <p:nvPr/>
        </p:nvSpPr>
        <p:spPr>
          <a:xfrm>
            <a:off x="349624" y="3576918"/>
            <a:ext cx="1936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중요도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DFFCD28-2382-A71F-188A-44D7463C75B1}"/>
              </a:ext>
            </a:extLst>
          </p:cNvPr>
          <p:cNvSpPr/>
          <p:nvPr/>
        </p:nvSpPr>
        <p:spPr>
          <a:xfrm>
            <a:off x="9287436" y="1479177"/>
            <a:ext cx="2133600" cy="833714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고객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CB831B0-EE76-4E73-7031-3C8F024819BA}"/>
              </a:ext>
            </a:extLst>
          </p:cNvPr>
          <p:cNvSpPr/>
          <p:nvPr/>
        </p:nvSpPr>
        <p:spPr>
          <a:xfrm>
            <a:off x="990600" y="4906998"/>
            <a:ext cx="2133600" cy="833714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운용환경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FAA7E48-38BC-35AD-99C1-D21F32A7C9C1}"/>
              </a:ext>
            </a:extLst>
          </p:cNvPr>
          <p:cNvSpPr/>
          <p:nvPr/>
        </p:nvSpPr>
        <p:spPr>
          <a:xfrm>
            <a:off x="9287436" y="2395635"/>
            <a:ext cx="2133600" cy="833714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안전</a:t>
            </a:r>
            <a:r>
              <a:rPr lang="en-US" altLang="ko-KR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품질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C76DF57-511B-7EEB-E8E1-C715C4660D93}"/>
              </a:ext>
            </a:extLst>
          </p:cNvPr>
          <p:cNvSpPr/>
          <p:nvPr/>
        </p:nvSpPr>
        <p:spPr>
          <a:xfrm>
            <a:off x="1546411" y="2464348"/>
            <a:ext cx="2133600" cy="833714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기술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C63154C-92A4-4098-59AF-E447E082A15B}"/>
              </a:ext>
            </a:extLst>
          </p:cNvPr>
          <p:cNvSpPr/>
          <p:nvPr/>
        </p:nvSpPr>
        <p:spPr>
          <a:xfrm>
            <a:off x="6221506" y="2444061"/>
            <a:ext cx="2133600" cy="833714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검증</a:t>
            </a:r>
            <a:r>
              <a:rPr lang="en-US" altLang="ko-KR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보수</a:t>
            </a:r>
          </a:p>
        </p:txBody>
      </p:sp>
    </p:spTree>
    <p:extLst>
      <p:ext uri="{BB962C8B-B14F-4D97-AF65-F5344CB8AC3E}">
        <p14:creationId xmlns:p14="http://schemas.microsoft.com/office/powerpoint/2010/main" val="106419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9FB-1F35-4EEB-9A34-9952152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요구사항 추출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E71FD774-D42A-7EED-4C1F-21F6D6342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48201"/>
              </p:ext>
            </p:extLst>
          </p:nvPr>
        </p:nvGraphicFramePr>
        <p:xfrm>
          <a:off x="409131" y="887499"/>
          <a:ext cx="11526149" cy="3299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45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2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2135">
                <a:tc>
                  <a:txBody>
                    <a:bodyPr/>
                    <a:lstStyle/>
                    <a:p>
                      <a:pPr marL="90805" marR="1079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관계자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추출  방법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ID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해당 니즈의 실질적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인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문제는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요구사항은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영향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우선  순위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292">
                <a:tc rowSpan="3"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solidFill>
                            <a:srgbClr val="7F7F7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서울</a:t>
                      </a:r>
                      <a:r>
                        <a:rPr lang="en-US" altLang="ko-KR" sz="1100" spc="0" baseline="0" dirty="0">
                          <a:solidFill>
                            <a:srgbClr val="7F7F7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30</a:t>
                      </a:r>
                      <a:r>
                        <a:rPr lang="ko-KR" altLang="en-US" sz="1100" spc="0" baseline="0" dirty="0">
                          <a:solidFill>
                            <a:srgbClr val="7F7F7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대</a:t>
                      </a:r>
                      <a:endParaRPr lang="ko-KR" altLang="en-US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solidFill>
                            <a:srgbClr val="7F7F7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주부</a:t>
                      </a:r>
                      <a:endParaRPr lang="ko-KR" altLang="en-US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r>
                        <a:rPr lang="ko-KR" altLang="en-US" sz="105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인터뷰</a:t>
                      </a: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</a:t>
                      </a:r>
                      <a:r>
                        <a:rPr lang="en-US"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1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차일드락이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켜진 상태로 아이를 두고 내린 경우 확인이 어렵다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5250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아이가 혼자 차에 남게 됨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71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차일드락의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 켜진 상태로 운전자가 하차했을 때 </a:t>
                      </a:r>
                      <a:r>
                        <a:rPr lang="ko-KR" altLang="en-US" sz="1100" strike="sng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알림 전송</a:t>
                      </a:r>
                      <a:r>
                        <a:rPr lang="en-US" altLang="ko-KR" sz="1100" strike="sng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(</a:t>
                      </a:r>
                      <a:r>
                        <a:rPr lang="ko-KR" altLang="en-US" sz="1100" strike="sng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메시지 전송 뉘앙스</a:t>
                      </a:r>
                      <a:r>
                        <a:rPr lang="en-US" altLang="ko-KR" sz="1100" strike="sng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)</a:t>
                      </a:r>
                      <a:r>
                        <a:rPr lang="ko-KR" altLang="en-US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 </a:t>
                      </a:r>
                      <a:r>
                        <a:rPr lang="en-US" altLang="ko-KR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-&gt; </a:t>
                      </a:r>
                      <a:r>
                        <a:rPr lang="ko-KR" altLang="en-US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알림 기능 수행</a:t>
                      </a:r>
                      <a:r>
                        <a:rPr lang="en-US" altLang="ko-KR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(</a:t>
                      </a:r>
                      <a:r>
                        <a:rPr lang="ko-KR" altLang="en-US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소음</a:t>
                      </a:r>
                      <a:r>
                        <a:rPr lang="en-US" altLang="ko-KR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, </a:t>
                      </a:r>
                      <a:r>
                        <a:rPr lang="ko-KR" altLang="en-US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점등 등</a:t>
                      </a:r>
                      <a:r>
                        <a:rPr lang="en-US" altLang="ko-KR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)</a:t>
                      </a:r>
                      <a:endParaRPr sz="1100" strike="sngStrike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개선시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 아동 위급상황 방지할 수 있어서 영향도 높고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, 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중요도 높음</a:t>
                      </a:r>
                      <a:endParaRPr lang="en-US" altLang="ko-KR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  <a:p>
                      <a:pPr marL="90805" marR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+ 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만약 진짜 알림 전송일 경우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, 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통신으로 인한 사이드 이펙트에 대해 생각해야 함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+++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2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</a:t>
                      </a:r>
                      <a:r>
                        <a:rPr lang="en-US"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2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차일드락이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켜진 상태로 시동을 꺼도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차일드락이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그대로 유지되는 것이 불편하다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차일드락을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끄려면 다시 시동을 켜야 함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시동이 꺼지면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차일드락이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자동으로 꺼질 수 있도록 요구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특정상황에서는 오히려 위험할 수 있어서 우선순위 낮음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+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292">
                <a:tc vMerge="1"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Needs03</a:t>
                      </a:r>
                      <a:endParaRPr lang="en-US" altLang="ko-KR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조수석에서도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차일드락의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조작을 가능하도록 개선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운전자가 주행 중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조작시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사고 발생 위험이 있음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조수석에서도 조작이 가능하도록 추가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운전자의 주행집중도가 높아지고 실수가 줄 수 있음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++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89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6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860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231D-19C5-9BC0-520E-1345EF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BFF352-C708-8793-3091-06EE4E7BF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669274"/>
              </p:ext>
            </p:extLst>
          </p:nvPr>
        </p:nvGraphicFramePr>
        <p:xfrm>
          <a:off x="1487202" y="974241"/>
          <a:ext cx="9312240" cy="952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0636">
                  <a:extLst>
                    <a:ext uri="{9D8B030D-6E8A-4147-A177-3AD203B41FA5}">
                      <a16:colId xmlns:a16="http://schemas.microsoft.com/office/drawing/2014/main" val="705333858"/>
                    </a:ext>
                  </a:extLst>
                </a:gridCol>
                <a:gridCol w="1719403">
                  <a:extLst>
                    <a:ext uri="{9D8B030D-6E8A-4147-A177-3AD203B41FA5}">
                      <a16:colId xmlns:a16="http://schemas.microsoft.com/office/drawing/2014/main" val="2019225697"/>
                    </a:ext>
                  </a:extLst>
                </a:gridCol>
                <a:gridCol w="1814597">
                  <a:extLst>
                    <a:ext uri="{9D8B030D-6E8A-4147-A177-3AD203B41FA5}">
                      <a16:colId xmlns:a16="http://schemas.microsoft.com/office/drawing/2014/main" val="3673448683"/>
                    </a:ext>
                  </a:extLst>
                </a:gridCol>
                <a:gridCol w="3152379">
                  <a:extLst>
                    <a:ext uri="{9D8B030D-6E8A-4147-A177-3AD203B41FA5}">
                      <a16:colId xmlns:a16="http://schemas.microsoft.com/office/drawing/2014/main" val="2234598136"/>
                    </a:ext>
                  </a:extLst>
                </a:gridCol>
                <a:gridCol w="715225">
                  <a:extLst>
                    <a:ext uri="{9D8B030D-6E8A-4147-A177-3AD203B41FA5}">
                      <a16:colId xmlns:a16="http://schemas.microsoft.com/office/drawing/2014/main" val="2794013875"/>
                    </a:ext>
                  </a:extLst>
                </a:gridCol>
              </a:tblGrid>
              <a:tr h="952292">
                <a:tc>
                  <a:txBody>
                    <a:bodyPr/>
                    <a:lstStyle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차일드락이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켜진 상태로 아이를 두고 내린 경우 확인이 어렵다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5250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아이가 혼자 차에 남게 됨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71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차일드락의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 켜진 상태로 운전자가 하차했을 때 </a:t>
                      </a:r>
                      <a:r>
                        <a:rPr lang="ko-KR" altLang="en-US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알림 기능 수행</a:t>
                      </a:r>
                      <a:r>
                        <a:rPr lang="en-US" altLang="ko-KR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(</a:t>
                      </a:r>
                      <a:r>
                        <a:rPr lang="ko-KR" altLang="en-US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소음</a:t>
                      </a:r>
                      <a:r>
                        <a:rPr lang="en-US" altLang="ko-KR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, </a:t>
                      </a:r>
                      <a:r>
                        <a:rPr lang="ko-KR" altLang="en-US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점등 등</a:t>
                      </a:r>
                      <a:r>
                        <a:rPr lang="en-US" altLang="ko-KR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)</a:t>
                      </a:r>
                      <a:endParaRPr sz="1100" strike="sngStrike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개선시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 아동 위급상황 방지할 수 있어서 영향도 높고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, 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중요도 높음</a:t>
                      </a:r>
                      <a:endParaRPr lang="en-US" altLang="ko-KR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+++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40651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A5DF287-0546-4886-A512-7635E3F7817E}"/>
              </a:ext>
            </a:extLst>
          </p:cNvPr>
          <p:cNvSpPr/>
          <p:nvPr/>
        </p:nvSpPr>
        <p:spPr>
          <a:xfrm>
            <a:off x="4464323" y="2287074"/>
            <a:ext cx="4265907" cy="399347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" name="웃는 얼굴 5">
            <a:extLst>
              <a:ext uri="{FF2B5EF4-FFF2-40B4-BE49-F238E27FC236}">
                <a16:creationId xmlns:a16="http://schemas.microsoft.com/office/drawing/2014/main" id="{A6712A01-F439-2C15-840E-7F07418CFA7E}"/>
              </a:ext>
            </a:extLst>
          </p:cNvPr>
          <p:cNvSpPr/>
          <p:nvPr/>
        </p:nvSpPr>
        <p:spPr>
          <a:xfrm>
            <a:off x="2860314" y="3158613"/>
            <a:ext cx="903318" cy="952293"/>
          </a:xfrm>
          <a:prstGeom prst="smileyFac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4F8B3-6E18-86D4-8A60-4C715DC902CD}"/>
              </a:ext>
            </a:extLst>
          </p:cNvPr>
          <p:cNvSpPr txBox="1"/>
          <p:nvPr/>
        </p:nvSpPr>
        <p:spPr>
          <a:xfrm>
            <a:off x="3007811" y="4145310"/>
            <a:ext cx="90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탑승자</a:t>
            </a:r>
          </a:p>
        </p:txBody>
      </p:sp>
      <p:sp>
        <p:nvSpPr>
          <p:cNvPr id="10" name="웃는 얼굴 9">
            <a:extLst>
              <a:ext uri="{FF2B5EF4-FFF2-40B4-BE49-F238E27FC236}">
                <a16:creationId xmlns:a16="http://schemas.microsoft.com/office/drawing/2014/main" id="{11E02487-AD50-BDC6-3E9D-32989590C4E4}"/>
              </a:ext>
            </a:extLst>
          </p:cNvPr>
          <p:cNvSpPr/>
          <p:nvPr/>
        </p:nvSpPr>
        <p:spPr>
          <a:xfrm>
            <a:off x="3028294" y="4805452"/>
            <a:ext cx="903318" cy="952293"/>
          </a:xfrm>
          <a:prstGeom prst="smileyFac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2CBC4C-D3F6-FF43-06C7-09D6E03457FF}"/>
              </a:ext>
            </a:extLst>
          </p:cNvPr>
          <p:cNvSpPr txBox="1"/>
          <p:nvPr/>
        </p:nvSpPr>
        <p:spPr>
          <a:xfrm>
            <a:off x="3253478" y="5861513"/>
            <a:ext cx="657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센서</a:t>
            </a:r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15FD8296-5367-76D7-4077-BC30970868CC}"/>
              </a:ext>
            </a:extLst>
          </p:cNvPr>
          <p:cNvSpPr/>
          <p:nvPr/>
        </p:nvSpPr>
        <p:spPr>
          <a:xfrm>
            <a:off x="9514179" y="2682467"/>
            <a:ext cx="903318" cy="952293"/>
          </a:xfrm>
          <a:prstGeom prst="smileyFac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3A898-99CD-7A8E-EA83-3BE4A0C70864}"/>
              </a:ext>
            </a:extLst>
          </p:cNvPr>
          <p:cNvSpPr txBox="1"/>
          <p:nvPr/>
        </p:nvSpPr>
        <p:spPr>
          <a:xfrm>
            <a:off x="9445146" y="3726428"/>
            <a:ext cx="1226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알림 시스템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2C7AF5D-9E5D-D13B-53FE-2A2489BFB970}"/>
              </a:ext>
            </a:extLst>
          </p:cNvPr>
          <p:cNvSpPr/>
          <p:nvPr/>
        </p:nvSpPr>
        <p:spPr>
          <a:xfrm>
            <a:off x="6384984" y="2674951"/>
            <a:ext cx="2065020" cy="685800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탑승확인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30BDE77-7A8A-0078-D636-4B8F50EA598C}"/>
              </a:ext>
            </a:extLst>
          </p:cNvPr>
          <p:cNvSpPr/>
          <p:nvPr/>
        </p:nvSpPr>
        <p:spPr>
          <a:xfrm>
            <a:off x="4869151" y="3622486"/>
            <a:ext cx="2065020" cy="685800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탑승감지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59C8F72-E35B-41D6-2811-050F18114C31}"/>
              </a:ext>
            </a:extLst>
          </p:cNvPr>
          <p:cNvSpPr/>
          <p:nvPr/>
        </p:nvSpPr>
        <p:spPr>
          <a:xfrm>
            <a:off x="5229181" y="4938699"/>
            <a:ext cx="2065020" cy="685800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차일드락</a:t>
            </a:r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ON/OFF</a:t>
            </a:r>
            <a:endParaRPr lang="ko-KR" altLang="en-US" sz="20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6EBF541-FB74-2BDA-B94A-B8970DA6B789}"/>
              </a:ext>
            </a:extLst>
          </p:cNvPr>
          <p:cNvCxnSpPr>
            <a:stCxn id="6" idx="6"/>
            <a:endCxn id="18" idx="2"/>
          </p:cNvCxnSpPr>
          <p:nvPr/>
        </p:nvCxnSpPr>
        <p:spPr>
          <a:xfrm>
            <a:off x="3763632" y="3634760"/>
            <a:ext cx="1105519" cy="33062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5E59C26-921A-D1DA-27DF-E71A01162882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>
            <a:off x="3931612" y="5281599"/>
            <a:ext cx="1297569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2AF617A-3FC2-5B7B-0095-81EDBB1D2374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 flipV="1">
            <a:off x="3931612" y="3965386"/>
            <a:ext cx="937539" cy="13162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4FA7E7F-2EDD-F43D-A489-D24A47D09F3B}"/>
              </a:ext>
            </a:extLst>
          </p:cNvPr>
          <p:cNvCxnSpPr>
            <a:cxnSpLocks/>
            <a:stCxn id="19" idx="6"/>
            <a:endCxn id="16" idx="4"/>
          </p:cNvCxnSpPr>
          <p:nvPr/>
        </p:nvCxnSpPr>
        <p:spPr>
          <a:xfrm flipV="1">
            <a:off x="7294201" y="3360751"/>
            <a:ext cx="123293" cy="192084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363597-76E8-91F7-521F-7190AA647090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5901661" y="3017851"/>
            <a:ext cx="483323" cy="60463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94DD0B7-058D-A725-34E8-E11E0ED67889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8450004" y="3017851"/>
            <a:ext cx="1064175" cy="14076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D3F01E8-E4F8-49D4-EF22-80986D47038A}"/>
              </a:ext>
            </a:extLst>
          </p:cNvPr>
          <p:cNvSpPr txBox="1"/>
          <p:nvPr/>
        </p:nvSpPr>
        <p:spPr>
          <a:xfrm>
            <a:off x="7818495" y="2261090"/>
            <a:ext cx="144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system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954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CC6214-AFB4-5B90-DA7B-BA20482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40387"/>
              </p:ext>
            </p:extLst>
          </p:nvPr>
        </p:nvGraphicFramePr>
        <p:xfrm>
          <a:off x="563987" y="353318"/>
          <a:ext cx="11170248" cy="6151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395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부재시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뒷좌석 아이의 탑승을 감지한다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탑승감지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spc="-5" dirty="0">
                          <a:latin typeface="맑은 고딕"/>
                          <a:cs typeface="맑은 고딕"/>
                        </a:rPr>
                        <a:t>사전조건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96545" indent="-228600">
                        <a:lnSpc>
                          <a:spcPct val="100000"/>
                        </a:lnSpc>
                        <a:spcBef>
                          <a:spcPts val="465"/>
                        </a:spcBef>
                        <a:buAutoNum type="arabicPeriod"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켜져 있음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  <a:p>
                      <a:pPr marL="296545" indent="-228600">
                        <a:lnSpc>
                          <a:spcPct val="100000"/>
                        </a:lnSpc>
                        <a:spcBef>
                          <a:spcPts val="465"/>
                        </a:spcBef>
                        <a:buAutoNum type="arabicPeriod"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운전석 제외한 좌석에 사람이 탑승함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  <a:p>
                      <a:pPr marL="296545" indent="-228600">
                        <a:lnSpc>
                          <a:spcPct val="100000"/>
                        </a:lnSpc>
                        <a:spcBef>
                          <a:spcPts val="465"/>
                        </a:spcBef>
                        <a:buAutoNum type="arabicPeriod"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운전석에 사람이 없음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r>
                        <a:rPr lang="en-US" sz="1200" b="1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spc="-10" dirty="0">
                          <a:latin typeface="맑은 고딕"/>
                          <a:cs typeface="맑은 고딕"/>
                        </a:rPr>
                        <a:t>사후조건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소음 알람이 울림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하차하고 문을 닫음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69513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lang="en-US" sz="1200" b="1" spc="-5" dirty="0">
                        <a:latin typeface="맑은 고딕"/>
                        <a:cs typeface="맑은 고딕"/>
                      </a:endParaRPr>
                    </a:p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b="1" spc="-5" dirty="0">
                          <a:latin typeface="맑은 고딕"/>
                          <a:cs typeface="맑은 고딕"/>
                        </a:rPr>
                        <a:t>주어</a:t>
                      </a: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b="1" spc="-5" dirty="0">
                          <a:latin typeface="맑은 고딕"/>
                          <a:cs typeface="맑은 고딕"/>
                        </a:rPr>
                        <a:t>목적어 정확하게 작성</a:t>
                      </a: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)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상태임을 센서가 수신함</a:t>
                      </a:r>
                      <a:r>
                        <a:rPr lang="en-US" sz="1200" dirty="0">
                          <a:latin typeface="맑은 고딕"/>
                          <a:cs typeface="맑은 고딕"/>
                        </a:rPr>
                        <a:t> 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ON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상태인지 중앙처리장치에 전송함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하차함을 센서가 확인함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무게감지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센서값이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0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인지 여부로 운전자의 하차 확인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이외 탑승자가 존재함을 센서가 확인함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무게감지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센서값이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0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인지 여부로 탑승자 존재 확인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남아있는 탑승자가 아이인지 아닌지 센서가 판별함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컴퓨터비전으로 탑승자의 아이인지 여부 확인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5.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아이로 판명 나면 소음 알람 발생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5.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아이로 판명되면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알람시스템에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신호 전송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244558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  <a:endParaRPr lang="en-US" sz="1200" b="1" dirty="0">
                        <a:latin typeface="맑은 고딕"/>
                        <a:cs typeface="맑은 고딕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정상종료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무게는 아이로 감지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컴퓨터비전 인식은 성인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알람 발생 안함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무게는 성인으로 감지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컴퓨터비전 인식은 아이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알람 발생 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무게도 성인으로 감지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컴퓨터비전 인식은 성인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알람 발생 안함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233329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lang="en-US" sz="1200" b="1" spc="-5" dirty="0">
                        <a:latin typeface="맑은 고딕"/>
                        <a:cs typeface="맑은 고딕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spc="-5" dirty="0">
                          <a:latin typeface="맑은 고딕"/>
                          <a:cs typeface="맑은 고딕"/>
                        </a:rPr>
                        <a:t>비정상종료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차량 배터리 방전으로 시스템 정지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자동으로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센서 판별 실패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2. 5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번까지 무게감지 재인식 시도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컴퓨터비전 인식 오류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3. 2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번까지 재인식 시도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&amp;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오류로그 전송 후 리셋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5D843B-2AE5-5ECC-301A-69BFF9A4CC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011" y="284099"/>
            <a:ext cx="11411115" cy="914400"/>
          </a:xfrm>
        </p:spPr>
        <p:txBody>
          <a:bodyPr/>
          <a:lstStyle/>
          <a:p>
            <a:r>
              <a:rPr lang="en-US" altLang="ko-KR" dirty="0"/>
              <a:t>Entity Class</a:t>
            </a:r>
          </a:p>
          <a:p>
            <a:pPr>
              <a:buFontTx/>
              <a:buChar char="-"/>
            </a:pPr>
            <a:r>
              <a:rPr lang="ko-KR" altLang="en-US" sz="1600" dirty="0"/>
              <a:t>무게감지 데이터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아동 판별 데이터</a:t>
            </a:r>
            <a:r>
              <a:rPr lang="en-US" altLang="ko-KR" sz="1600" dirty="0"/>
              <a:t>(Feature </a:t>
            </a:r>
            <a:r>
              <a:rPr lang="ko-KR" altLang="en-US" sz="1600" dirty="0"/>
              <a:t>결과</a:t>
            </a:r>
            <a:r>
              <a:rPr lang="en-US" altLang="ko-KR" sz="1600" dirty="0"/>
              <a:t>)</a:t>
            </a:r>
          </a:p>
          <a:p>
            <a:pPr>
              <a:buFontTx/>
              <a:buChar char="-"/>
            </a:pPr>
            <a:r>
              <a:rPr lang="ko-KR" altLang="en-US" sz="1600" dirty="0" err="1"/>
              <a:t>차일드락</a:t>
            </a:r>
            <a:r>
              <a:rPr lang="ko-KR" altLang="en-US" sz="1600" dirty="0"/>
              <a:t> </a:t>
            </a:r>
            <a:r>
              <a:rPr lang="en-US" altLang="ko-KR" sz="1600" dirty="0"/>
              <a:t>ON/OFF </a:t>
            </a:r>
            <a:r>
              <a:rPr lang="ko-KR" altLang="en-US" sz="1600" dirty="0"/>
              <a:t>데이터</a:t>
            </a:r>
            <a:endParaRPr lang="en-US" altLang="ko-KR" sz="1600" dirty="0"/>
          </a:p>
          <a:p>
            <a:pPr>
              <a:buFontTx/>
              <a:buChar char="-"/>
            </a:pPr>
            <a:endParaRPr lang="ko-KR" altLang="en-US" sz="1600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DA5FAEE-E1C9-B322-E1B4-079F4CEEA27E}"/>
              </a:ext>
            </a:extLst>
          </p:cNvPr>
          <p:cNvSpPr txBox="1">
            <a:spLocks/>
          </p:cNvSpPr>
          <p:nvPr/>
        </p:nvSpPr>
        <p:spPr>
          <a:xfrm>
            <a:off x="390442" y="2514600"/>
            <a:ext cx="11411115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lang="ko-KR" altLang="en-US" sz="2400" b="0" kern="200" spc="-6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447675" indent="-1778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4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tabLst>
                <a:tab pos="1163638" algn="l"/>
              </a:tabLst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15963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76325" indent="-904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6200" indent="-920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Control Class</a:t>
            </a:r>
          </a:p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Char char="-"/>
              <a:tabLst>
                <a:tab pos="271463" algn="l"/>
              </a:tabLst>
              <a:defRPr/>
            </a:pPr>
            <a:r>
              <a:rPr kumimoji="0" lang="ko-KR" altLang="en-US" sz="1600" b="0" i="0" u="none" strike="noStrike" kern="200" cap="none" spc="-6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ea typeface="프리젠테이션 6 SemiBold" pitchFamily="2" charset="-127"/>
                <a:cs typeface="+mn-cs"/>
              </a:rPr>
              <a:t>아동 탑승 감지</a:t>
            </a:r>
            <a:endParaRPr kumimoji="0" lang="en-US" altLang="ko-KR" sz="1600" b="0" i="0" u="none" strike="noStrike" kern="200" cap="none" spc="-6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ea typeface="프리젠테이션 6 SemiBold" pitchFamily="2" charset="-127"/>
              <a:cs typeface="+mn-cs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7BBF3D23-63AF-EB0A-9A3C-76EC637D70C7}"/>
              </a:ext>
            </a:extLst>
          </p:cNvPr>
          <p:cNvSpPr txBox="1">
            <a:spLocks/>
          </p:cNvSpPr>
          <p:nvPr/>
        </p:nvSpPr>
        <p:spPr>
          <a:xfrm>
            <a:off x="451010" y="3991866"/>
            <a:ext cx="11411115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lang="ko-KR" altLang="en-US" sz="2400" b="0" kern="200" spc="-6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447675" indent="-1778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4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tabLst>
                <a:tab pos="1163638" algn="l"/>
              </a:tabLst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15963" indent="-1809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76325" indent="-904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6200" indent="-920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Boundary Class</a:t>
            </a:r>
          </a:p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Char char="-"/>
              <a:tabLst>
                <a:tab pos="271463" algn="l"/>
              </a:tabLst>
              <a:defRPr/>
            </a:pPr>
            <a:r>
              <a:rPr lang="ko-KR" altLang="en-US" sz="1600" dirty="0"/>
              <a:t>알람 시스템 인터페이스</a:t>
            </a:r>
            <a:endParaRPr lang="en-US" altLang="ko-KR" sz="1600" dirty="0"/>
          </a:p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Char char="-"/>
              <a:tabLst>
                <a:tab pos="271463" algn="l"/>
              </a:tabLst>
              <a:defRPr/>
            </a:pPr>
            <a:r>
              <a:rPr kumimoji="0" lang="ko-KR" altLang="en-US" sz="1600" b="0" i="0" u="none" strike="noStrike" kern="200" cap="none" spc="-6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ea typeface="프리젠테이션 6 SemiBold" pitchFamily="2" charset="-127"/>
                <a:cs typeface="+mn-cs"/>
              </a:rPr>
              <a:t>데이터 제공자 인터페이스 </a:t>
            </a:r>
            <a:r>
              <a:rPr kumimoji="0" lang="en-US" altLang="ko-KR" sz="1600" b="0" i="0" u="none" strike="noStrike" kern="200" cap="none" spc="-6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ea typeface="프리젠테이션 6 SemiBold" pitchFamily="2" charset="-127"/>
                <a:cs typeface="+mn-cs"/>
              </a:rPr>
              <a:t>(</a:t>
            </a:r>
            <a:r>
              <a:rPr kumimoji="0" lang="ko-KR" altLang="en-US" sz="1600" b="0" i="0" u="none" strike="noStrike" kern="200" cap="none" spc="-6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ea typeface="프리젠테이션 6 SemiBold" pitchFamily="2" charset="-127"/>
                <a:cs typeface="+mn-cs"/>
              </a:rPr>
              <a:t>무게감지 센서</a:t>
            </a:r>
            <a:r>
              <a:rPr kumimoji="0" lang="en-US" altLang="ko-KR" sz="1600" b="0" i="0" u="none" strike="noStrike" kern="200" cap="none" spc="-6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ea typeface="프리젠테이션 6 SemiBold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200" cap="none" spc="-6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ea typeface="프리젠테이션 6 SemiBold" pitchFamily="2" charset="-127"/>
                <a:cs typeface="+mn-cs"/>
              </a:rPr>
              <a:t>컴퓨터비전 센서</a:t>
            </a:r>
            <a:r>
              <a:rPr kumimoji="0" lang="en-US" altLang="ko-KR" sz="1600" b="0" i="0" u="none" strike="noStrike" kern="200" cap="none" spc="-6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ea typeface="프리젠테이션 6 SemiBold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200" cap="none" spc="-60" normalizeH="0" baseline="0" noProof="0" dirty="0" err="1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ea typeface="프리젠테이션 6 SemiBold" pitchFamily="2" charset="-127"/>
                <a:cs typeface="+mn-cs"/>
              </a:rPr>
              <a:t>차일드락</a:t>
            </a:r>
            <a:r>
              <a:rPr kumimoji="0" lang="ko-KR" altLang="en-US" sz="1600" b="0" i="0" u="none" strike="noStrike" kern="200" cap="none" spc="-6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ea typeface="프리젠테이션 6 SemiBold" pitchFamily="2" charset="-127"/>
                <a:cs typeface="+mn-cs"/>
              </a:rPr>
              <a:t> 감지 센서</a:t>
            </a:r>
            <a:r>
              <a:rPr kumimoji="0" lang="en-US" altLang="ko-KR" sz="1600" b="0" i="0" u="none" strike="noStrike" kern="200" cap="none" spc="-6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ea typeface="프리젠테이션 6 SemiBold" pitchFamily="2" charset="-127"/>
                <a:cs typeface="+mn-cs"/>
              </a:rPr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C865273-ABF1-2A4E-2547-C8092238B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56" y="282941"/>
            <a:ext cx="9773412" cy="629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6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 pitchFamily="2" charset="-127"/>
            <a:ea typeface="프리젠테이션 7 Bold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[2017_1] SELab Template</Template>
  <TotalTime>16555</TotalTime>
  <Words>590</Words>
  <Application>Microsoft Office PowerPoint</Application>
  <PresentationFormat>와이드스크린</PresentationFormat>
  <Paragraphs>130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8" baseType="lpstr">
      <vt:lpstr>KoPub돋움체 Bold</vt:lpstr>
      <vt:lpstr>KoPub돋움체 Medium</vt:lpstr>
      <vt:lpstr>나눔바른고딕</vt:lpstr>
      <vt:lpstr>나눔스퀘어 네오 Heavy</vt:lpstr>
      <vt:lpstr>맑은 고딕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Arial</vt:lpstr>
      <vt:lpstr>Calibri</vt:lpstr>
      <vt:lpstr>Consolas</vt:lpstr>
      <vt:lpstr>Segoe UI</vt:lpstr>
      <vt:lpstr>Wingdings</vt:lpstr>
      <vt:lpstr>1_Office 테마</vt:lpstr>
      <vt:lpstr>팀 실습 </vt:lpstr>
      <vt:lpstr>1. 이해관계자 요구사항 – 이해관계자 식별 및 우선순위</vt:lpstr>
      <vt:lpstr>PowerPoint 프레젠테이션</vt:lpstr>
      <vt:lpstr>1. 이해관계자 요구사항 – 이해관계자 요구사항 추출</vt:lpstr>
      <vt:lpstr>3. 전제조건 식별</vt:lpstr>
      <vt:lpstr>4. 기능 요구사항 명세 : Usecase Diagram</vt:lpstr>
      <vt:lpstr>PowerPoint 프레젠테이션</vt:lpstr>
      <vt:lpstr>PowerPoint 프레젠테이션</vt:lpstr>
      <vt:lpstr>PowerPoint 프레젠테이션</vt:lpstr>
      <vt:lpstr>5. 비기능 요구사항</vt:lpstr>
      <vt:lpstr>6. 요구사항 검토 체크리스트</vt:lpstr>
      <vt:lpstr>7. 요구사항 검토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도성룡</dc:creator>
  <cp:lastModifiedBy>byung hyun kong</cp:lastModifiedBy>
  <cp:revision>1909</cp:revision>
  <cp:lastPrinted>2017-08-13T06:48:59Z</cp:lastPrinted>
  <dcterms:created xsi:type="dcterms:W3CDTF">2017-06-05T01:31:15Z</dcterms:created>
  <dcterms:modified xsi:type="dcterms:W3CDTF">2025-01-22T05:58:59Z</dcterms:modified>
</cp:coreProperties>
</file>