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4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2076136661" r:id="rId7"/>
    <p:sldId id="507" r:id="rId8"/>
    <p:sldId id="2076136655" r:id="rId9"/>
    <p:sldId id="2076136662" r:id="rId10"/>
    <p:sldId id="2076136654" r:id="rId11"/>
    <p:sldId id="2076136656" r:id="rId12"/>
    <p:sldId id="2076136663" r:id="rId13"/>
    <p:sldId id="2076136664" r:id="rId14"/>
    <p:sldId id="2076136657" r:id="rId15"/>
    <p:sldId id="2076136658" r:id="rId16"/>
    <p:sldId id="2076136659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11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60" y="1576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90441" y="1183018"/>
            <a:ext cx="11411115" cy="914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/>
              <a:t>기계식 </a:t>
            </a:r>
            <a:r>
              <a:rPr lang="en-US" altLang="ko-KR" b="1"/>
              <a:t>child lock sys.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sz="1500"/>
              <a:t>누가 시스템을 사용할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아이가 있는 부모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구매하고 판매할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완성차 회사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시스템에 안전이나 품질 등의 영향을 받는 것들은 무엇인가</a:t>
            </a:r>
            <a:r>
              <a:rPr lang="en-US" altLang="ko-KR" sz="1500"/>
              <a:t>? </a:t>
            </a:r>
            <a:r>
              <a:rPr lang="ko-KR" altLang="en-US" sz="1500" b="1"/>
              <a:t>차종에 따른 차이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시스엠의 기능이나 성능에 제한을 주는 것은 무엇인가</a:t>
            </a:r>
            <a:r>
              <a:rPr lang="en-US" altLang="ko-KR" sz="1500"/>
              <a:t>? </a:t>
            </a:r>
            <a:r>
              <a:rPr lang="ko-KR" altLang="en-US" sz="1500" b="1"/>
              <a:t>관련 부품의 부식 및 고장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시스템의 경쟁상대는 무엇인가</a:t>
            </a:r>
            <a:r>
              <a:rPr lang="en-US" altLang="ko-KR" sz="1500"/>
              <a:t>? </a:t>
            </a:r>
            <a:r>
              <a:rPr lang="ko-KR" altLang="en-US" sz="1500" b="1"/>
              <a:t>전자식</a:t>
            </a:r>
            <a:r>
              <a:rPr lang="en-US" altLang="ko-KR" sz="1500" b="1"/>
              <a:t> child lock </a:t>
            </a:r>
            <a:r>
              <a:rPr lang="ko-KR" altLang="en-US" sz="1500" b="1"/>
              <a:t>제조사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개발하고 검증하고 유지보수할 것이낙</a:t>
            </a:r>
            <a:r>
              <a:rPr lang="en-US" altLang="ko-KR" sz="1500"/>
              <a:t>? </a:t>
            </a:r>
            <a:r>
              <a:rPr lang="ko-KR" altLang="en-US" sz="1500" b="1"/>
              <a:t>유지보수 </a:t>
            </a:r>
            <a:r>
              <a:rPr lang="en-US" altLang="ko-KR" sz="1500" b="1"/>
              <a:t>:</a:t>
            </a:r>
            <a:r>
              <a:rPr lang="ko-KR" altLang="en-US" sz="1500" b="1"/>
              <a:t> 정비소</a:t>
            </a:r>
            <a:r>
              <a:rPr lang="en-US" altLang="ko-KR" sz="1500" b="1"/>
              <a:t>,</a:t>
            </a:r>
            <a:r>
              <a:rPr lang="ko-KR" altLang="en-US" sz="1500" b="1"/>
              <a:t> 개발 검증 </a:t>
            </a:r>
            <a:r>
              <a:rPr lang="en-US" altLang="ko-KR" sz="1500" b="1"/>
              <a:t>:</a:t>
            </a:r>
            <a:r>
              <a:rPr lang="ko-KR" altLang="en-US" sz="1500" b="1"/>
              <a:t> 제조사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시스템은 어떤 환경에서 운영될 것인가</a:t>
            </a:r>
            <a:r>
              <a:rPr lang="en-US" altLang="ko-KR" sz="1500"/>
              <a:t>? </a:t>
            </a:r>
            <a:r>
              <a:rPr lang="ko-KR" altLang="en-US" sz="1500" b="1"/>
              <a:t>주행 중</a:t>
            </a:r>
            <a:r>
              <a:rPr lang="en-US" altLang="ko-KR" sz="1500" b="1"/>
              <a:t>,</a:t>
            </a:r>
            <a:r>
              <a:rPr lang="ko-KR" altLang="en-US" sz="1500" b="1"/>
              <a:t> 승하차 시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시스템을 개발하기 위해서 어떤 기술이 필요한가</a:t>
            </a:r>
            <a:r>
              <a:rPr lang="en-US" altLang="ko-KR" sz="1500"/>
              <a:t>? </a:t>
            </a:r>
            <a:r>
              <a:rPr lang="ko-KR" altLang="en-US" sz="1500" b="1"/>
              <a:t>차량 구조 이해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이해관계자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아이</a:t>
            </a:r>
            <a:r>
              <a:rPr lang="en-US" altLang="ko-KR"/>
              <a:t>,</a:t>
            </a:r>
            <a:r>
              <a:rPr lang="ko-KR" altLang="en-US"/>
              <a:t> 아이의 부모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완성차 회사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</a:t>
            </a:r>
            <a:endParaRPr lang="ko-KR" altLang="en-US"/>
          </a:p>
          <a:p>
            <a:pPr>
              <a:defRPr/>
            </a:pPr>
            <a:r>
              <a:rPr lang="ko-KR" altLang="en-US"/>
              <a:t>자동차 부품회사</a:t>
            </a:r>
            <a:endParaRPr lang="ko-KR" altLang="en-US"/>
          </a:p>
          <a:p>
            <a:pPr>
              <a:defRPr/>
            </a:pPr>
            <a:r>
              <a:rPr lang="ko-KR" altLang="en-US"/>
              <a:t>경쟁사</a:t>
            </a:r>
            <a:endParaRPr lang="ko-KR" altLang="en-US"/>
          </a:p>
          <a:p>
            <a:pPr>
              <a:defRPr/>
            </a:pPr>
            <a:r>
              <a:rPr lang="ko-KR" altLang="en-US"/>
              <a:t>법규</a:t>
            </a:r>
            <a:r>
              <a:rPr lang="en-US" altLang="ko-KR"/>
              <a:t>,</a:t>
            </a:r>
            <a:r>
              <a:rPr lang="ko-KR" altLang="en-US"/>
              <a:t> 정책 전문가</a:t>
            </a:r>
            <a:endParaRPr lang="ko-KR" altLang="en-US"/>
          </a:p>
          <a:p>
            <a:pPr>
              <a:defRPr/>
            </a:pPr>
            <a:r>
              <a:rPr lang="en-US" altLang="ko-KR"/>
              <a:t>child lock </a:t>
            </a:r>
            <a:r>
              <a:rPr lang="ko-KR" altLang="en-US"/>
              <a:t>기술 개발 회사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15079" y="2514600"/>
            <a:ext cx="11411115" cy="91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이해관계자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1.</a:t>
            </a:r>
            <a:r>
              <a:rPr lang="ko-KR" altLang="en-US" sz="1400"/>
              <a:t> 사용자</a:t>
            </a:r>
            <a:r>
              <a:rPr lang="en-US" altLang="ko-KR" sz="1400"/>
              <a:t>(</a:t>
            </a:r>
            <a:r>
              <a:rPr lang="ko-KR" altLang="en-US" sz="1400"/>
              <a:t>아이</a:t>
            </a:r>
            <a:r>
              <a:rPr lang="en-US" altLang="ko-KR" sz="1400"/>
              <a:t>,</a:t>
            </a:r>
            <a:r>
              <a:rPr lang="ko-KR" altLang="en-US" sz="1400"/>
              <a:t> 아이의 부모</a:t>
            </a:r>
            <a:r>
              <a:rPr lang="en-US" altLang="ko-KR" sz="1400"/>
              <a:t>)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2.</a:t>
            </a:r>
            <a:r>
              <a:rPr lang="ko-KR" altLang="en-US" sz="1400"/>
              <a:t> 완성차 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3.</a:t>
            </a:r>
            <a:r>
              <a:rPr lang="ko-KR" altLang="en-US" sz="1400"/>
              <a:t> 정비소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4.</a:t>
            </a:r>
            <a:r>
              <a:rPr lang="ko-KR" altLang="en-US" sz="1400"/>
              <a:t> 자동차 부품회사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5.</a:t>
            </a:r>
            <a:r>
              <a:rPr lang="ko-KR" altLang="en-US" sz="1400"/>
              <a:t> 경쟁사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6.</a:t>
            </a:r>
            <a:r>
              <a:rPr lang="ko-KR" altLang="en-US" sz="1400"/>
              <a:t> 법규</a:t>
            </a:r>
            <a:r>
              <a:rPr lang="en-US" altLang="ko-KR" sz="1400"/>
              <a:t>,</a:t>
            </a:r>
            <a:r>
              <a:rPr lang="ko-KR" altLang="en-US" sz="1400"/>
              <a:t> 정책 전문가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7.child lock </a:t>
            </a:r>
            <a:r>
              <a:rPr lang="ko-KR" altLang="en-US" sz="1400"/>
              <a:t>기술 개발 회사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grpSp>
        <p:nvGrpSpPr>
          <p:cNvPr id="9" name=""/>
          <p:cNvGrpSpPr/>
          <p:nvPr/>
        </p:nvGrpSpPr>
        <p:grpSpPr>
          <a:xfrm rot="0">
            <a:off x="3914467" y="2087964"/>
            <a:ext cx="7247731" cy="3843309"/>
            <a:chOff x="1502492" y="1688529"/>
            <a:chExt cx="8292408" cy="4488551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02492" y="1688529"/>
              <a:ext cx="8292408" cy="4488551"/>
            </a:xfrm>
            <a:prstGeom prst="rect">
              <a:avLst/>
            </a:prstGeom>
          </p:spPr>
        </p:pic>
        <p:sp>
          <p:nvSpPr>
            <p:cNvPr id="8" name=""/>
            <p:cNvSpPr/>
            <p:nvPr/>
          </p:nvSpPr>
          <p:spPr>
            <a:xfrm>
              <a:off x="2577895" y="1762125"/>
              <a:ext cx="6821129" cy="3441290"/>
            </a:xfrm>
            <a:prstGeom prst="rect">
              <a:avLst/>
            </a:prstGeom>
            <a:solidFill>
              <a:schemeClr val="l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sz="3200">
                <a:solidFill>
                  <a:schemeClr val="bg1"/>
                </a:solidFill>
                <a:latin typeface="프리젠테이션 7 Bold"/>
                <a:ea typeface="프리젠테이션 7 Bold"/>
              </a:endParaRPr>
            </a:p>
          </p:txBody>
        </p:sp>
      </p:grpSp>
      <p:sp>
        <p:nvSpPr>
          <p:cNvPr id="10" name=""/>
          <p:cNvSpPr txBox="1"/>
          <p:nvPr/>
        </p:nvSpPr>
        <p:spPr>
          <a:xfrm>
            <a:off x="503901" y="1255148"/>
            <a:ext cx="3654714" cy="3431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latin typeface="+mn-ea"/>
              </a:rPr>
              <a:t>요구사항 충돌 상황 </a:t>
            </a:r>
            <a:r>
              <a:rPr lang="en-US" altLang="ko-KR" sz="1700">
                <a:latin typeface="+mn-ea"/>
              </a:rPr>
              <a:t>:</a:t>
            </a:r>
            <a:r>
              <a:rPr lang="ko-KR" altLang="en-US" sz="1700">
                <a:latin typeface="+mn-ea"/>
              </a:rPr>
              <a:t> 안전 </a:t>
            </a:r>
            <a:r>
              <a:rPr lang="en-US" altLang="ko-KR" sz="1700">
                <a:latin typeface="+mn-ea"/>
              </a:rPr>
              <a:t>VS</a:t>
            </a:r>
            <a:r>
              <a:rPr lang="ko-KR" altLang="en-US" sz="1700">
                <a:latin typeface="+mn-ea"/>
              </a:rPr>
              <a:t> 편리함</a:t>
            </a:r>
            <a:endParaRPr lang="ko-KR" altLang="en-US" sz="17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219" y="2980772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22000" indent="-222000">
              <a:buAutoNum type="circleNumDbPlain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142" y="2073130"/>
            <a:ext cx="600565" cy="45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147123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5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9548" y="3802687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4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093724" y="4523758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76405" y="3134401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6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231444" y="2489159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7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764084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ID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 rowSpan="3"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서울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,  2,30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대</a:t>
                      </a:r>
                      <a:endParaRPr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주부</a:t>
                      </a:r>
                      <a:endParaRPr sz="1100" spc="0" baseline="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인터뷰</a:t>
                      </a:r>
                      <a:endParaRPr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Needs02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기계식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chlid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설정 방법이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전자식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에 비해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on/off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가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키 없이 조작할 수 있게 한다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개선하는 데에 드는 비용은 작지만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,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 전자식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과 차별점이 줄어든다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Needs05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환기 시키려 창문을 열려고 했는데 창문까지 닫혀서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이 분리되어 있지 않다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분리한다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분리로 인해 사고가 발생할 수 있다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++</a:t>
                      </a:r>
                      <a:endParaRPr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100000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상태인 줄 알았는데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unlock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이어서 사고가 날 뻔했다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의 설정 여부를 판단하기 힘들다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표시등을 추가한다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81263" y="1179345"/>
            <a:ext cx="238827" cy="2665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9339" y="1125822"/>
            <a:ext cx="1724432" cy="26385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이해관계자 요구사항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</a:t>
            </a:r>
            <a:endParaRPr lang="ko-KR" altLang="en-US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126729" y="1129009"/>
            <a:ext cx="6096000" cy="708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90805" marR="97155">
              <a:lnSpc>
                <a:spcPct val="100000"/>
              </a:lnSpc>
              <a:spcBef>
                <a:spcPts val="855"/>
              </a:spcBef>
              <a:defRPr/>
            </a:pPr>
            <a:r>
              <a:rPr lang="ko-KR" altLang="en-US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키 없이 조작할 수 있게 한다</a:t>
            </a:r>
            <a:r>
              <a:rPr lang="en-US" altLang="ko-KR" sz="1100" spc="0" baseline="0">
                <a:solidFill>
                  <a:srgbClr val="595959"/>
                </a:solidFill>
                <a:latin typeface="나눔바른고딕"/>
                <a:ea typeface="나눔바른고딕"/>
                <a:cs typeface="맑은 고딕"/>
              </a:rPr>
              <a:t>,</a:t>
            </a:r>
            <a:endParaRPr lang="en-US" altLang="ko-KR" sz="1100" spc="0" baseline="0">
              <a:solidFill>
                <a:srgbClr val="595959"/>
              </a:solidFill>
              <a:latin typeface="나눔바른고딕"/>
              <a:ea typeface="나눔바른고딕"/>
              <a:cs typeface="맑은 고딕"/>
            </a:endParaRPr>
          </a:p>
          <a:p>
            <a:pPr marL="91440" marR="111125" algn="just">
              <a:lnSpc>
                <a:spcPct val="100000"/>
              </a:lnSpc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과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window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기능을 분리한다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  <a:p>
            <a:pPr marL="90805" marR="147955" algn="just">
              <a:lnSpc>
                <a:spcPct val="100000"/>
              </a:lnSpc>
              <a:spcBef>
                <a:spcPts val="950"/>
              </a:spcBef>
              <a:defRPr/>
            </a:pP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child lock</a:t>
            </a:r>
            <a:r>
              <a:rPr lang="ko-KR" altLang="en-US" sz="1100" spc="0" baseline="0">
                <a:latin typeface="나눔바른고딕"/>
                <a:ea typeface="나눔바른고딕"/>
                <a:cs typeface="Arial"/>
              </a:rPr>
              <a:t> 현재 상태에 대한 표시등을 추가한다</a:t>
            </a:r>
            <a:r>
              <a:rPr lang="en-US" altLang="ko-KR" sz="1100" spc="0" baseline="0">
                <a:latin typeface="나눔바른고딕"/>
                <a:ea typeface="나눔바른고딕"/>
                <a:cs typeface="Arial"/>
              </a:rPr>
              <a:t>.</a:t>
            </a:r>
            <a:endParaRPr lang="en-US" altLang="ko-KR" sz="1100" spc="0" baseline="0"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54253" y="2437462"/>
            <a:ext cx="5771311" cy="99915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시스템 요구사항 </a:t>
            </a:r>
            <a:r>
              <a:rPr lang="en-US" altLang="ko-KR" sz="1200">
                <a:latin typeface="+mn-ea"/>
              </a:rPr>
              <a:t>:</a:t>
            </a:r>
            <a:endParaRPr lang="en-US" altLang="ko-KR" sz="1200">
              <a:latin typeface="+mn-ea"/>
            </a:endParaRP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window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lock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분리해서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이 걸려있어도 창문을 내릴 수 있게한다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 설정 시 표시등으로 알려준다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key</a:t>
            </a:r>
            <a:r>
              <a:rPr lang="ko-KR" altLang="en-US" sz="1200">
                <a:latin typeface="+mn-ea"/>
              </a:rPr>
              <a:t> 없이 </a:t>
            </a:r>
            <a:r>
              <a:rPr lang="en-US" altLang="ko-KR" sz="1200">
                <a:latin typeface="+mn-ea"/>
              </a:rPr>
              <a:t>child lock</a:t>
            </a:r>
            <a:r>
              <a:rPr lang="ko-KR" altLang="en-US" sz="1200">
                <a:latin typeface="+mn-ea"/>
              </a:rPr>
              <a:t>을 조작한다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8500" t="29110" r="78410" b="40760"/>
          <a:stretch>
            <a:fillRect/>
          </a:stretch>
        </p:blipFill>
        <p:spPr>
          <a:xfrm>
            <a:off x="2151576" y="1996952"/>
            <a:ext cx="892510" cy="15003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266197" y="1235743"/>
            <a:ext cx="3947862" cy="43865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79256" y="1430003"/>
            <a:ext cx="231809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sz="1200">
              <a:latin typeface="+mn-ea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47611" y="1379871"/>
            <a:ext cx="1210879" cy="26604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운전자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보호자</a:t>
            </a:r>
            <a:r>
              <a:rPr lang="en-US" altLang="ko-KR" sz="1200">
                <a:latin typeface="+mn-ea"/>
              </a:rPr>
              <a:t>)</a:t>
            </a:r>
            <a:endParaRPr lang="en-US" altLang="ko-KR" sz="1200"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339413" y="2382502"/>
            <a:ext cx="1513173" cy="2635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>
                <a:latin typeface="+mn-ea"/>
              </a:rPr>
              <a:t>window lock/unlock</a:t>
            </a:r>
            <a:endParaRPr lang="en-US" altLang="ko-KR" sz="12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832809" y="3429000"/>
            <a:ext cx="230806" cy="2647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endParaRPr lang="en-US" altLang="ko-KR" sz="1200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8085" y="4124319"/>
            <a:ext cx="999455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기술 제조사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39413" y="1332566"/>
            <a:ext cx="1648127" cy="2657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기계식 </a:t>
            </a:r>
            <a:r>
              <a:rPr lang="en-US" altLang="ko-KR" sz="1200">
                <a:latin typeface="+mn-ea"/>
              </a:rPr>
              <a:t>child lock sys.</a:t>
            </a:r>
            <a:endParaRPr lang="en-US" altLang="ko-KR" sz="1200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3764" y="4151803"/>
            <a:ext cx="233551" cy="26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8500" t="29110" r="78410" b="40760"/>
          <a:stretch>
            <a:fillRect/>
          </a:stretch>
        </p:blipFill>
        <p:spPr>
          <a:xfrm>
            <a:off x="2335205" y="4569638"/>
            <a:ext cx="892510" cy="150036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307455" y="23281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7" name=""/>
          <p:cNvSpPr/>
          <p:nvPr/>
        </p:nvSpPr>
        <p:spPr>
          <a:xfrm>
            <a:off x="5553543" y="3429000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표시등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on/off</a:t>
            </a:r>
            <a:endParaRPr sz="100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/>
          <p:nvPr/>
        </p:nvSpPr>
        <p:spPr>
          <a:xfrm>
            <a:off x="5307455" y="4596359"/>
            <a:ext cx="1577090" cy="405984"/>
          </a:xfrm>
          <a:prstGeom prst="ellips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새로운 조작 방식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"/>
          <p:cNvCxnSpPr/>
          <p:nvPr/>
        </p:nvCxnSpPr>
        <p:spPr>
          <a:xfrm flipV="1">
            <a:off x="3816246" y="4982668"/>
            <a:ext cx="1327255" cy="1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16" idx="2"/>
          </p:cNvCxnSpPr>
          <p:nvPr/>
        </p:nvCxnSpPr>
        <p:spPr>
          <a:xfrm rot="5400000" flipH="1" flipV="1">
            <a:off x="3421972" y="2831734"/>
            <a:ext cx="2186066" cy="1584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endCxn id="17" idx="2"/>
          </p:cNvCxnSpPr>
          <p:nvPr/>
        </p:nvCxnSpPr>
        <p:spPr>
          <a:xfrm>
            <a:off x="3582024" y="2921520"/>
            <a:ext cx="1971519" cy="7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6" idx="2"/>
          </p:cNvCxnSpPr>
          <p:nvPr/>
        </p:nvCxnSpPr>
        <p:spPr>
          <a:xfrm flipV="1">
            <a:off x="3550796" y="2531151"/>
            <a:ext cx="1756659" cy="2342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360873" y="2031942"/>
            <a:ext cx="663270" cy="2716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표시등</a:t>
            </a:r>
            <a:endParaRPr lang="ko-KR" altLang="en-US" sz="1200">
              <a:latin typeface="+mn-ea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rcRect l="8500" t="29110" r="78410" b="40760"/>
          <a:stretch>
            <a:fillRect/>
          </a:stretch>
        </p:blipFill>
        <p:spPr>
          <a:xfrm>
            <a:off x="9205698" y="2399188"/>
            <a:ext cx="892510" cy="1500366"/>
          </a:xfrm>
          <a:prstGeom prst="rect">
            <a:avLst/>
          </a:prstGeom>
        </p:spPr>
      </p:pic>
      <p:cxnSp>
        <p:nvCxnSpPr>
          <p:cNvPr id="26" name=""/>
          <p:cNvCxnSpPr>
            <a:endCxn id="17" idx="6"/>
          </p:cNvCxnSpPr>
          <p:nvPr/>
        </p:nvCxnSpPr>
        <p:spPr>
          <a:xfrm rot="10800000" flipV="1">
            <a:off x="7130634" y="3429000"/>
            <a:ext cx="2057088" cy="2029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전제조건 식별</a:t>
            </a:r>
            <a:endParaRPr lang="ko-KR" altLang="en-US"/>
          </a:p>
        </p:txBody>
      </p:sp>
      <p:graphicFrame>
        <p:nvGraphicFramePr>
          <p:cNvPr id="4" name="Google Shape;158;g2ef8994fb9e_7_35"/>
          <p:cNvGraphicFramePr/>
          <p:nvPr/>
        </p:nvGraphicFramePr>
        <p:xfrm>
          <a:off x="675820" y="1172048"/>
          <a:ext cx="10771542" cy="484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/>
                <a:gridCol w="7131668"/>
                <a:gridCol w="1642862"/>
              </a:tblGrid>
              <a:tr h="5022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전제조건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내용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b="1"/>
                        <a:t>비고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4830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3181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64340" cy="5539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4791075"/>
                <a:gridCol w="4057650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UC-0010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상태 표시등 기능</a:t>
                      </a:r>
                      <a:endParaRPr lang="ko-KR" altLang="en-US" sz="12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 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on/off</a:t>
                      </a:r>
                      <a:r>
                        <a:rPr lang="ko-KR" altLang="en-US" sz="12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추가한다</a:t>
                      </a: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비활성화 기능을 탑재한 차량이어야 하며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상태 표시등을 통해 확인할 수 있어야 함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현재 상태를 표시등으로 사용자에게 정보를 제공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상태변화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(On/Off)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5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으로 설정한다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Door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Unlock/LocK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받아온다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표시등에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가 표시된다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정보를 받으면 시스템은 그 상태를 표시등에 반영한다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3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시스템의 오류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장치 문제 등으로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발생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버튼 고장으로 인해 기능이 활성화되지 않을 시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오류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329">
                <a:tc rowSpan="5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통신 오류 발생 시 표시등이 정상적으로 작동하지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운전자에게 문제 발생을 알리는 표시등 활성화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차량 전자 시스템의 오류로 인해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설정 정보가 정확히 반영되지 않는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시스템 재부팅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527</ep:Words>
  <ep:PresentationFormat>와이드스크린</ep:PresentationFormat>
  <ep:Paragraphs>61</ep:Paragraphs>
  <ep:Slides>14</ep:Slides>
  <ep:Notes>0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Diagram</vt:lpstr>
      <vt:lpstr>3. 전제조건 식별</vt:lpstr>
      <vt:lpstr>4. 기능 요구사항 명세 : Usecase 기술서 양식</vt:lpstr>
      <vt:lpstr>슬라이드 10</vt:lpstr>
      <vt:lpstr>슬라이드 11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2025-01-22T01:53:24.944</dcterms:modified>
  <cp:revision>1945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