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4"/>
  </p:handoutMasterIdLst>
  <p:sldIdLst>
    <p:sldId id="257" r:id="rId5"/>
    <p:sldId id="275" r:id="rId6"/>
    <p:sldId id="258" r:id="rId7"/>
    <p:sldId id="264" r:id="rId8"/>
    <p:sldId id="262" r:id="rId9"/>
    <p:sldId id="266" r:id="rId10"/>
    <p:sldId id="274" r:id="rId11"/>
    <p:sldId id="267" r:id="rId12"/>
    <p:sldId id="273" r:id="rId13"/>
    <p:sldId id="263" r:id="rId14"/>
    <p:sldId id="278" r:id="rId15"/>
    <p:sldId id="268" r:id="rId16"/>
    <p:sldId id="269" r:id="rId17"/>
    <p:sldId id="276" r:id="rId18"/>
    <p:sldId id="265" r:id="rId19"/>
    <p:sldId id="270" r:id="rId20"/>
    <p:sldId id="271" r:id="rId21"/>
    <p:sldId id="272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Figueiredo" initials="SF" lastIdx="1" clrIdx="0">
    <p:extLst>
      <p:ext uri="{19B8F6BF-5375-455C-9EA6-DF929625EA0E}">
        <p15:presenceInfo xmlns:p15="http://schemas.microsoft.com/office/powerpoint/2012/main" userId="Samuel Figueire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877934" y="2867896"/>
            <a:ext cx="7885990" cy="707886"/>
          </a:xfrm>
        </p:spPr>
        <p:txBody>
          <a:bodyPr/>
          <a:lstStyle/>
          <a:p>
            <a:r>
              <a:rPr lang="pt-BR" dirty="0"/>
              <a:t>              &amp;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877934" y="3880612"/>
            <a:ext cx="4300401" cy="43765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Controle de versionamento de software</a:t>
            </a:r>
          </a:p>
        </p:txBody>
      </p:sp>
      <p:pic>
        <p:nvPicPr>
          <p:cNvPr id="8" name="Imagem 7" descr="Uma imagem contendo pare, placa, comida, branco&#10;&#10;Descrição gerada automaticamente">
            <a:extLst>
              <a:ext uri="{FF2B5EF4-FFF2-40B4-BE49-F238E27FC236}">
                <a16:creationId xmlns:a16="http://schemas.microsoft.com/office/drawing/2014/main" id="{3FD82EAA-2676-494E-9D11-7AC428DE6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86" y="2550125"/>
            <a:ext cx="3291840" cy="1220175"/>
          </a:xfrm>
          <a:prstGeom prst="rect">
            <a:avLst/>
          </a:prstGeom>
        </p:spPr>
      </p:pic>
      <p:pic>
        <p:nvPicPr>
          <p:cNvPr id="10" name="Imagem 9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697279F4-73E8-4D83-A1AC-D038148A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4" y="2783689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FLOW</a:t>
            </a:r>
          </a:p>
        </p:txBody>
      </p:sp>
      <p:pic>
        <p:nvPicPr>
          <p:cNvPr id="7" name="Espaço Reservado para Conteúdo 6" descr="Tela de celular&#10;&#10;Descrição gerada automaticamente">
            <a:extLst>
              <a:ext uri="{FF2B5EF4-FFF2-40B4-BE49-F238E27FC236}">
                <a16:creationId xmlns:a16="http://schemas.microsoft.com/office/drawing/2014/main" id="{89881917-DDA6-4305-ACCE-F36BD46A3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1" y="1428104"/>
            <a:ext cx="8487478" cy="4001792"/>
          </a:xfrm>
        </p:spPr>
      </p:pic>
    </p:spTree>
    <p:extLst>
      <p:ext uri="{BB962C8B-B14F-4D97-AF65-F5344CB8AC3E}">
        <p14:creationId xmlns:p14="http://schemas.microsoft.com/office/powerpoint/2010/main" val="175477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FLOW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DB64642-E6D9-5F78-51CB-0C10D42F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931817"/>
            <a:ext cx="8365752" cy="5899254"/>
          </a:xfrm>
        </p:spPr>
      </p:pic>
    </p:spTree>
    <p:extLst>
      <p:ext uri="{BB962C8B-B14F-4D97-AF65-F5344CB8AC3E}">
        <p14:creationId xmlns:p14="http://schemas.microsoft.com/office/powerpoint/2010/main" val="4839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Começar uma nova funcionalidade sem estragar o que já foi feito: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criar novas linhas do tempo:</a:t>
            </a:r>
          </a:p>
          <a:p>
            <a:pPr marL="457200" lvl="1" indent="0">
              <a:buNone/>
            </a:pPr>
            <a:r>
              <a:rPr lang="pt-BR" dirty="0"/>
              <a:t>git branch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/textos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entrar ou sair das linhas do tempo:</a:t>
            </a:r>
          </a:p>
          <a:p>
            <a:pPr marL="457200" lvl="1" indent="0">
              <a:buNone/>
            </a:pPr>
            <a:r>
              <a:rPr lang="pt-BR" dirty="0"/>
              <a:t>git checkout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/textos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>
                <a:solidFill>
                  <a:prstClr val="black"/>
                </a:solidFill>
              </a:rPr>
              <a:t># unir linhas do tempo (é necessário estar na branch “pai” </a:t>
            </a:r>
            <a:r>
              <a:rPr lang="pt-BR" sz="1600" dirty="0" err="1">
                <a:solidFill>
                  <a:prstClr val="black"/>
                </a:solidFill>
              </a:rPr>
              <a:t>Ex</a:t>
            </a:r>
            <a:r>
              <a:rPr lang="pt-BR" sz="1600" dirty="0">
                <a:solidFill>
                  <a:prstClr val="black"/>
                </a:solidFill>
              </a:rPr>
              <a:t>: </a:t>
            </a:r>
            <a:r>
              <a:rPr lang="pt-BR" sz="1600" dirty="0" err="1">
                <a:solidFill>
                  <a:prstClr val="black"/>
                </a:solidFill>
              </a:rPr>
              <a:t>main</a:t>
            </a:r>
            <a:r>
              <a:rPr lang="pt-BR" sz="1600" dirty="0">
                <a:solidFill>
                  <a:prstClr val="black"/>
                </a:solidFill>
              </a:rPr>
              <a:t>): </a:t>
            </a:r>
          </a:p>
          <a:p>
            <a:pPr marL="457200" lvl="1" indent="0">
              <a:buNone/>
            </a:pPr>
            <a:r>
              <a:rPr lang="pt-BR" dirty="0">
                <a:solidFill>
                  <a:prstClr val="black"/>
                </a:solidFill>
              </a:rPr>
              <a:t>git merge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/textos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3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Deletar </a:t>
            </a:r>
            <a:r>
              <a:rPr lang="pt-BR" dirty="0" err="1"/>
              <a:t>branch</a:t>
            </a:r>
            <a:r>
              <a:rPr lang="pt-BR" dirty="0"/>
              <a:t> após a funcionalidade aplicada no projeto 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deletar </a:t>
            </a:r>
            <a:r>
              <a:rPr lang="pt-BR" sz="1600" dirty="0" err="1"/>
              <a:t>branch</a:t>
            </a:r>
            <a:r>
              <a:rPr lang="pt-BR" sz="1600" dirty="0"/>
              <a:t> após implantada a solução:</a:t>
            </a:r>
          </a:p>
          <a:p>
            <a:pPr marL="457200" lvl="1" indent="0">
              <a:buNone/>
            </a:pPr>
            <a:r>
              <a:rPr lang="en-US" dirty="0"/>
              <a:t>git branch -D </a:t>
            </a:r>
            <a:r>
              <a:rPr lang="pt-BR" dirty="0" err="1">
                <a:solidFill>
                  <a:srgbClr val="0070C0"/>
                </a:solidFill>
              </a:rPr>
              <a:t>feature</a:t>
            </a:r>
            <a:r>
              <a:rPr lang="pt-BR" dirty="0">
                <a:solidFill>
                  <a:srgbClr val="0070C0"/>
                </a:solidFill>
              </a:rPr>
              <a:t>/textos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05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are, placa, comida, branco&#10;&#10;Descrição gerada automaticamente">
            <a:extLst>
              <a:ext uri="{FF2B5EF4-FFF2-40B4-BE49-F238E27FC236}">
                <a16:creationId xmlns:a16="http://schemas.microsoft.com/office/drawing/2014/main" id="{3FD82EAA-2676-494E-9D11-7AC428DE6C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196" y="1792187"/>
            <a:ext cx="9425233" cy="32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3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</a:t>
            </a:r>
            <a:r>
              <a:rPr lang="pt-BR" dirty="0" err="1"/>
              <a:t>vs</a:t>
            </a:r>
            <a:r>
              <a:rPr lang="pt-BR" dirty="0"/>
              <a:t> GITHUB</a:t>
            </a:r>
          </a:p>
        </p:txBody>
      </p:sp>
      <p:pic>
        <p:nvPicPr>
          <p:cNvPr id="13" name="Espaço Reservado para Conteúdo 12" descr="Uma imagem contendo objeto, placar&#10;&#10;Descrição gerada automaticamente">
            <a:extLst>
              <a:ext uri="{FF2B5EF4-FFF2-40B4-BE49-F238E27FC236}">
                <a16:creationId xmlns:a16="http://schemas.microsoft.com/office/drawing/2014/main" id="{EBADC86D-74DA-45BD-8C3E-05C2C3DC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292845"/>
            <a:ext cx="7886700" cy="4272309"/>
          </a:xfrm>
        </p:spPr>
      </p:pic>
    </p:spTree>
    <p:extLst>
      <p:ext uri="{BB962C8B-B14F-4D97-AF65-F5344CB8AC3E}">
        <p14:creationId xmlns:p14="http://schemas.microsoft.com/office/powerpoint/2010/main" val="354902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Criar um repositório :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434AA-5494-410C-8D05-8122E28E4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7" r="46455" b="2889"/>
          <a:stretch/>
        </p:blipFill>
        <p:spPr>
          <a:xfrm>
            <a:off x="781397" y="1888783"/>
            <a:ext cx="4896196" cy="44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Adicionar um repositório local já existente:</a:t>
            </a:r>
          </a:p>
          <a:p>
            <a:pPr>
              <a:buFontTx/>
              <a:buChar char="-"/>
            </a:pPr>
            <a:endParaRPr lang="pt-BR" dirty="0"/>
          </a:p>
          <a:p>
            <a:pPr marL="457200" lvl="1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....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-u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pt-BR" sz="1200" b="1" i="1" dirty="0">
                <a:solidFill>
                  <a:schemeClr val="accent6">
                    <a:lumMod val="75000"/>
                  </a:schemeClr>
                </a:solidFill>
              </a:rPr>
              <a:t>-u</a:t>
            </a: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 = cria a </a:t>
            </a:r>
            <a:r>
              <a:rPr lang="pt-BR" sz="1200" i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 no github(remoto), usem somente no 1º </a:t>
            </a:r>
            <a:r>
              <a:rPr lang="pt-BR" sz="1200" i="1" dirty="0" err="1">
                <a:solidFill>
                  <a:schemeClr val="accent6">
                    <a:lumMod val="75000"/>
                  </a:schemeClr>
                </a:solidFill>
              </a:rPr>
              <a:t>push</a:t>
            </a:r>
            <a:r>
              <a:rPr lang="pt-BR" sz="1200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pt-BR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- Salvar login do github localmente: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en-US" dirty="0"/>
              <a:t>git config </a:t>
            </a:r>
            <a:r>
              <a:rPr lang="en-US" dirty="0" err="1"/>
              <a:t>credential.helper</a:t>
            </a:r>
            <a:r>
              <a:rPr lang="en-US" dirty="0"/>
              <a:t> store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76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567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- pegar um projeto já iniciado 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# clona um repositório do github:</a:t>
            </a:r>
          </a:p>
          <a:p>
            <a:pPr marL="457200" lvl="1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....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# pegar alterações feitas remotamente(Github) </a:t>
            </a:r>
            <a:r>
              <a:rPr lang="pt-BR" sz="1600" b="1" dirty="0"/>
              <a:t>ANTES</a:t>
            </a:r>
            <a:r>
              <a:rPr lang="pt-BR" sz="1600" dirty="0"/>
              <a:t> de enviar as alterações locais: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enviar alterações locais para o repositório do Github: </a:t>
            </a:r>
          </a:p>
          <a:p>
            <a:pPr marL="457200" lvl="1" indent="0">
              <a:buNone/>
            </a:pPr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endParaRPr lang="pt-BR" dirty="0"/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F5884156-53A8-4280-B229-613CC0C8E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14996" r="19280" b="15081"/>
          <a:stretch/>
        </p:blipFill>
        <p:spPr>
          <a:xfrm>
            <a:off x="5574365" y="494367"/>
            <a:ext cx="3665538" cy="35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DCE47C-1A19-2B62-81B9-77E7A608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03" y="1607103"/>
            <a:ext cx="6515393" cy="36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3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E412B33-2C58-4822-A27A-80E1C570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7" y="1969677"/>
            <a:ext cx="6990766" cy="29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745673"/>
            <a:ext cx="7886700" cy="443129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foi inicialmente projetado e desenvolvido por </a:t>
            </a:r>
            <a:r>
              <a:rPr lang="pt-BR" b="1" dirty="0"/>
              <a:t>Linus Torvalds </a:t>
            </a:r>
            <a:r>
              <a:rPr lang="pt-BR" dirty="0"/>
              <a:t>para o desenvolvimento do </a:t>
            </a:r>
            <a:r>
              <a:rPr lang="pt-BR" b="1" dirty="0"/>
              <a:t>kernel Linux</a:t>
            </a:r>
            <a:r>
              <a:rPr lang="pt-BR" dirty="0"/>
              <a:t>, mas foi adotado por muitos outros projetos.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um </a:t>
            </a:r>
            <a:r>
              <a:rPr lang="pt-BR" b="1" dirty="0"/>
              <a:t>software livre</a:t>
            </a:r>
            <a:r>
              <a:rPr lang="pt-BR" dirty="0"/>
              <a:t>, distribuído sob os termos da versão 2 da </a:t>
            </a:r>
            <a:r>
              <a:rPr lang="pt-BR" b="1" dirty="0"/>
              <a:t>GNU General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License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História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 - Instalação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A32A93-513A-47C6-9225-F5C34FC3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https://git-scm.com/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D7D335-0E94-447F-A9BB-FF6B57B87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9353" r="12091" b="2889"/>
          <a:stretch/>
        </p:blipFill>
        <p:spPr>
          <a:xfrm>
            <a:off x="733597" y="1663151"/>
            <a:ext cx="6307284" cy="41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GIT – Repositório(pasta) + Timeline</a:t>
            </a:r>
          </a:p>
        </p:txBody>
      </p:sp>
      <p:pic>
        <p:nvPicPr>
          <p:cNvPr id="13" name="Imagem 12" descr="Uma imagem contendo relógio&#10;&#10;Descrição gerada automaticamente">
            <a:extLst>
              <a:ext uri="{FF2B5EF4-FFF2-40B4-BE49-F238E27FC236}">
                <a16:creationId xmlns:a16="http://schemas.microsoft.com/office/drawing/2014/main" id="{DC4D28B7-F8D7-433C-9219-66A182822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3" y="4013516"/>
            <a:ext cx="8613807" cy="1851311"/>
          </a:xfrm>
          <a:prstGeom prst="rect">
            <a:avLst/>
          </a:prstGeom>
        </p:spPr>
      </p:pic>
      <p:pic>
        <p:nvPicPr>
          <p:cNvPr id="15" name="Imagem 14" descr="Uma imagem contendo relógio, desenho, roxo, rosa&#10;&#10;Descrição gerada automaticamente">
            <a:extLst>
              <a:ext uri="{FF2B5EF4-FFF2-40B4-BE49-F238E27FC236}">
                <a16:creationId xmlns:a16="http://schemas.microsoft.com/office/drawing/2014/main" id="{C089CAD6-6872-4635-AF7D-DB7F5E106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3" y="1430112"/>
            <a:ext cx="2085109" cy="20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1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Terminais - </a:t>
            </a:r>
            <a:r>
              <a:rPr lang="pt-BR" dirty="0" err="1"/>
              <a:t>GitBash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A57C97-6BE0-4CDF-AC09-2ABD0B61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1615"/>
            <a:ext cx="6783686" cy="197135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DECE196-76C6-4802-B42C-691EBB5A2D1C}"/>
              </a:ext>
            </a:extLst>
          </p:cNvPr>
          <p:cNvSpPr/>
          <p:nvPr/>
        </p:nvSpPr>
        <p:spPr>
          <a:xfrm rot="16200000">
            <a:off x="4486795" y="2376122"/>
            <a:ext cx="1318741" cy="238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F1B03D-6268-4772-BAC4-714390412EC9}"/>
              </a:ext>
            </a:extLst>
          </p:cNvPr>
          <p:cNvSpPr txBox="1"/>
          <p:nvPr/>
        </p:nvSpPr>
        <p:spPr>
          <a:xfrm>
            <a:off x="4096936" y="3165092"/>
            <a:ext cx="20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Diretório (pasta)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26E239-EC4C-4AB0-81ED-FC8FDF16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789027"/>
            <a:ext cx="6874467" cy="185996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6D0C5C6-C26E-4AF6-897B-706163F5A35F}"/>
              </a:ext>
            </a:extLst>
          </p:cNvPr>
          <p:cNvSpPr/>
          <p:nvPr/>
        </p:nvSpPr>
        <p:spPr>
          <a:xfrm rot="16200000">
            <a:off x="5247731" y="5047860"/>
            <a:ext cx="1487173" cy="245123"/>
          </a:xfrm>
          <a:prstGeom prst="rightArrow">
            <a:avLst/>
          </a:prstGeom>
          <a:solidFill>
            <a:srgbClr val="66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FA7F31-0EC8-418B-AD8C-0FCB99EAE97F}"/>
              </a:ext>
            </a:extLst>
          </p:cNvPr>
          <p:cNvSpPr txBox="1"/>
          <p:nvPr/>
        </p:nvSpPr>
        <p:spPr>
          <a:xfrm>
            <a:off x="5329376" y="5917463"/>
            <a:ext cx="13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0713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Criação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Criar pontos na história da produção do projeto: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inicia a linha do tempo: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prepara as mudanças para irem para a linha do tempo: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adiciona efetivamente um ponto na linha do tempo: 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</a:t>
            </a:r>
            <a:r>
              <a:rPr lang="pt-BR" dirty="0">
                <a:solidFill>
                  <a:srgbClr val="0070C0"/>
                </a:solidFill>
              </a:rPr>
              <a:t>"mensagem"</a:t>
            </a:r>
          </a:p>
        </p:txBody>
      </p:sp>
    </p:spTree>
    <p:extLst>
      <p:ext uri="{BB962C8B-B14F-4D97-AF65-F5344CB8AC3E}">
        <p14:creationId xmlns:p14="http://schemas.microsoft.com/office/powerpoint/2010/main" val="129721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Consultas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Verificar mudanças feitas no projeto: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visualiza os pontos na linha do tempo / </a:t>
            </a:r>
            <a:r>
              <a:rPr lang="pt-BR" sz="1600" dirty="0" err="1"/>
              <a:t>commit</a:t>
            </a:r>
            <a:r>
              <a:rPr lang="pt-BR" sz="1600" dirty="0"/>
              <a:t>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log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informa o estado das alterações do nosso projeto: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apresenta determinado ponto na história:</a:t>
            </a:r>
          </a:p>
          <a:p>
            <a:pPr marL="457200" lvl="1" indent="0">
              <a:buNone/>
            </a:pPr>
            <a:r>
              <a:rPr lang="pt-BR" dirty="0" err="1"/>
              <a:t>git</a:t>
            </a:r>
            <a:r>
              <a:rPr lang="pt-BR" dirty="0"/>
              <a:t> show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0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 - Recuperação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AD61714-E4E4-4894-AABE-ECB578BF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- Voltar um arquivo para determinada ponto da linha do tempo: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sz="1600" dirty="0"/>
              <a:t># desfazer último </a:t>
            </a:r>
            <a:r>
              <a:rPr lang="pt-BR" sz="1600" dirty="0" err="1"/>
              <a:t>commit</a:t>
            </a:r>
            <a:r>
              <a:rPr lang="pt-BR" sz="1600" dirty="0"/>
              <a:t> alterando os arquivos:</a:t>
            </a:r>
          </a:p>
          <a:p>
            <a:pPr marL="457200" lvl="1" indent="0">
              <a:buNone/>
            </a:pPr>
            <a:r>
              <a:rPr lang="pt-BR" dirty="0"/>
              <a:t>git reset --hard HEAD~1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# voltar para determinado ponto da linha do tempo:</a:t>
            </a:r>
          </a:p>
          <a:p>
            <a:pPr marL="457200" lvl="1" indent="0">
              <a:buNone/>
            </a:pPr>
            <a:r>
              <a:rPr lang="pt-BR" sz="1600" dirty="0"/>
              <a:t># ou recuperar arquivo deletado:</a:t>
            </a:r>
          </a:p>
          <a:p>
            <a:pPr marL="457200" lvl="1" indent="0">
              <a:buNone/>
            </a:pPr>
            <a:r>
              <a:rPr lang="en-US" dirty="0"/>
              <a:t>git checkout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nomedoarquivo.ext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git checkout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hash </a:t>
            </a:r>
            <a:r>
              <a:rPr lang="en-US" b="1" dirty="0">
                <a:solidFill>
                  <a:srgbClr val="2E75B6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04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06e10cd5417f671d70cce0454defbcca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085582f6d2a29b6572012b063914b2fc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6B2AA8-0BAD-4AD0-980A-2E31D0032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449</Words>
  <Application>Microsoft Office PowerPoint</Application>
  <PresentationFormat>Apresentação na tela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Samuel Figueiredo</cp:lastModifiedBy>
  <cp:revision>44</cp:revision>
  <dcterms:created xsi:type="dcterms:W3CDTF">2019-02-19T13:22:14Z</dcterms:created>
  <dcterms:modified xsi:type="dcterms:W3CDTF">2022-06-23T16:31:28Z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