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7.8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4" r:id="rId5"/>
    <p:sldId id="266" r:id="rId6"/>
    <p:sldId id="268" r:id="rId7"/>
    <p:sldId id="270" r:id="rId8"/>
    <p:sldId id="272" r:id="rId9"/>
  </p:sldIdLst>
  <p:sldSz cx="10692765" cy="7560056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ags" Target="tags/tag1.xml" /><Relationship Id="rId11" Type="http://schemas.openxmlformats.org/officeDocument/2006/relationships/presProps" Target="presProps.xml" /><Relationship Id="rId12" Type="http://schemas.openxmlformats.org/officeDocument/2006/relationships/viewProps" Target="viewProps.xml" /><Relationship Id="rId13" Type="http://schemas.openxmlformats.org/officeDocument/2006/relationships/theme" Target="theme/theme1.xml" /><Relationship Id="rId14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/Relationships>
</file>

<file path=ppt/charts/_rels/chart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 /></Relationships>
</file>

<file path=ppt/charts/_rels/chart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 /></Relationships>
</file>

<file path=ppt/charts/_rels/chart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 /></Relationships>
</file>

<file path=ppt/charts/_rels/chart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lineChart>
        <c:grouping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Year-on-year growth</c:v>
                </c:pt>
              </c:strCache>
            </c:strRef>
          </c:tx>
          <c:spPr>
            <a:ln>
              <a:solidFill>
                <a:srgbClr val="968C6D"/>
              </a:solidFill>
            </a:ln>
          </c:spPr>
          <c:marker>
            <c:symbol val="circle"/>
            <c:spPr>
              <a:solidFill>
                <a:srgbClr val="968C6D"/>
              </a:solidFill>
              <a:ln>
                <a:solidFill>
                  <a:srgbClr val="968C6D"/>
                </a:solidFill>
              </a:ln>
            </c:spPr>
          </c:marker>
          <c:dLbls>
            <c:dLbl>
              <c:idx val="0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2016*</c:v>
                </c:pt>
                <c:pt idx="1">
                  <c:v>2017*</c:v>
                </c:pt>
                <c:pt idx="2">
                  <c:v>2018*</c:v>
                </c:pt>
                <c:pt idx="3">
                  <c:v>2019*</c:v>
                </c:pt>
                <c:pt idx="4">
                  <c:v>2020*</c:v>
                </c:pt>
                <c:pt idx="5">
                  <c:v>2021*</c:v>
                </c:pt>
                <c:pt idx="6">
                  <c:v>2022*</c:v>
                </c:pt>
                <c:pt idx="7">
                  <c:v>2023*</c:v>
                </c:pt>
                <c:pt idx="8">
                  <c:v>2024*</c:v>
                </c:pt>
              </c:strCache>
            </c:strRef>
          </c:cat>
          <c:val>
            <c:numRef>
              <c:f>Sheet1!$B$2:$B$10</c:f>
              <c:numCache>
                <c:ptCount val="9"/>
                <c:pt idx="0">
                  <c:v>0.2826</c:v>
                </c:pt>
                <c:pt idx="1">
                  <c:v>0.2851</c:v>
                </c:pt>
                <c:pt idx="2">
                  <c:v>0.2766</c:v>
                </c:pt>
                <c:pt idx="3">
                  <c:v>0.2644</c:v>
                </c:pt>
                <c:pt idx="4">
                  <c:v>0.2467</c:v>
                </c:pt>
                <c:pt idx="5">
                  <c:v>0.2373</c:v>
                </c:pt>
                <c:pt idx="6">
                  <c:v>0.2311</c:v>
                </c:pt>
                <c:pt idx="7">
                  <c:v>0.2276</c:v>
                </c:pt>
                <c:pt idx="8">
                  <c:v>0.2197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Year-on-year growth</a:t>
                </a:r>
              </a:p>
            </c:rich>
          </c:tx>
          <c:overlay val="0"/>
        </c:title>
        <c:numFmt formatCode="#,##0.0%" sourceLinked="0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2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lineChart>
        <c:grouping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Year-on-year growth</c:v>
                </c:pt>
              </c:strCache>
            </c:strRef>
          </c:tx>
          <c:spPr>
            <a:ln>
              <a:solidFill>
                <a:srgbClr val="968C6D"/>
              </a:solidFill>
            </a:ln>
          </c:spPr>
          <c:marker>
            <c:symbol val="circle"/>
            <c:spPr>
              <a:solidFill>
                <a:srgbClr val="968C6D"/>
              </a:solidFill>
              <a:ln>
                <a:solidFill>
                  <a:srgbClr val="968C6D"/>
                </a:solidFill>
              </a:ln>
            </c:spPr>
          </c:marker>
          <c:dLbls>
            <c:dLbl>
              <c:idx val="0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2016*</c:v>
                </c:pt>
                <c:pt idx="1">
                  <c:v>2017*</c:v>
                </c:pt>
                <c:pt idx="2">
                  <c:v>2018*</c:v>
                </c:pt>
                <c:pt idx="3">
                  <c:v>2019*</c:v>
                </c:pt>
                <c:pt idx="4">
                  <c:v>2020*</c:v>
                </c:pt>
                <c:pt idx="5">
                  <c:v>2021*</c:v>
                </c:pt>
                <c:pt idx="6">
                  <c:v>2022*</c:v>
                </c:pt>
                <c:pt idx="7">
                  <c:v>2023*</c:v>
                </c:pt>
                <c:pt idx="8">
                  <c:v>2024*</c:v>
                </c:pt>
              </c:strCache>
            </c:strRef>
          </c:cat>
          <c:val>
            <c:numRef>
              <c:f>Sheet1!$B$2:$B$10</c:f>
              <c:numCache>
                <c:ptCount val="9"/>
                <c:pt idx="0">
                  <c:v>0.2826</c:v>
                </c:pt>
                <c:pt idx="1">
                  <c:v>0.2851</c:v>
                </c:pt>
                <c:pt idx="2">
                  <c:v>0.2766</c:v>
                </c:pt>
                <c:pt idx="3">
                  <c:v>0.2644</c:v>
                </c:pt>
                <c:pt idx="4">
                  <c:v>0.2467</c:v>
                </c:pt>
                <c:pt idx="5">
                  <c:v>0.2373</c:v>
                </c:pt>
                <c:pt idx="6">
                  <c:v>0.2311</c:v>
                </c:pt>
                <c:pt idx="7">
                  <c:v>0.2276</c:v>
                </c:pt>
                <c:pt idx="8">
                  <c:v>0.2197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Year-on-year growth</a:t>
                </a:r>
              </a:p>
            </c:rich>
          </c:tx>
          <c:overlay val="0"/>
        </c:title>
        <c:numFmt formatCode="#,##0.0%" sourceLinked="0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3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Year-on-year growth</c:v>
                </c:pt>
              </c:strCache>
            </c:strRef>
          </c:tx>
          <c:spPr>
            <a:solidFill>
              <a:srgbClr val="968C6D"/>
            </a:solidFill>
            <a:ln>
              <a:solidFill>
                <a:srgbClr val="968C6D"/>
              </a:solidFill>
            </a:ln>
          </c:spPr>
          <c:invertIfNegative val="0"/>
          <c:dLbls>
            <c:dLbl>
              <c:idx val="0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2016*</c:v>
                </c:pt>
                <c:pt idx="1">
                  <c:v>2017*</c:v>
                </c:pt>
                <c:pt idx="2">
                  <c:v>2018*</c:v>
                </c:pt>
                <c:pt idx="3">
                  <c:v>2019*</c:v>
                </c:pt>
                <c:pt idx="4">
                  <c:v>2020*</c:v>
                </c:pt>
                <c:pt idx="5">
                  <c:v>2021*</c:v>
                </c:pt>
                <c:pt idx="6">
                  <c:v>2022*</c:v>
                </c:pt>
                <c:pt idx="7">
                  <c:v>2023*</c:v>
                </c:pt>
                <c:pt idx="8">
                  <c:v>2024*</c:v>
                </c:pt>
              </c:strCache>
            </c:strRef>
          </c:cat>
          <c:val>
            <c:numRef>
              <c:f>Sheet1!$B$2:$B$10</c:f>
              <c:numCache>
                <c:ptCount val="9"/>
                <c:pt idx="0">
                  <c:v>0.2826</c:v>
                </c:pt>
                <c:pt idx="1">
                  <c:v>0.2851</c:v>
                </c:pt>
                <c:pt idx="2">
                  <c:v>0.2766</c:v>
                </c:pt>
                <c:pt idx="3">
                  <c:v>0.2644</c:v>
                </c:pt>
                <c:pt idx="4">
                  <c:v>0.2467</c:v>
                </c:pt>
                <c:pt idx="5">
                  <c:v>0.2373</c:v>
                </c:pt>
                <c:pt idx="6">
                  <c:v>0.2311</c:v>
                </c:pt>
                <c:pt idx="7">
                  <c:v>0.2276</c:v>
                </c:pt>
                <c:pt idx="8">
                  <c:v>0.2197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1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Year-on-year growth</a:t>
                </a:r>
              </a:p>
            </c:rich>
          </c:tx>
          <c:overlay val="0"/>
        </c:title>
        <c:numFmt formatCode="#,##0.0%" sourceLinked="0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4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Year-on-year growth</c:v>
                </c:pt>
              </c:strCache>
            </c:strRef>
          </c:tx>
          <c:spPr>
            <a:solidFill>
              <a:srgbClr val="968C6D"/>
            </a:solidFill>
            <a:ln>
              <a:solidFill>
                <a:srgbClr val="968C6D"/>
              </a:solidFill>
            </a:ln>
          </c:spPr>
          <c:invertIfNegative val="0"/>
          <c:dLbls>
            <c:dLbl>
              <c:idx val="0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2016*</c:v>
                </c:pt>
                <c:pt idx="1">
                  <c:v>2017*</c:v>
                </c:pt>
                <c:pt idx="2">
                  <c:v>2018*</c:v>
                </c:pt>
                <c:pt idx="3">
                  <c:v>2019*</c:v>
                </c:pt>
                <c:pt idx="4">
                  <c:v>2020*</c:v>
                </c:pt>
                <c:pt idx="5">
                  <c:v>2021*</c:v>
                </c:pt>
                <c:pt idx="6">
                  <c:v>2022*</c:v>
                </c:pt>
                <c:pt idx="7">
                  <c:v>2023*</c:v>
                </c:pt>
                <c:pt idx="8">
                  <c:v>2024*</c:v>
                </c:pt>
              </c:strCache>
            </c:strRef>
          </c:cat>
          <c:val>
            <c:numRef>
              <c:f>Sheet1!$B$2:$B$10</c:f>
              <c:numCache>
                <c:ptCount val="9"/>
                <c:pt idx="0">
                  <c:v>0.2826</c:v>
                </c:pt>
                <c:pt idx="1">
                  <c:v>0.2851</c:v>
                </c:pt>
                <c:pt idx="2">
                  <c:v>0.2766</c:v>
                </c:pt>
                <c:pt idx="3">
                  <c:v>0.2644</c:v>
                </c:pt>
                <c:pt idx="4">
                  <c:v>0.2467</c:v>
                </c:pt>
                <c:pt idx="5">
                  <c:v>0.2373</c:v>
                </c:pt>
                <c:pt idx="6">
                  <c:v>0.2311</c:v>
                </c:pt>
                <c:pt idx="7">
                  <c:v>0.2276</c:v>
                </c:pt>
                <c:pt idx="8">
                  <c:v>0.2197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1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Year-on-year growth</a:t>
                </a:r>
              </a:p>
            </c:rich>
          </c:tx>
          <c:overlay val="0"/>
        </c:title>
        <c:numFmt formatCode="#,##0.0%" sourceLinked="0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5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Year-on-year growth</c:v>
                </c:pt>
              </c:strCache>
            </c:strRef>
          </c:tx>
          <c:spPr>
            <a:solidFill>
              <a:srgbClr val="968C6D"/>
            </a:solidFill>
            <a:ln>
              <a:solidFill>
                <a:srgbClr val="968C6D"/>
              </a:solidFill>
            </a:ln>
          </c:spPr>
          <c:invertIfNegative val="0"/>
          <c:dLbls>
            <c:dLbl>
              <c:idx val="0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2024*</c:v>
                </c:pt>
                <c:pt idx="1">
                  <c:v>2023*</c:v>
                </c:pt>
                <c:pt idx="2">
                  <c:v>2022*</c:v>
                </c:pt>
                <c:pt idx="3">
                  <c:v>2021*</c:v>
                </c:pt>
                <c:pt idx="4">
                  <c:v>2020*</c:v>
                </c:pt>
                <c:pt idx="5">
                  <c:v>2019*</c:v>
                </c:pt>
                <c:pt idx="6">
                  <c:v>2018*</c:v>
                </c:pt>
                <c:pt idx="7">
                  <c:v>2017*</c:v>
                </c:pt>
                <c:pt idx="8">
                  <c:v>2016*</c:v>
                </c:pt>
              </c:strCache>
            </c:strRef>
          </c:cat>
          <c:val>
            <c:numRef>
              <c:f>Sheet1!$B$2:$B$10</c:f>
              <c:numCache>
                <c:ptCount val="9"/>
                <c:pt idx="0">
                  <c:v>0.2197</c:v>
                </c:pt>
                <c:pt idx="1">
                  <c:v>0.2276</c:v>
                </c:pt>
                <c:pt idx="2">
                  <c:v>0.2311</c:v>
                </c:pt>
                <c:pt idx="3">
                  <c:v>0.2373</c:v>
                </c:pt>
                <c:pt idx="4">
                  <c:v>0.2467</c:v>
                </c:pt>
                <c:pt idx="5">
                  <c:v>0.2644</c:v>
                </c:pt>
                <c:pt idx="6">
                  <c:v>0.2766</c:v>
                </c:pt>
                <c:pt idx="7">
                  <c:v>0.2851</c:v>
                </c:pt>
                <c:pt idx="8">
                  <c:v>0.2826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10"/>
        <c:axId val="67451136"/>
        <c:axId val="66437120"/>
      </c:barChart>
      <c:catAx>
        <c:axId val="67451136"/>
        <c:scaling>
          <c:orientation val="maxMin"/>
        </c:scaling>
        <c:delete val="0"/>
        <c:axPos val="t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b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Year-on-year growth</a:t>
                </a:r>
              </a:p>
            </c:rich>
          </c:tx>
          <c:overlay val="0"/>
        </c:title>
        <c:numFmt formatCode="#,##0.0%" sourceLinked="0"/>
        <c:majorTickMark val="none"/>
        <c:minorTickMark val="none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6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Year-on-year growth</c:v>
                </c:pt>
              </c:strCache>
            </c:strRef>
          </c:tx>
          <c:spPr>
            <a:solidFill>
              <a:srgbClr val="968C6D"/>
            </a:solidFill>
            <a:ln>
              <a:solidFill>
                <a:srgbClr val="968C6D"/>
              </a:solidFill>
            </a:ln>
          </c:spPr>
          <c:invertIfNegative val="0"/>
          <c:dLbls>
            <c:dLbl>
              <c:idx val="0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#,##0.0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2024*</c:v>
                </c:pt>
                <c:pt idx="1">
                  <c:v>2023*</c:v>
                </c:pt>
                <c:pt idx="2">
                  <c:v>2022*</c:v>
                </c:pt>
                <c:pt idx="3">
                  <c:v>2021*</c:v>
                </c:pt>
                <c:pt idx="4">
                  <c:v>2020*</c:v>
                </c:pt>
                <c:pt idx="5">
                  <c:v>2019*</c:v>
                </c:pt>
                <c:pt idx="6">
                  <c:v>2018*</c:v>
                </c:pt>
                <c:pt idx="7">
                  <c:v>2017*</c:v>
                </c:pt>
                <c:pt idx="8">
                  <c:v>2016*</c:v>
                </c:pt>
              </c:strCache>
            </c:strRef>
          </c:cat>
          <c:val>
            <c:numRef>
              <c:f>Sheet1!$B$2:$B$10</c:f>
              <c:numCache>
                <c:ptCount val="9"/>
                <c:pt idx="0">
                  <c:v>0.2197</c:v>
                </c:pt>
                <c:pt idx="1">
                  <c:v>0.2276</c:v>
                </c:pt>
                <c:pt idx="2">
                  <c:v>0.2311</c:v>
                </c:pt>
                <c:pt idx="3">
                  <c:v>0.2373</c:v>
                </c:pt>
                <c:pt idx="4">
                  <c:v>0.2467</c:v>
                </c:pt>
                <c:pt idx="5">
                  <c:v>0.2644</c:v>
                </c:pt>
                <c:pt idx="6">
                  <c:v>0.2766</c:v>
                </c:pt>
                <c:pt idx="7">
                  <c:v>0.2851</c:v>
                </c:pt>
                <c:pt idx="8">
                  <c:v>0.2826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10"/>
        <c:axId val="67451136"/>
        <c:axId val="66437120"/>
      </c:barChart>
      <c:catAx>
        <c:axId val="67451136"/>
        <c:scaling>
          <c:orientation val="maxMin"/>
        </c:scaling>
        <c:delete val="0"/>
        <c:axPos val="t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b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Year-on-year growth</a:t>
                </a:r>
              </a:p>
            </c:rich>
          </c:tx>
          <c:overlay val="0"/>
        </c:title>
        <c:numFmt formatCode="#,##0.0%" sourceLinked="0"/>
        <c:majorTickMark val="none"/>
        <c:minorTickMark val="none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FE2C96-BA02-4DF2-9DF3-31E838FC05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A7C01F-86FE-4416-BC76-2C43731725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03FFD5-BD43-4B60-A1FA-887D5C4686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B3FB67-832F-4B70-B359-7BD9EEBAF2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60C176-AB74-40EA-A491-24C5EE464A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00DFE43-11F7-416C-A97B-E09DD971CC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8245276-951F-4551-860F-658DBDFAB6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01E9C67-1FD2-4728-8717-79726DA955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819A5E0-5BAF-41E5-A1AE-D622480A6D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0A28D3B-E9B5-419B-80F4-4C35F39DEE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7731AEC-24E5-425A-84F7-2B3F142008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607946/worldwide-natural-language-processing-market-gowth/" TargetMode="Externa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2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607946/worldwide-natural-language-processing-market-gowth/" TargetMode="Externa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3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607946/worldwide-natural-language-processing-market-gowth/" TargetMode="Externa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4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607946/worldwide-natural-language-processing-market-gowth/" TargetMode="Externa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5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607946/worldwide-natural-language-processing-market-gowth/" TargetMode="Externa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6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607946/worldwide-natural-language-processing-market-gowth/" TargetMode="Externa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hyperlink" Target="http://www.statista.com/statistics/607946/worldwide-natural-language-processing-market-gowth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2026945" y="3110423"/>
            <a:ext cx="6642475" cy="3488426"/>
          </a:xfrm>
          <a:prstGeom prst="rect">
            <a:avLst/>
          </a:prstGeom>
          <a:solidFill>
            <a:srgbClr val="C22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" name="New shape"/>
          <p:cNvSpPr/>
          <p:nvPr/>
        </p:nvSpPr>
        <p:spPr>
          <a:xfrm>
            <a:off x="8662219" y="3114023"/>
            <a:ext cx="817258" cy="3484826"/>
          </a:xfrm>
          <a:prstGeom prst="rect">
            <a:avLst/>
          </a:prstGeom>
          <a:solidFill>
            <a:srgbClr val="D139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9479478" y="3114023"/>
            <a:ext cx="648046" cy="3484826"/>
          </a:xfrm>
          <a:prstGeom prst="rect">
            <a:avLst/>
          </a:prstGeom>
          <a:solidFill>
            <a:srgbClr val="E88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10127524" y="3114023"/>
            <a:ext cx="568841" cy="3484826"/>
          </a:xfrm>
          <a:prstGeom prst="rect">
            <a:avLst/>
          </a:prstGeom>
          <a:solidFill>
            <a:srgbClr val="F3B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2026945" y="964807"/>
            <a:ext cx="6642475" cy="2149216"/>
          </a:xfrm>
          <a:prstGeom prst="rect">
            <a:avLst/>
          </a:prstGeom>
          <a:solidFill>
            <a:srgbClr val="D74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" name="New shape"/>
          <p:cNvSpPr/>
          <p:nvPr/>
        </p:nvSpPr>
        <p:spPr>
          <a:xfrm>
            <a:off x="8662219" y="964807"/>
            <a:ext cx="817258" cy="2149216"/>
          </a:xfrm>
          <a:prstGeom prst="rect">
            <a:avLst/>
          </a:prstGeom>
          <a:solidFill>
            <a:srgbClr val="E6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" name="New shape"/>
          <p:cNvSpPr/>
          <p:nvPr/>
        </p:nvSpPr>
        <p:spPr>
          <a:xfrm>
            <a:off x="2026945" y="0"/>
            <a:ext cx="6635275" cy="964807"/>
          </a:xfrm>
          <a:prstGeom prst="rect">
            <a:avLst/>
          </a:prstGeom>
          <a:solidFill>
            <a:srgbClr val="EE9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New shape"/>
          <p:cNvSpPr/>
          <p:nvPr/>
        </p:nvSpPr>
        <p:spPr>
          <a:xfrm>
            <a:off x="1764126" y="6588049"/>
            <a:ext cx="262819" cy="54000"/>
          </a:xfrm>
          <a:prstGeom prst="rect">
            <a:avLst/>
          </a:prstGeom>
          <a:solidFill>
            <a:srgbClr val="A10000"/>
          </a:solidFill>
          <a:ln w="12700">
            <a:solidFill>
              <a:srgbClr val="A1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1173684" y="6807651"/>
            <a:ext cx="1004472" cy="38880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New shape"/>
          <p:cNvSpPr/>
          <p:nvPr/>
        </p:nvSpPr>
        <p:spPr>
          <a:xfrm>
            <a:off x="2098950" y="1065608"/>
            <a:ext cx="6498465" cy="982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 fontScale="85000" lnSpcReduction="20000"/>
          </a:bodyPr>
          <a:lstStyle/>
          <a:p>
            <a:pPr algn="l">
              <a:lnSpc>
                <a:spcPct val="90000"/>
              </a:lnSpc>
            </a:pPr>
            <a:r>
              <a:rPr sz="3200" b="1" i="1">
                <a:solidFill>
                  <a:srgbClr val="FFFFFF"/>
                </a:solidFill>
                <a:latin typeface="Georgia"/>
              </a:rPr>
              <a:t>Growth of the natural language processing (NLP) market worldwide, from 2016 to 2024</a:t>
            </a:r>
          </a:p>
        </p:txBody>
      </p:sp>
      <p:sp>
        <p:nvSpPr>
          <p:cNvPr id="12" name="New shape"/>
          <p:cNvSpPr/>
          <p:nvPr/>
        </p:nvSpPr>
        <p:spPr>
          <a:xfrm>
            <a:off x="2091749" y="2102416"/>
            <a:ext cx="6498465" cy="982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sz="3200">
                <a:solidFill>
                  <a:srgbClr val="FFFFFF"/>
                </a:solidFill>
                <a:latin typeface="Georgia"/>
              </a:rPr>
              <a:t>Software</a:t>
            </a:r>
          </a:p>
        </p:txBody>
      </p:sp>
      <p:sp>
        <p:nvSpPr>
          <p:cNvPr id="13" name="New shape"/>
          <p:cNvSpPr/>
          <p:nvPr/>
        </p:nvSpPr>
        <p:spPr>
          <a:xfrm>
            <a:off x="2098950" y="471603"/>
            <a:ext cx="5040361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/>
          <a:lstStyle/>
          <a:p>
            <a:pPr algn="l"/>
            <a:r>
              <a:rPr sz="1200">
                <a:solidFill>
                  <a:srgbClr val="FFFFFF"/>
                </a:solidFill>
                <a:latin typeface="Arial" pitchFamily="34" charset="0"/>
              </a:rPr>
              <a:t>www.pwc.com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Natural language processing market growth worldwide 2016-2024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Growth of the natural language processing (NLP) market worldwide, from 2016 to 2024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478834" y="2102416"/>
          <a:ext cx="9738696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Worldwide; 2015 to 2016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Tractica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607946</a:t>
            </a:r>
          </a:p>
        </p:txBody>
      </p:sp>
      <p:sp>
        <p:nvSpPr>
          <p:cNvPr id="5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6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7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Natural language processing market growth worldwide 2016-2024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Growth of the natural language processing (NLP) market worldwide, from 2016 to 2024</a:t>
            </a:r>
          </a:p>
        </p:txBody>
      </p:sp>
      <p:sp>
        <p:nvSpPr>
          <p:cNvPr id="3" name="New shape"/>
          <p:cNvSpPr/>
          <p:nvPr/>
        </p:nvSpPr>
        <p:spPr>
          <a:xfrm>
            <a:off x="7150112" y="2102416"/>
            <a:ext cx="2588585" cy="4392033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7132110" y="2127616"/>
            <a:ext cx="2642589" cy="4402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1400" b="1" i="1">
                <a:solidFill>
                  <a:srgbClr val="FFFFFF"/>
                </a:solidFill>
                <a:latin typeface="Georgia"/>
              </a:rPr>
              <a:t>Your Headline</a:t>
            </a:r>
          </a:p>
          <a:p>
            <a:pPr algn="l"/>
            <a:endParaRPr sz="1400">
              <a:solidFill>
                <a:srgbClr val="FFFFFF"/>
              </a:solidFill>
              <a:latin typeface="Georgia"/>
            </a:endParaRPr>
          </a:p>
          <a:p>
            <a:pPr algn="l"/>
            <a:r>
              <a:rPr sz="1400">
                <a:solidFill>
                  <a:srgbClr val="FFFFFF"/>
                </a:solidFill>
                <a:latin typeface="Georgia"/>
              </a:rPr>
              <a:t>Your Notes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478834" y="2102416"/>
          <a:ext cx="6491265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Worldwide; 2015 to 2016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Tractica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607946</a:t>
            </a:r>
          </a:p>
        </p:txBody>
      </p:sp>
      <p:sp>
        <p:nvSpPr>
          <p:cNvPr id="7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9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Natural language processing market growth worldwide 2016-2024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Growth of the natural language processing (NLP) market worldwide, from 2016 to 2024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478834" y="2102416"/>
          <a:ext cx="9738696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Worldwide; 2015 to 2016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Tractica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607946</a:t>
            </a:r>
          </a:p>
        </p:txBody>
      </p:sp>
      <p:sp>
        <p:nvSpPr>
          <p:cNvPr id="5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6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7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Natural language processing market growth worldwide 2016-2024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Growth of the natural language processing (NLP) market worldwide, from 2016 to 2024</a:t>
            </a:r>
          </a:p>
        </p:txBody>
      </p:sp>
      <p:sp>
        <p:nvSpPr>
          <p:cNvPr id="3" name="New shape"/>
          <p:cNvSpPr/>
          <p:nvPr/>
        </p:nvSpPr>
        <p:spPr>
          <a:xfrm>
            <a:off x="7150112" y="2102416"/>
            <a:ext cx="2588585" cy="4392033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7132110" y="2127616"/>
            <a:ext cx="2642589" cy="4402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1400" b="1" i="1">
                <a:solidFill>
                  <a:srgbClr val="FFFFFF"/>
                </a:solidFill>
                <a:latin typeface="Georgia"/>
              </a:rPr>
              <a:t>Your Headline</a:t>
            </a:r>
          </a:p>
          <a:p>
            <a:pPr algn="l"/>
            <a:endParaRPr sz="1400">
              <a:solidFill>
                <a:srgbClr val="FFFFFF"/>
              </a:solidFill>
              <a:latin typeface="Georgia"/>
            </a:endParaRPr>
          </a:p>
          <a:p>
            <a:pPr algn="l"/>
            <a:r>
              <a:rPr sz="1400">
                <a:solidFill>
                  <a:srgbClr val="FFFFFF"/>
                </a:solidFill>
                <a:latin typeface="Georgia"/>
              </a:rPr>
              <a:t>Your Notes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478834" y="2102416"/>
          <a:ext cx="6491265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Worldwide; 2015 to 2016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Tractica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607946</a:t>
            </a:r>
          </a:p>
        </p:txBody>
      </p:sp>
      <p:sp>
        <p:nvSpPr>
          <p:cNvPr id="7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8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9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Natural language processing market growth worldwide 2016-2024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Growth of the natural language processing (NLP) market worldwide, from 2016 to 2024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478834" y="2102416"/>
          <a:ext cx="9738696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Worldwide; 2015 to 2016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Tractica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607946</a:t>
            </a:r>
          </a:p>
        </p:txBody>
      </p:sp>
      <p:sp>
        <p:nvSpPr>
          <p:cNvPr id="5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6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7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Natural language processing market growth worldwide 2016-2024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Growth of the natural language processing (NLP) market worldwide, from 2016 to 2024</a:t>
            </a:r>
          </a:p>
        </p:txBody>
      </p:sp>
      <p:sp>
        <p:nvSpPr>
          <p:cNvPr id="3" name="New shape"/>
          <p:cNvSpPr/>
          <p:nvPr/>
        </p:nvSpPr>
        <p:spPr>
          <a:xfrm>
            <a:off x="7150112" y="2102416"/>
            <a:ext cx="2588585" cy="4392033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7132110" y="2127616"/>
            <a:ext cx="2642589" cy="4402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1400" b="1" i="1">
                <a:solidFill>
                  <a:srgbClr val="FFFFFF"/>
                </a:solidFill>
                <a:latin typeface="Georgia"/>
              </a:rPr>
              <a:t>Your Headline</a:t>
            </a:r>
          </a:p>
          <a:p>
            <a:pPr algn="l"/>
            <a:endParaRPr sz="1400">
              <a:solidFill>
                <a:srgbClr val="FFFFFF"/>
              </a:solidFill>
              <a:latin typeface="Georgia"/>
            </a:endParaRPr>
          </a:p>
          <a:p>
            <a:pPr algn="l"/>
            <a:r>
              <a:rPr sz="1400">
                <a:solidFill>
                  <a:srgbClr val="FFFFFF"/>
                </a:solidFill>
                <a:latin typeface="Georgia"/>
              </a:rPr>
              <a:t>Your Notes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478834" y="2102416"/>
          <a:ext cx="6491265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Worldwide; 2015 to 2016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Tractica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607946</a:t>
            </a:r>
          </a:p>
        </p:txBody>
      </p:sp>
      <p:sp>
        <p:nvSpPr>
          <p:cNvPr id="7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8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9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Natural language processing market growth worldwide 2016-2024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Growth of the natural language processing (NLP) market worldwide, from 2016 to 2024</a:t>
            </a:r>
          </a:p>
        </p:txBody>
      </p:sp>
      <p:sp>
        <p:nvSpPr>
          <p:cNvPr id="3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graphicFrame>
        <p:nvGraphicFramePr>
          <p:cNvPr id="4" name="New Table"/>
          <p:cNvGraphicFramePr>
            <a:graphicFrameLocks noGrp="1"/>
          </p:cNvGraphicFramePr>
          <p:nvPr/>
        </p:nvGraphicFramePr>
        <p:xfrm>
          <a:off x="478834" y="2102416"/>
          <a:ext cx="42545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0"/>
                <a:gridCol w="2667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400" b="1" i="1">
                          <a:solidFill>
                            <a:srgbClr val="DC6900"/>
                          </a:solidFill>
                          <a:latin typeface="Georgia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srgbClr val="FFFFFF"/>
                      </a:solidFill>
                    </a:lnL>
                    <a:lnB>
                      <a:solidFill>
                        <a:srgbClr val="FFFFFF"/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Source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Tractica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Tractica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2015 to 2016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Region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i="1">
                          <a:solidFill>
                            <a:srgbClr val="000000"/>
                          </a:solidFill>
                          <a:latin typeface="Georgia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i="1">
                          <a:solidFill>
                            <a:srgbClr val="000000"/>
                          </a:solidFill>
                          <a:latin typeface="Georgia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i="1">
                          <a:solidFill>
                            <a:srgbClr val="000000"/>
                          </a:solidFill>
                          <a:latin typeface="Georgia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Tractica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September 2016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Natural Language Processing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  <a:hlinkClick r:id="rId2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New shape"/>
          <p:cNvSpPr/>
          <p:nvPr/>
        </p:nvSpPr>
        <p:spPr>
          <a:xfrm>
            <a:off x="4971955" y="2102416"/>
            <a:ext cx="4255232" cy="4392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1400" b="1" i="1">
                <a:solidFill>
                  <a:srgbClr val="DC6900"/>
                </a:solidFill>
                <a:latin typeface="Georgia"/>
              </a:rPr>
              <a:t>Notes:</a:t>
            </a:r>
          </a:p>
          <a:p>
            <a:pPr algn="l"/>
            <a:endParaRPr sz="1000">
              <a:solidFill>
                <a:srgbClr val="000000"/>
              </a:solidFill>
              <a:latin typeface="Georgia"/>
            </a:endParaRPr>
          </a:p>
          <a:p>
            <a:pPr algn="l"/>
            <a:r>
              <a:rPr sz="1000">
                <a:solidFill>
                  <a:srgbClr val="000000"/>
                </a:solidFill>
                <a:latin typeface="Georgia"/>
              </a:rPr>
              <a:t>* Forecast.</a:t>
            </a:r>
          </a:p>
        </p:txBody>
      </p:sp>
      <p:sp>
        <p:nvSpPr>
          <p:cNvPr id="6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7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17.08.21"/>
  <p:tag name="AS_TITLE" val="Aspose.Slides for .NET 4.0 Client Profile"/>
  <p:tag name="AS_VERSION" val="17.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Ýêðàí (4:3)</PresentationFormat>
  <Paragraphs>57</Paragraphs>
  <Slides>8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9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0</LinksUpToDate>
  <SharedDoc>0</SharedDoc>
  <HyperlinksChanged>0</HyperlinksChanged>
  <Application>Aspose.Slides for .NET</Application>
  <AppVersion>17.0800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2018-09-03T14:17:21.645</cp:lastPrinted>
  <dcterms:created xsi:type="dcterms:W3CDTF">2018-09-03T12:17:21Z</dcterms:created>
  <dcterms:modified xsi:type="dcterms:W3CDTF">2018-09-03T12:17:21Z</dcterms:modified>
</cp:coreProperties>
</file>