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</p:sldIdLst>
  <p:sldSz cx="10692765" cy="7560056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1" Type="http://schemas.openxmlformats.org/officeDocument/2006/relationships/presProps" Target="presProps.xml" /><Relationship Id="rId12" Type="http://schemas.openxmlformats.org/officeDocument/2006/relationships/viewProps" Target="viewProps.xml" /><Relationship Id="rId13" Type="http://schemas.openxmlformats.org/officeDocument/2006/relationships/theme" Target="theme/theme1.xml" /><Relationship Id="rId14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91.53</c:v>
                </c:pt>
                <c:pt idx="1">
                  <c:v>116.71</c:v>
                </c:pt>
                <c:pt idx="2">
                  <c:v>149.38</c:v>
                </c:pt>
                <c:pt idx="3">
                  <c:v>188.22</c:v>
                </c:pt>
                <c:pt idx="4">
                  <c:v>233.4</c:v>
                </c:pt>
                <c:pt idx="5">
                  <c:v>284.74</c:v>
                </c:pt>
                <c:pt idx="6">
                  <c:v>347.39</c:v>
                </c:pt>
                <c:pt idx="7">
                  <c:v>423.81</c:v>
                </c:pt>
                <c:pt idx="8">
                  <c:v>517.05</c:v>
                </c:pt>
                <c:pt idx="9">
                  <c:v>620.46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91.53</c:v>
                </c:pt>
                <c:pt idx="1">
                  <c:v>116.71</c:v>
                </c:pt>
                <c:pt idx="2">
                  <c:v>149.38</c:v>
                </c:pt>
                <c:pt idx="3">
                  <c:v>188.22</c:v>
                </c:pt>
                <c:pt idx="4">
                  <c:v>233.4</c:v>
                </c:pt>
                <c:pt idx="5">
                  <c:v>284.74</c:v>
                </c:pt>
                <c:pt idx="6">
                  <c:v>347.39</c:v>
                </c:pt>
                <c:pt idx="7">
                  <c:v>423.81</c:v>
                </c:pt>
                <c:pt idx="8">
                  <c:v>517.05</c:v>
                </c:pt>
                <c:pt idx="9">
                  <c:v>620.46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2024*</c:v>
                </c:pt>
                <c:pt idx="1">
                  <c:v>2023*</c:v>
                </c:pt>
                <c:pt idx="2">
                  <c:v>2022*</c:v>
                </c:pt>
                <c:pt idx="3">
                  <c:v>2021*</c:v>
                </c:pt>
                <c:pt idx="4">
                  <c:v>2020*</c:v>
                </c:pt>
                <c:pt idx="5">
                  <c:v>2019*</c:v>
                </c:pt>
                <c:pt idx="6">
                  <c:v>2018*</c:v>
                </c:pt>
                <c:pt idx="7">
                  <c:v>2017*</c:v>
                </c:pt>
                <c:pt idx="8">
                  <c:v>2016*</c:v>
                </c:pt>
                <c:pt idx="9">
                  <c:v>2015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620.46</c:v>
                </c:pt>
                <c:pt idx="1">
                  <c:v>517.05</c:v>
                </c:pt>
                <c:pt idx="2">
                  <c:v>423.81</c:v>
                </c:pt>
                <c:pt idx="3">
                  <c:v>347.39</c:v>
                </c:pt>
                <c:pt idx="4">
                  <c:v>284.74</c:v>
                </c:pt>
                <c:pt idx="5">
                  <c:v>233.4</c:v>
                </c:pt>
                <c:pt idx="6">
                  <c:v>188.22</c:v>
                </c:pt>
                <c:pt idx="7">
                  <c:v>149.38</c:v>
                </c:pt>
                <c:pt idx="8">
                  <c:v>116.71</c:v>
                </c:pt>
                <c:pt idx="9">
                  <c:v>91.53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2024*</c:v>
                </c:pt>
                <c:pt idx="1">
                  <c:v>2023*</c:v>
                </c:pt>
                <c:pt idx="2">
                  <c:v>2022*</c:v>
                </c:pt>
                <c:pt idx="3">
                  <c:v>2021*</c:v>
                </c:pt>
                <c:pt idx="4">
                  <c:v>2020*</c:v>
                </c:pt>
                <c:pt idx="5">
                  <c:v>2019*</c:v>
                </c:pt>
                <c:pt idx="6">
                  <c:v>2018*</c:v>
                </c:pt>
                <c:pt idx="7">
                  <c:v>2017*</c:v>
                </c:pt>
                <c:pt idx="8">
                  <c:v>2016*</c:v>
                </c:pt>
                <c:pt idx="9">
                  <c:v>2015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620.46</c:v>
                </c:pt>
                <c:pt idx="1">
                  <c:v>517.05</c:v>
                </c:pt>
                <c:pt idx="2">
                  <c:v>423.81</c:v>
                </c:pt>
                <c:pt idx="3">
                  <c:v>347.39</c:v>
                </c:pt>
                <c:pt idx="4">
                  <c:v>284.74</c:v>
                </c:pt>
                <c:pt idx="5">
                  <c:v>233.4</c:v>
                </c:pt>
                <c:pt idx="6">
                  <c:v>188.22</c:v>
                </c:pt>
                <c:pt idx="7">
                  <c:v>149.38</c:v>
                </c:pt>
                <c:pt idx="8">
                  <c:v>116.71</c:v>
                </c:pt>
                <c:pt idx="9">
                  <c:v>91.53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91.53</c:v>
                </c:pt>
                <c:pt idx="1">
                  <c:v>116.71</c:v>
                </c:pt>
                <c:pt idx="2">
                  <c:v>149.38</c:v>
                </c:pt>
                <c:pt idx="3">
                  <c:v>188.22</c:v>
                </c:pt>
                <c:pt idx="4">
                  <c:v>233.4</c:v>
                </c:pt>
                <c:pt idx="5">
                  <c:v>284.74</c:v>
                </c:pt>
                <c:pt idx="6">
                  <c:v>347.39</c:v>
                </c:pt>
                <c:pt idx="7">
                  <c:v>423.81</c:v>
                </c:pt>
                <c:pt idx="8">
                  <c:v>517.05</c:v>
                </c:pt>
                <c:pt idx="9">
                  <c:v>620.46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91.53</c:v>
                </c:pt>
                <c:pt idx="1">
                  <c:v>116.71</c:v>
                </c:pt>
                <c:pt idx="2">
                  <c:v>149.38</c:v>
                </c:pt>
                <c:pt idx="3">
                  <c:v>188.22</c:v>
                </c:pt>
                <c:pt idx="4">
                  <c:v>233.4</c:v>
                </c:pt>
                <c:pt idx="5">
                  <c:v>284.74</c:v>
                </c:pt>
                <c:pt idx="6">
                  <c:v>347.39</c:v>
                </c:pt>
                <c:pt idx="7">
                  <c:v>423.81</c:v>
                </c:pt>
                <c:pt idx="8">
                  <c:v>517.05</c:v>
                </c:pt>
                <c:pt idx="9">
                  <c:v>620.46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0A60D-0A71-4943-B56D-B6963AE808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DBDD57-B0ED-4531-98A5-8661FF799F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A872F6-CA7F-4840-9EE2-C3BB618159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796300-7D33-4BF1-9A68-2D73EE4A45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B5112A-66DA-4794-9B5D-9C4516CD39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CB58C3-9809-4C0F-80DA-FDEB9848EE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3C5E208-2F42-41DD-8E36-75F31F60BB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7B4DFE-251D-49C9-B56E-C5474D7A3E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385EC80-635E-4175-84E8-CB6A5ADE25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27396E-BE3A-40D3-9B62-AFDC39CD7F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1060DE-E0B5-4D9F-9A70-A44653905F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09/north-america-natural-language-processing-market-revenues/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2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09/north-america-natural-language-processing-market-revenues/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3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09/north-america-natural-language-processing-market-revenues/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4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09/north-america-natural-language-processing-market-revenues/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5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09/north-america-natural-language-processing-market-revenues/" TargetMode="Ex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6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09/north-america-natural-language-processing-market-revenues/" TargetMode="Ex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://www.statista.com/statistics/607909/north-america-natural-language-processing-market-revenues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026945" y="3110423"/>
            <a:ext cx="6642475" cy="3488426"/>
          </a:xfrm>
          <a:prstGeom prst="rect">
            <a:avLst/>
          </a:prstGeom>
          <a:solidFill>
            <a:srgbClr val="C22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8662219" y="3114023"/>
            <a:ext cx="817258" cy="3484826"/>
          </a:xfrm>
          <a:prstGeom prst="rect">
            <a:avLst/>
          </a:prstGeom>
          <a:solidFill>
            <a:srgbClr val="D13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9479478" y="3114023"/>
            <a:ext cx="648046" cy="3484826"/>
          </a:xfrm>
          <a:prstGeom prst="rect">
            <a:avLst/>
          </a:prstGeom>
          <a:solidFill>
            <a:srgbClr val="E8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0127524" y="3114023"/>
            <a:ext cx="568841" cy="3484826"/>
          </a:xfrm>
          <a:prstGeom prst="rect">
            <a:avLst/>
          </a:prstGeom>
          <a:solidFill>
            <a:srgbClr val="F3B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2026945" y="964807"/>
            <a:ext cx="6642475" cy="2149216"/>
          </a:xfrm>
          <a:prstGeom prst="rect">
            <a:avLst/>
          </a:prstGeom>
          <a:solidFill>
            <a:srgbClr val="D74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8662219" y="964807"/>
            <a:ext cx="817258" cy="2149216"/>
          </a:xfrm>
          <a:prstGeom prst="rect">
            <a:avLst/>
          </a:prstGeom>
          <a:solidFill>
            <a:srgbClr val="E6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026945" y="0"/>
            <a:ext cx="6635275" cy="964807"/>
          </a:xfrm>
          <a:prstGeom prst="rect">
            <a:avLst/>
          </a:prstGeom>
          <a:solidFill>
            <a:srgbClr val="EE9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1764126" y="6588049"/>
            <a:ext cx="262819" cy="54000"/>
          </a:xfrm>
          <a:prstGeom prst="rect">
            <a:avLst/>
          </a:prstGeom>
          <a:solidFill>
            <a:srgbClr val="A10000"/>
          </a:solidFill>
          <a:ln w="12700">
            <a:solidFill>
              <a:srgbClr val="A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1173684" y="6807651"/>
            <a:ext cx="1004472" cy="3888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New shape"/>
          <p:cNvSpPr/>
          <p:nvPr/>
        </p:nvSpPr>
        <p:spPr>
          <a:xfrm>
            <a:off x="2098950" y="1065608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65000"/>
          </a:bodyPr>
          <a:lstStyle/>
          <a:p>
            <a:pPr algn="l">
              <a:lnSpc>
                <a:spcPct val="90000"/>
              </a:lnSpc>
            </a:pPr>
            <a:r>
              <a:rPr sz="3200" b="1" i="1">
                <a:solidFill>
                  <a:srgbClr val="FFFFFF"/>
                </a:solidFill>
                <a:latin typeface="Georgia"/>
              </a:rPr>
              <a:t>Revenues from the natural language processing (NLP) market in North America, from 2015 to 2024 (in million U.S. dollars)</a:t>
            </a:r>
          </a:p>
        </p:txBody>
      </p:sp>
      <p:sp>
        <p:nvSpPr>
          <p:cNvPr id="12" name="New shape"/>
          <p:cNvSpPr/>
          <p:nvPr/>
        </p:nvSpPr>
        <p:spPr>
          <a:xfrm>
            <a:off x="2091749" y="2102416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sz="3200">
                <a:solidFill>
                  <a:srgbClr val="FFFFFF"/>
                </a:solidFill>
                <a:latin typeface="Georgia"/>
              </a:rPr>
              <a:t>Software</a:t>
            </a:r>
          </a:p>
        </p:txBody>
      </p:sp>
      <p:sp>
        <p:nvSpPr>
          <p:cNvPr id="13" name="New shape"/>
          <p:cNvSpPr/>
          <p:nvPr/>
        </p:nvSpPr>
        <p:spPr>
          <a:xfrm>
            <a:off x="2098950" y="471603"/>
            <a:ext cx="5040361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/>
          <a:lstStyle/>
          <a:p>
            <a:pPr algn="l"/>
            <a:r>
              <a:rPr sz="1200">
                <a:solidFill>
                  <a:srgbClr val="FFFFFF"/>
                </a:solidFill>
                <a:latin typeface="Arial" pitchFamily="34" charset="0"/>
              </a:rPr>
              <a:t>www.pwc.com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North America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North America, from 2015 to 2024 (in million U.S. dollars)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North America; Canada; United States;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607909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North America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North America,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North America; Canada; United States;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607909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North America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North America, from 2015 to 2024 (in million U.S. dollars)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North America; Canada; United States;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607909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North America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North America,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North America; Canada; United States;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607909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North America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North America, from 2015 to 2024 (in million U.S. dollars)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North America; Canada; United States;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607909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North America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North America,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North America; Canada; United States;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607909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North America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North America,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478834" y="2102416"/>
          <a:ext cx="42545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2667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400" b="1" i="1">
                          <a:solidFill>
                            <a:srgbClr val="DC6900"/>
                          </a:solidFill>
                          <a:latin typeface="Georgia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srgbClr val="FFFFFF"/>
                      </a:solidFill>
                    </a:lnL>
                    <a:lnB>
                      <a:solidFill>
                        <a:srgbClr val="FFFFFF"/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2015 to 2016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Region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North America; Canada; United States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September 2016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Natural Language Processing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  <a:hlinkClick r:id="rId2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New shape"/>
          <p:cNvSpPr/>
          <p:nvPr/>
        </p:nvSpPr>
        <p:spPr>
          <a:xfrm>
            <a:off x="4971955" y="2102416"/>
            <a:ext cx="4255232" cy="439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DC6900"/>
                </a:solidFill>
                <a:latin typeface="Georgia"/>
              </a:rPr>
              <a:t>Notes:</a:t>
            </a:r>
          </a:p>
          <a:p>
            <a:pPr algn="l"/>
            <a:endParaRPr sz="1000">
              <a:solidFill>
                <a:srgbClr val="000000"/>
              </a:solidFill>
              <a:latin typeface="Georgia"/>
            </a:endParaRPr>
          </a:p>
          <a:p>
            <a:pPr algn="l"/>
            <a:r>
              <a:rPr sz="1000">
                <a:solidFill>
                  <a:srgbClr val="000000"/>
                </a:solidFill>
                <a:latin typeface="Georgia"/>
              </a:rPr>
              <a:t>* Forecast.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7.08.21"/>
  <p:tag name="AS_TITLE" val="Aspose.Slides for .NET 4.0 Client Profile"/>
  <p:tag name="AS_VERSION" val="17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57</Paragraphs>
  <Slides>8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9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  <Application>Aspose.Slides for .NET</Application>
  <AppVersion>17.0800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2018-09-03T14:14:36.817</cp:lastPrinted>
  <dcterms:created xsi:type="dcterms:W3CDTF">2018-09-03T12:14:36Z</dcterms:created>
  <dcterms:modified xsi:type="dcterms:W3CDTF">2018-09-03T12:14:36Z</dcterms:modified>
</cp:coreProperties>
</file>