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7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4" r:id="rId5"/>
    <p:sldId id="266" r:id="rId6"/>
    <p:sldId id="268" r:id="rId7"/>
    <p:sldId id="270" r:id="rId8"/>
    <p:sldId id="272" r:id="rId9"/>
  </p:sldIdLst>
  <p:sldSz cx="10692765" cy="7560056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11" Type="http://schemas.openxmlformats.org/officeDocument/2006/relationships/presProps" Target="presProps.xml" /><Relationship Id="rId12" Type="http://schemas.openxmlformats.org/officeDocument/2006/relationships/viewProps" Target="viewProps.xml" /><Relationship Id="rId13" Type="http://schemas.openxmlformats.org/officeDocument/2006/relationships/theme" Target="theme/theme1.xml" /><Relationship Id="rId14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55.32</c:v>
                </c:pt>
                <c:pt idx="1">
                  <c:v>70.25</c:v>
                </c:pt>
                <c:pt idx="2">
                  <c:v>89.22</c:v>
                </c:pt>
                <c:pt idx="3">
                  <c:v>113.31</c:v>
                </c:pt>
                <c:pt idx="4">
                  <c:v>141.64</c:v>
                </c:pt>
                <c:pt idx="5">
                  <c:v>174.22</c:v>
                </c:pt>
                <c:pt idx="6">
                  <c:v>212.55</c:v>
                </c:pt>
                <c:pt idx="7">
                  <c:v>259.31</c:v>
                </c:pt>
                <c:pt idx="8">
                  <c:v>313.76</c:v>
                </c:pt>
                <c:pt idx="9">
                  <c:v>379.66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55.32</c:v>
                </c:pt>
                <c:pt idx="1">
                  <c:v>70.25</c:v>
                </c:pt>
                <c:pt idx="2">
                  <c:v>89.22</c:v>
                </c:pt>
                <c:pt idx="3">
                  <c:v>113.31</c:v>
                </c:pt>
                <c:pt idx="4">
                  <c:v>141.64</c:v>
                </c:pt>
                <c:pt idx="5">
                  <c:v>174.22</c:v>
                </c:pt>
                <c:pt idx="6">
                  <c:v>212.55</c:v>
                </c:pt>
                <c:pt idx="7">
                  <c:v>259.31</c:v>
                </c:pt>
                <c:pt idx="8">
                  <c:v>313.76</c:v>
                </c:pt>
                <c:pt idx="9">
                  <c:v>379.66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  <c:pt idx="9">
                  <c:v>2015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379.66</c:v>
                </c:pt>
                <c:pt idx="1">
                  <c:v>313.76</c:v>
                </c:pt>
                <c:pt idx="2">
                  <c:v>259.31</c:v>
                </c:pt>
                <c:pt idx="3">
                  <c:v>212.55</c:v>
                </c:pt>
                <c:pt idx="4">
                  <c:v>174.22</c:v>
                </c:pt>
                <c:pt idx="5">
                  <c:v>141.64</c:v>
                </c:pt>
                <c:pt idx="6">
                  <c:v>113.31</c:v>
                </c:pt>
                <c:pt idx="7">
                  <c:v>89.22</c:v>
                </c:pt>
                <c:pt idx="8">
                  <c:v>70.25</c:v>
                </c:pt>
                <c:pt idx="9">
                  <c:v>55.32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4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solidFill>
              <a:srgbClr val="968C6D"/>
            </a:solidFill>
            <a:ln>
              <a:solidFill>
                <a:srgbClr val="968C6D"/>
              </a:solidFill>
            </a:ln>
          </c:spPr>
          <c:invertIfNegative val="0"/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2024*</c:v>
                </c:pt>
                <c:pt idx="1">
                  <c:v>2023*</c:v>
                </c:pt>
                <c:pt idx="2">
                  <c:v>2022*</c:v>
                </c:pt>
                <c:pt idx="3">
                  <c:v>2021*</c:v>
                </c:pt>
                <c:pt idx="4">
                  <c:v>2020*</c:v>
                </c:pt>
                <c:pt idx="5">
                  <c:v>2019*</c:v>
                </c:pt>
                <c:pt idx="6">
                  <c:v>2018*</c:v>
                </c:pt>
                <c:pt idx="7">
                  <c:v>2017*</c:v>
                </c:pt>
                <c:pt idx="8">
                  <c:v>2016*</c:v>
                </c:pt>
                <c:pt idx="9">
                  <c:v>2015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379.66</c:v>
                </c:pt>
                <c:pt idx="1">
                  <c:v>313.76</c:v>
                </c:pt>
                <c:pt idx="2">
                  <c:v>259.31</c:v>
                </c:pt>
                <c:pt idx="3">
                  <c:v>212.55</c:v>
                </c:pt>
                <c:pt idx="4">
                  <c:v>174.22</c:v>
                </c:pt>
                <c:pt idx="5">
                  <c:v>141.64</c:v>
                </c:pt>
                <c:pt idx="6">
                  <c:v>113.31</c:v>
                </c:pt>
                <c:pt idx="7">
                  <c:v>89.22</c:v>
                </c:pt>
                <c:pt idx="8">
                  <c:v>70.25</c:v>
                </c:pt>
                <c:pt idx="9">
                  <c:v>55.32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80"/>
        <c:overlap val="-10"/>
        <c:axId val="67451136"/>
        <c:axId val="66437120"/>
      </c:barChart>
      <c:catAx>
        <c:axId val="67451136"/>
        <c:scaling>
          <c:orientation val="maxMin"/>
        </c:scaling>
        <c:delete val="0"/>
        <c:axPos val="t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b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5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55.32</c:v>
                </c:pt>
                <c:pt idx="1">
                  <c:v>70.25</c:v>
                </c:pt>
                <c:pt idx="2">
                  <c:v>89.22</c:v>
                </c:pt>
                <c:pt idx="3">
                  <c:v>113.31</c:v>
                </c:pt>
                <c:pt idx="4">
                  <c:v>141.64</c:v>
                </c:pt>
                <c:pt idx="5">
                  <c:v>174.22</c:v>
                </c:pt>
                <c:pt idx="6">
                  <c:v>212.55</c:v>
                </c:pt>
                <c:pt idx="7">
                  <c:v>259.31</c:v>
                </c:pt>
                <c:pt idx="8">
                  <c:v>313.76</c:v>
                </c:pt>
                <c:pt idx="9">
                  <c:v>379.66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charts/chart6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</a:p>
        </c:rich>
      </c:tx>
      <c:overlay val="1"/>
      <c:txPr>
        <a:bodyPr/>
        <a:p>
          <a:pPr>
            <a:defRPr sz="100" smtId="4294967295"/>
          </a:pPr>
        </a:p>
      </c:txPr>
    </c:title>
    <c:autoTitleDeleted val="0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in million U.S. dollars</c:v>
                </c:pt>
              </c:strCache>
            </c:strRef>
          </c:tx>
          <c:spPr>
            <a:ln>
              <a:solidFill>
                <a:srgbClr val="968C6D"/>
              </a:solidFill>
            </a:ln>
          </c:spPr>
          <c:marker>
            <c:symbol val="circle"/>
            <c:spPr>
              <a:solidFill>
                <a:srgbClr val="968C6D"/>
              </a:solidFill>
              <a:ln>
                <a:solidFill>
                  <a:srgbClr val="968C6D"/>
                </a:solidFill>
              </a:ln>
            </c:spPr>
          </c:marker>
          <c:dLbls>
            <c:dLbl>
              <c:idx val="0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numFmt formatCode="#,##0.00" sourceLinked="0"/>
              <c:txPr>
                <a:bodyPr/>
                <a:p>
                  <a:pPr>
                    <a:defRPr sz="1000" b="0" smtId="4294967295">
                      <a:solidFill>
                        <a:srgbClr val="000000"/>
                      </a:solidFill>
                      <a:latin typeface="Georgia"/>
                    </a:defRPr>
                  </a:p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p>
                <a:pPr>
                  <a:defRPr sz="1000" b="0" smtId="4294967295">
                    <a:solidFill>
                      <a:srgbClr val="000000"/>
                    </a:solidFill>
                    <a:latin typeface="Georgia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2016*</c:v>
                </c:pt>
                <c:pt idx="2">
                  <c:v>2017*</c:v>
                </c:pt>
                <c:pt idx="3">
                  <c:v>2018*</c:v>
                </c:pt>
                <c:pt idx="4">
                  <c:v>2019*</c:v>
                </c:pt>
                <c:pt idx="5">
                  <c:v>2020*</c:v>
                </c:pt>
                <c:pt idx="6">
                  <c:v>2021*</c:v>
                </c:pt>
                <c:pt idx="7">
                  <c:v>2022*</c:v>
                </c:pt>
                <c:pt idx="8">
                  <c:v>2023*</c:v>
                </c:pt>
                <c:pt idx="9">
                  <c:v>2024*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55.32</c:v>
                </c:pt>
                <c:pt idx="1">
                  <c:v>70.25</c:v>
                </c:pt>
                <c:pt idx="2">
                  <c:v>89.22</c:v>
                </c:pt>
                <c:pt idx="3">
                  <c:v>113.31</c:v>
                </c:pt>
                <c:pt idx="4">
                  <c:v>141.64</c:v>
                </c:pt>
                <c:pt idx="5">
                  <c:v>174.22</c:v>
                </c:pt>
                <c:pt idx="6">
                  <c:v>212.55</c:v>
                </c:pt>
                <c:pt idx="7">
                  <c:v>259.31</c:v>
                </c:pt>
                <c:pt idx="8">
                  <c:v>313.76</c:v>
                </c:pt>
                <c:pt idx="9">
                  <c:v>379.66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25400">
            <a:solidFill>
              <a:srgbClr val="2F2F2F"/>
            </a:solidFill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in val="0"/>
        </c:scaling>
        <c:delete val="0"/>
        <c:axPos val="l"/>
        <c:majorGridlines>
          <c:spPr>
            <a:ln>
              <a:solidFill>
                <a:srgbClr val="000000"/>
              </a:solidFill>
              <a:prstDash val="dot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sz="1000" b="0">
                    <a:solidFill>
                      <a:srgbClr val="000000"/>
                    </a:solidFill>
                    <a:latin typeface="Georgia"/>
                  </a:rPr>
                  <a:t>Market in million U.S. dollars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ln>
            <a:noFill/>
          </a:ln>
        </c:spPr>
        <c:txPr>
          <a:bodyPr/>
          <a:p>
            <a:pPr>
              <a:defRPr sz="1000" b="0" smtId="4294967295">
                <a:solidFill>
                  <a:srgbClr val="000000"/>
                </a:solidFill>
                <a:latin typeface="Georgia"/>
              </a:defRPr>
            </a:pPr>
          </a:p>
        </c:txPr>
        <c:crossAx val="67451136"/>
        <c:crosses val="autoZero"/>
        <c:crossBetween val="between"/>
      </c:valAx>
    </c:plotArea>
    <c:plotVisOnly val="1"/>
    <c:dispBlanksAs/>
    <c:showDLblsOverMax val="1"/>
  </c:chart>
  <c:txPr>
    <a:bodyPr/>
    <a:p>
      <a:pPr>
        <a:defRPr sz="1800" smtId="4294967295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0A02BB-8CF8-4A1B-8B08-F818163E7B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A07DA3-DA2C-4D99-9D15-13FAA8F9FF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A8931-6F88-4C45-92C0-E352F8D1E4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EDDC3-0844-444C-A2A7-772B4262B9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788714-1DC0-4950-A93E-51A6659CB2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FA2777B-9F0A-43EE-882A-5839958655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2138C7-A640-41DC-BE49-7BE0929558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B2D46E4-6EA7-458E-97CF-B9AA0AD329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490C1D-72BB-4530-94E8-75DAE20B59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E93C4B-B231-461A-8D53-A4D7B568B1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5BC868-77E1-4A2B-8D06-A0B1206B20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15/western-europe-natural-language-processing-market-revenues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2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15/western-europe-natural-language-processing-market-revenues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3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15/western-europe-natural-language-processing-market-revenues/" TargetMode="Externa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4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15/western-europe-natural-language-processing-market-revenues/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5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15/western-europe-natural-language-processing-market-revenues/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6.xml" /><Relationship Id="rId3" Type="http://schemas.openxmlformats.org/officeDocument/2006/relationships/slide" Target="slide8.xml" TargetMode="Internal" /><Relationship Id="rId4" Type="http://schemas.openxmlformats.org/officeDocument/2006/relationships/hyperlink" Target="http://www.statista.com/statistics/607915/western-europe-natural-language-processing-market-revenues/" TargetMode="Externa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://www.statista.com/statistics/607915/western-europe-natural-language-processing-market-revenues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2026945" y="3110423"/>
            <a:ext cx="6642475" cy="3488426"/>
          </a:xfrm>
          <a:prstGeom prst="rect">
            <a:avLst/>
          </a:prstGeom>
          <a:solidFill>
            <a:srgbClr val="C2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8662219" y="3114023"/>
            <a:ext cx="817258" cy="3484826"/>
          </a:xfrm>
          <a:prstGeom prst="rect">
            <a:avLst/>
          </a:prstGeom>
          <a:solidFill>
            <a:srgbClr val="D139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479478" y="3114023"/>
            <a:ext cx="648046" cy="3484826"/>
          </a:xfrm>
          <a:prstGeom prst="rect">
            <a:avLst/>
          </a:prstGeom>
          <a:solidFill>
            <a:srgbClr val="E8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0127524" y="3114023"/>
            <a:ext cx="568841" cy="3484826"/>
          </a:xfrm>
          <a:prstGeom prst="rect">
            <a:avLst/>
          </a:prstGeom>
          <a:solidFill>
            <a:srgbClr val="F3B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026945" y="964807"/>
            <a:ext cx="6642475" cy="2149216"/>
          </a:xfrm>
          <a:prstGeom prst="rect">
            <a:avLst/>
          </a:prstGeom>
          <a:solidFill>
            <a:srgbClr val="D74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8662219" y="964807"/>
            <a:ext cx="817258" cy="2149216"/>
          </a:xfrm>
          <a:prstGeom prst="rect">
            <a:avLst/>
          </a:prstGeom>
          <a:solidFill>
            <a:srgbClr val="E66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New shape"/>
          <p:cNvSpPr/>
          <p:nvPr/>
        </p:nvSpPr>
        <p:spPr>
          <a:xfrm>
            <a:off x="2026945" y="0"/>
            <a:ext cx="6635275" cy="964807"/>
          </a:xfrm>
          <a:prstGeom prst="rect">
            <a:avLst/>
          </a:prstGeom>
          <a:solidFill>
            <a:srgbClr val="EE9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1764126" y="6588049"/>
            <a:ext cx="262819" cy="54000"/>
          </a:xfrm>
          <a:prstGeom prst="rect">
            <a:avLst/>
          </a:prstGeom>
          <a:solidFill>
            <a:srgbClr val="A10000"/>
          </a:solidFill>
          <a:ln w="12700">
            <a:solidFill>
              <a:srgbClr val="A1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>
            <a:off x="1173684" y="6807651"/>
            <a:ext cx="1004472" cy="3888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New shape"/>
          <p:cNvSpPr/>
          <p:nvPr/>
        </p:nvSpPr>
        <p:spPr>
          <a:xfrm>
            <a:off x="2098950" y="1065608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 fontScale="65000"/>
          </a:bodyPr>
          <a:lstStyle/>
          <a:p>
            <a:pPr algn="l">
              <a:lnSpc>
                <a:spcPct val="90000"/>
              </a:lnSpc>
            </a:pPr>
            <a:r>
              <a:rPr sz="3200" b="1" i="1">
                <a:solidFill>
                  <a:srgbClr val="FFFFFF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sp>
        <p:nvSpPr>
          <p:cNvPr id="12" name="New shape"/>
          <p:cNvSpPr/>
          <p:nvPr/>
        </p:nvSpPr>
        <p:spPr>
          <a:xfrm>
            <a:off x="2091749" y="2102416"/>
            <a:ext cx="6498465" cy="982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sz="3200">
                <a:solidFill>
                  <a:srgbClr val="FFFFFF"/>
                </a:solidFill>
                <a:latin typeface="Georgia"/>
              </a:rPr>
              <a:t>Software</a:t>
            </a:r>
          </a:p>
        </p:txBody>
      </p:sp>
      <p:sp>
        <p:nvSpPr>
          <p:cNvPr id="13" name="New shape"/>
          <p:cNvSpPr/>
          <p:nvPr/>
        </p:nvSpPr>
        <p:spPr>
          <a:xfrm>
            <a:off x="2098950" y="471603"/>
            <a:ext cx="5040361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/>
          <a:lstStyle/>
          <a:p>
            <a:pPr algn="l"/>
            <a:r>
              <a:rPr sz="1200">
                <a:solidFill>
                  <a:srgbClr val="FFFFFF"/>
                </a:solidFill>
                <a:latin typeface="Arial" pitchFamily="34" charset="0"/>
              </a:rPr>
              <a:t>www.pwc.com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Europe;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607915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Europe;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607915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Europe;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607915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Europe;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607915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graphicFrame>
        <p:nvGraphicFramePr>
          <p:cNvPr id="3" name="ChartObject"/>
          <p:cNvGraphicFramePr/>
          <p:nvPr/>
        </p:nvGraphicFramePr>
        <p:xfrm>
          <a:off x="478834" y="2102416"/>
          <a:ext cx="9738696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Europe;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607915</a:t>
            </a:r>
          </a:p>
        </p:txBody>
      </p:sp>
      <p:sp>
        <p:nvSpPr>
          <p:cNvPr id="5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7150112" y="2102416"/>
            <a:ext cx="2588585" cy="4392033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l"/>
            <a:endParaRPr sz="2000">
              <a:solidFill>
                <a:srgbClr val="FFFFFF"/>
              </a:solidFill>
              <a:latin typeface="Georgia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7132110" y="2127616"/>
            <a:ext cx="2642589" cy="4402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FFFFFF"/>
                </a:solidFill>
                <a:latin typeface="Georgia"/>
              </a:rPr>
              <a:t>Your Headline</a:t>
            </a:r>
          </a:p>
          <a:p>
            <a:pPr algn="l"/>
            <a:endParaRPr sz="1400">
              <a:solidFill>
                <a:srgbClr val="FFFFFF"/>
              </a:solidFill>
              <a:latin typeface="Georgia"/>
            </a:endParaRPr>
          </a:p>
          <a:p>
            <a:pPr algn="l"/>
            <a:r>
              <a:rPr sz="1400">
                <a:solidFill>
                  <a:srgbClr val="FFFFFF"/>
                </a:solidFill>
                <a:latin typeface="Georgia"/>
              </a:rPr>
              <a:t>Your Notes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478834" y="2102416"/>
          <a:ext cx="6491265" cy="439203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New shape"/>
          <p:cNvSpPr/>
          <p:nvPr/>
        </p:nvSpPr>
        <p:spPr>
          <a:xfrm>
            <a:off x="478834" y="6480048"/>
            <a:ext cx="9738696" cy="529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 b="1">
                <a:solidFill>
                  <a:srgbClr val="000000"/>
                </a:solidFill>
                <a:latin typeface="Arial" pitchFamily="34" charset="0"/>
              </a:rPr>
              <a:t>Note: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Europe; 2015 to 2016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 pitchFamily="34" charset="0"/>
              </a:rPr>
              <a:t>Further information regarding this statistic can be found on 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3" action="ppaction://hlinksldjump"/>
              </a:rPr>
              <a:t>page 8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algn="l"/>
            <a:r>
              <a:rPr sz="1000" b="1">
                <a:solidFill>
                  <a:srgbClr val="000000"/>
                </a:solidFill>
                <a:latin typeface="Arial" pitchFamily="34" charset="0"/>
              </a:rPr>
              <a:t>Source: </a:t>
            </a:r>
            <a:r>
              <a:rPr sz="1000">
                <a:solidFill>
                  <a:srgbClr val="000000"/>
                </a:solidFill>
                <a:latin typeface="Arial" pitchFamily="34" charset="0"/>
              </a:rPr>
              <a:t>Tractica</a:t>
            </a:r>
            <a:r>
              <a:rPr sz="1000">
                <a:solidFill>
                  <a:srgbClr val="000000"/>
                </a:solidFill>
                <a:latin typeface="Arial" pitchFamily="34" charset="0"/>
                <a:hlinkClick r:id="rId4"/>
              </a:rPr>
              <a:t>ID 607915</a:t>
            </a:r>
          </a:p>
        </p:txBody>
      </p:sp>
      <p:sp>
        <p:nvSpPr>
          <p:cNvPr id="7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9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478834" y="1065608"/>
            <a:ext cx="9738696" cy="936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5000" lnSpcReduction="10000"/>
          </a:bodyPr>
          <a:lstStyle/>
          <a:p>
            <a:pPr algn="l">
              <a:lnSpc>
                <a:spcPct val="100000"/>
              </a:lnSpc>
            </a:pPr>
            <a:r>
              <a:rPr sz="2000" b="1" i="1">
                <a:solidFill>
                  <a:srgbClr val="000000"/>
                </a:solidFill>
                <a:latin typeface="Georgia"/>
              </a:rPr>
              <a:t>Natural language processing market revenue in Western Europe 2015-2024</a:t>
            </a:r>
          </a:p>
          <a:p>
            <a:pPr algn="l"/>
            <a:r>
              <a:rPr sz="2000">
                <a:solidFill>
                  <a:srgbClr val="000000"/>
                </a:solidFill>
                <a:latin typeface="Georgia"/>
              </a:rPr>
              <a:t>Revenues from the natural language processing (NLP) market in Western Europe, from 2015 to 2024 (in million U.S. dollars)</a:t>
            </a:r>
          </a:p>
        </p:txBody>
      </p:sp>
      <p:sp>
        <p:nvSpPr>
          <p:cNvPr id="3" name="New shape"/>
          <p:cNvSpPr/>
          <p:nvPr/>
        </p:nvSpPr>
        <p:spPr>
          <a:xfrm>
            <a:off x="8258990" y="7009252"/>
            <a:ext cx="1962140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r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4" name="New Table"/>
          <p:cNvGraphicFramePr>
            <a:graphicFrameLocks noGrp="1"/>
          </p:cNvGraphicFramePr>
          <p:nvPr/>
        </p:nvGraphicFramePr>
        <p:xfrm>
          <a:off x="478834" y="2102416"/>
          <a:ext cx="42545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00"/>
                <a:gridCol w="2667000"/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sz="1400" b="1" i="1">
                          <a:solidFill>
                            <a:srgbClr val="DC6900"/>
                          </a:solidFill>
                          <a:latin typeface="Georgia"/>
                        </a:rPr>
                        <a:t>Source and methodology information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>
                      <a:solidFill>
                        <a:srgbClr val="FFFFFF"/>
                      </a:solidFill>
                    </a:lnL>
                    <a:lnB>
                      <a:solidFill>
                        <a:srgbClr val="FFFFFF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Conducted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Survey period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2015 to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Region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Europe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Number of respondents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Age group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Special characteristics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 i="1">
                          <a:solidFill>
                            <a:srgbClr val="000000"/>
                          </a:solidFill>
                          <a:latin typeface="Georgia"/>
                        </a:rPr>
                        <a:t>n.a.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Published by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Publication date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September 2016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Original source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tractica.com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</a:rPr>
                        <a:t>Website URL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  <a:latin typeface="Georgia"/>
                          <a:hlinkClick r:id="rId2"/>
                        </a:rPr>
                        <a:t>visit the website</a:t>
                      </a:r>
                    </a:p>
                  </a:txBody>
                  <a:tcPr>
                    <a:lnL>
                      <a:solidFill>
                        <a:srgbClr val="FFFFFF"/>
                      </a:solidFill>
                    </a:lnL>
                    <a:lnR>
                      <a:solidFill>
                        <a:srgbClr val="FFFFFF"/>
                      </a:solidFill>
                    </a:lnR>
                    <a:lnT>
                      <a:solidFill>
                        <a:srgbClr val="FFFFFF"/>
                      </a:solidFill>
                    </a:lnT>
                    <a:lnB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New shape"/>
          <p:cNvSpPr/>
          <p:nvPr/>
        </p:nvSpPr>
        <p:spPr>
          <a:xfrm>
            <a:off x="4971955" y="2102416"/>
            <a:ext cx="4255232" cy="439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l">
              <a:lnSpc>
                <a:spcPct val="100000"/>
              </a:lnSpc>
            </a:pPr>
            <a:r>
              <a:rPr sz="1400" b="1" i="1">
                <a:solidFill>
                  <a:srgbClr val="DC6900"/>
                </a:solidFill>
                <a:latin typeface="Georgia"/>
              </a:rPr>
              <a:t>Notes:</a:t>
            </a:r>
          </a:p>
          <a:p>
            <a:pPr algn="l"/>
            <a:endParaRPr sz="1000">
              <a:solidFill>
                <a:srgbClr val="000000"/>
              </a:solidFill>
              <a:latin typeface="Georgia"/>
            </a:endParaRPr>
          </a:p>
          <a:p>
            <a:pPr algn="l"/>
            <a:r>
              <a:rPr sz="1000">
                <a:solidFill>
                  <a:srgbClr val="000000"/>
                </a:solidFill>
                <a:latin typeface="Georgia"/>
              </a:rPr>
              <a:t>* Forecast.</a:t>
            </a:r>
          </a:p>
        </p:txBody>
      </p:sp>
      <p:sp>
        <p:nvSpPr>
          <p:cNvPr id="6" name="New shape"/>
          <p:cNvSpPr/>
          <p:nvPr/>
        </p:nvSpPr>
        <p:spPr>
          <a:xfrm>
            <a:off x="478834" y="7009252"/>
            <a:ext cx="3258233" cy="241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normAutofit fontScale="97500" lnSpcReduction="10000"/>
          </a:bodyPr>
          <a:lstStyle/>
          <a:p>
            <a:pPr algn="l">
              <a:lnSpc>
                <a:spcPct val="100000"/>
              </a:lnSpc>
            </a:pPr>
            <a:r>
              <a:rPr sz="1000">
                <a:solidFill>
                  <a:srgbClr val="000000"/>
                </a:solidFill>
                <a:latin typeface="Arial" pitchFamily="34" charset="0"/>
              </a:rPr>
              <a:t>PwC  |  Month YYYY</a:t>
            </a:r>
          </a:p>
        </p:txBody>
      </p:sp>
      <p:sp>
        <p:nvSpPr>
          <p:cNvPr id="7" name="New shape"/>
          <p:cNvSpPr/>
          <p:nvPr/>
        </p:nvSpPr>
        <p:spPr>
          <a:xfrm>
            <a:off x="406829" y="1036808"/>
            <a:ext cx="9720695" cy="0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New shape"/>
          <p:cNvSpPr/>
          <p:nvPr/>
        </p:nvSpPr>
        <p:spPr>
          <a:xfrm flipH="1">
            <a:off x="406829" y="1036808"/>
            <a:ext cx="0" cy="169201"/>
          </a:xfrm>
          <a:prstGeom prst="rect">
            <a:avLst/>
          </a:prstGeom>
          <a:solidFill>
            <a:srgbClr val="DC6900"/>
          </a:solidFill>
          <a:ln w="12700">
            <a:solidFill>
              <a:srgbClr val="DC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7.08.21"/>
  <p:tag name="AS_TITLE" val="Aspose.Slides for .NET 4.0 Client Profile"/>
  <p:tag name="AS_VERSION" val="17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Ýêðàí (4:3)</PresentationFormat>
  <Paragraphs>57</Paragraphs>
  <Slides>8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  <Application>Aspose.Slides for .NET</Application>
  <AppVersion>17.0800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2018-09-03T14:16:10.865</cp:lastPrinted>
  <dcterms:created xsi:type="dcterms:W3CDTF">2018-09-03T12:16:10Z</dcterms:created>
  <dcterms:modified xsi:type="dcterms:W3CDTF">2018-09-03T12:16:10Z</dcterms:modified>
</cp:coreProperties>
</file>