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0692765" cy="7560056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93.21</c:v>
                </c:pt>
                <c:pt idx="1">
                  <c:v>121.75</c:v>
                </c:pt>
                <c:pt idx="2">
                  <c:v>158.99</c:v>
                </c:pt>
                <c:pt idx="3">
                  <c:v>207</c:v>
                </c:pt>
                <c:pt idx="4">
                  <c:v>269.31</c:v>
                </c:pt>
                <c:pt idx="5">
                  <c:v>345.76</c:v>
                </c:pt>
                <c:pt idx="6">
                  <c:v>437.47</c:v>
                </c:pt>
                <c:pt idx="7">
                  <c:v>545.84</c:v>
                </c:pt>
                <c:pt idx="8">
                  <c:v>679.82</c:v>
                </c:pt>
                <c:pt idx="9">
                  <c:v>845.29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93.21</c:v>
                </c:pt>
                <c:pt idx="1">
                  <c:v>121.75</c:v>
                </c:pt>
                <c:pt idx="2">
                  <c:v>158.99</c:v>
                </c:pt>
                <c:pt idx="3">
                  <c:v>207</c:v>
                </c:pt>
                <c:pt idx="4">
                  <c:v>269.31</c:v>
                </c:pt>
                <c:pt idx="5">
                  <c:v>345.76</c:v>
                </c:pt>
                <c:pt idx="6">
                  <c:v>437.47</c:v>
                </c:pt>
                <c:pt idx="7">
                  <c:v>545.84</c:v>
                </c:pt>
                <c:pt idx="8">
                  <c:v>679.82</c:v>
                </c:pt>
                <c:pt idx="9">
                  <c:v>845.29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2024*</c:v>
                </c:pt>
                <c:pt idx="1">
                  <c:v>2023*</c:v>
                </c:pt>
                <c:pt idx="2">
                  <c:v>2022*</c:v>
                </c:pt>
                <c:pt idx="3">
                  <c:v>2021*</c:v>
                </c:pt>
                <c:pt idx="4">
                  <c:v>2020*</c:v>
                </c:pt>
                <c:pt idx="5">
                  <c:v>2019*</c:v>
                </c:pt>
                <c:pt idx="6">
                  <c:v>2018*</c:v>
                </c:pt>
                <c:pt idx="7">
                  <c:v>2017*</c:v>
                </c:pt>
                <c:pt idx="8">
                  <c:v>2016*</c:v>
                </c:pt>
                <c:pt idx="9">
                  <c:v>2015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845.29</c:v>
                </c:pt>
                <c:pt idx="1">
                  <c:v>679.82</c:v>
                </c:pt>
                <c:pt idx="2">
                  <c:v>545.84</c:v>
                </c:pt>
                <c:pt idx="3">
                  <c:v>437.47</c:v>
                </c:pt>
                <c:pt idx="4">
                  <c:v>345.76</c:v>
                </c:pt>
                <c:pt idx="5">
                  <c:v>269.31</c:v>
                </c:pt>
                <c:pt idx="6">
                  <c:v>207</c:v>
                </c:pt>
                <c:pt idx="7">
                  <c:v>158.99</c:v>
                </c:pt>
                <c:pt idx="8">
                  <c:v>121.75</c:v>
                </c:pt>
                <c:pt idx="9">
                  <c:v>93.21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2024*</c:v>
                </c:pt>
                <c:pt idx="1">
                  <c:v>2023*</c:v>
                </c:pt>
                <c:pt idx="2">
                  <c:v>2022*</c:v>
                </c:pt>
                <c:pt idx="3">
                  <c:v>2021*</c:v>
                </c:pt>
                <c:pt idx="4">
                  <c:v>2020*</c:v>
                </c:pt>
                <c:pt idx="5">
                  <c:v>2019*</c:v>
                </c:pt>
                <c:pt idx="6">
                  <c:v>2018*</c:v>
                </c:pt>
                <c:pt idx="7">
                  <c:v>2017*</c:v>
                </c:pt>
                <c:pt idx="8">
                  <c:v>2016*</c:v>
                </c:pt>
                <c:pt idx="9">
                  <c:v>2015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845.29</c:v>
                </c:pt>
                <c:pt idx="1">
                  <c:v>679.82</c:v>
                </c:pt>
                <c:pt idx="2">
                  <c:v>545.84</c:v>
                </c:pt>
                <c:pt idx="3">
                  <c:v>437.47</c:v>
                </c:pt>
                <c:pt idx="4">
                  <c:v>345.76</c:v>
                </c:pt>
                <c:pt idx="5">
                  <c:v>269.31</c:v>
                </c:pt>
                <c:pt idx="6">
                  <c:v>207</c:v>
                </c:pt>
                <c:pt idx="7">
                  <c:v>158.99</c:v>
                </c:pt>
                <c:pt idx="8">
                  <c:v>121.75</c:v>
                </c:pt>
                <c:pt idx="9">
                  <c:v>93.21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93.21</c:v>
                </c:pt>
                <c:pt idx="1">
                  <c:v>121.75</c:v>
                </c:pt>
                <c:pt idx="2">
                  <c:v>158.99</c:v>
                </c:pt>
                <c:pt idx="3">
                  <c:v>207</c:v>
                </c:pt>
                <c:pt idx="4">
                  <c:v>269.31</c:v>
                </c:pt>
                <c:pt idx="5">
                  <c:v>345.76</c:v>
                </c:pt>
                <c:pt idx="6">
                  <c:v>437.47</c:v>
                </c:pt>
                <c:pt idx="7">
                  <c:v>545.84</c:v>
                </c:pt>
                <c:pt idx="8">
                  <c:v>679.82</c:v>
                </c:pt>
                <c:pt idx="9">
                  <c:v>845.29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93.21</c:v>
                </c:pt>
                <c:pt idx="1">
                  <c:v>121.75</c:v>
                </c:pt>
                <c:pt idx="2">
                  <c:v>158.99</c:v>
                </c:pt>
                <c:pt idx="3">
                  <c:v>207</c:v>
                </c:pt>
                <c:pt idx="4">
                  <c:v>269.31</c:v>
                </c:pt>
                <c:pt idx="5">
                  <c:v>345.76</c:v>
                </c:pt>
                <c:pt idx="6">
                  <c:v>437.47</c:v>
                </c:pt>
                <c:pt idx="7">
                  <c:v>545.84</c:v>
                </c:pt>
                <c:pt idx="8">
                  <c:v>679.82</c:v>
                </c:pt>
                <c:pt idx="9">
                  <c:v>845.29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499421-0113-4D18-9108-971FFD8E57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EEA357-ACEF-485C-B038-8E5914B572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1DEC-B557-4194-BD59-189B53D83C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CA4D9E-B395-4440-957D-4BF8618805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582D2D-D84C-4804-A34A-781BF2A64C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B0DA9B-6CDB-4980-8EB6-CAE6A5531B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63A7606-8724-4B04-98A6-A2EF64BF1D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E82E70F-BEBF-4336-98D2-D7E14435B0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369D348-E983-41F6-88E2-51B0DF50D4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6C1D35-3B8E-46C1-972F-863FDF90D1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B8A496-82EB-410F-A8C9-5E2C4274F8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28/asia-pacific-natural-language-processing-market-revenues/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2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28/asia-pacific-natural-language-processing-market-revenues/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3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28/asia-pacific-natural-language-processing-market-revenues/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4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28/asia-pacific-natural-language-processing-market-revenues/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5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28/asia-pacific-natural-language-processing-market-revenues/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6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28/asia-pacific-natural-language-processing-market-revenues/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://www.statista.com/statistics/607928/asia-pacific-natural-language-processing-market-revenues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026945" y="3110423"/>
            <a:ext cx="6642475" cy="3488426"/>
          </a:xfrm>
          <a:prstGeom prst="rect">
            <a:avLst/>
          </a:prstGeom>
          <a:solidFill>
            <a:srgbClr val="C22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8662219" y="3114023"/>
            <a:ext cx="817258" cy="3484826"/>
          </a:xfrm>
          <a:prstGeom prst="rect">
            <a:avLst/>
          </a:prstGeom>
          <a:solidFill>
            <a:srgbClr val="D13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9479478" y="3114023"/>
            <a:ext cx="648046" cy="3484826"/>
          </a:xfrm>
          <a:prstGeom prst="rect">
            <a:avLst/>
          </a:prstGeom>
          <a:solidFill>
            <a:srgbClr val="E8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0127524" y="3114023"/>
            <a:ext cx="568841" cy="3484826"/>
          </a:xfrm>
          <a:prstGeom prst="rect">
            <a:avLst/>
          </a:prstGeom>
          <a:solidFill>
            <a:srgbClr val="F3B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026945" y="964807"/>
            <a:ext cx="6642475" cy="2149216"/>
          </a:xfrm>
          <a:prstGeom prst="rect">
            <a:avLst/>
          </a:prstGeom>
          <a:solidFill>
            <a:srgbClr val="D74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8662219" y="964807"/>
            <a:ext cx="817258" cy="2149216"/>
          </a:xfrm>
          <a:prstGeom prst="rect">
            <a:avLst/>
          </a:prstGeom>
          <a:solidFill>
            <a:srgbClr val="E6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026945" y="0"/>
            <a:ext cx="6635275" cy="964807"/>
          </a:xfrm>
          <a:prstGeom prst="rect">
            <a:avLst/>
          </a:prstGeom>
          <a:solidFill>
            <a:srgbClr val="EE9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764126" y="6588049"/>
            <a:ext cx="262819" cy="54000"/>
          </a:xfrm>
          <a:prstGeom prst="rect">
            <a:avLst/>
          </a:prstGeom>
          <a:solidFill>
            <a:srgbClr val="A10000"/>
          </a:solidFill>
          <a:ln w="12700">
            <a:solidFill>
              <a:srgbClr val="A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1173684" y="6807651"/>
            <a:ext cx="1004472" cy="3888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New shape"/>
          <p:cNvSpPr/>
          <p:nvPr/>
        </p:nvSpPr>
        <p:spPr>
          <a:xfrm>
            <a:off x="2098950" y="1065608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60000"/>
          </a:bodyPr>
          <a:lstStyle/>
          <a:p>
            <a:pPr algn="l">
              <a:lnSpc>
                <a:spcPct val="90000"/>
              </a:lnSpc>
            </a:pPr>
            <a:r>
              <a:rPr sz="3200" b="1" i="1">
                <a:solidFill>
                  <a:srgbClr val="FFFFFF"/>
                </a:solidFill>
                <a:latin typeface="Georgia"/>
              </a:rPr>
              <a:t>Revenues from the natural language processing (NLP) market in the Asia-Pacific region, from 2015 to 2024 (in million U.S. dollars)</a:t>
            </a:r>
          </a:p>
        </p:txBody>
      </p:sp>
      <p:sp>
        <p:nvSpPr>
          <p:cNvPr id="12" name="New shape"/>
          <p:cNvSpPr/>
          <p:nvPr/>
        </p:nvSpPr>
        <p:spPr>
          <a:xfrm>
            <a:off x="2091749" y="2102416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sz="3200">
                <a:solidFill>
                  <a:srgbClr val="FFFFFF"/>
                </a:solidFill>
                <a:latin typeface="Georgia"/>
              </a:rPr>
              <a:t>Software</a:t>
            </a:r>
          </a:p>
        </p:txBody>
      </p:sp>
      <p:sp>
        <p:nvSpPr>
          <p:cNvPr id="13" name="New shape"/>
          <p:cNvSpPr/>
          <p:nvPr/>
        </p:nvSpPr>
        <p:spPr>
          <a:xfrm>
            <a:off x="2098950" y="471603"/>
            <a:ext cx="5040361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200">
                <a:solidFill>
                  <a:srgbClr val="FFFFFF"/>
                </a:solidFill>
                <a:latin typeface="Arial" pitchFamily="34" charset="0"/>
              </a:rPr>
              <a:t>www.pwc.com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Asia Pacific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the Asia-Pacific region, from 2015 to 2024 (in million U.S. dollars)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APAC;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607928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Asia Pacific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the Asia-Pacific region,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APAC;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607928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Asia Pacific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the Asia-Pacific region, from 2015 to 2024 (in million U.S. dollars)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APAC;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607928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Asia Pacific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the Asia-Pacific region,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APAC;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607928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Asia Pacific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the Asia-Pacific region, from 2015 to 2024 (in million U.S. dollars)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APAC;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607928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Asia Pacific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the Asia-Pacific region,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APAC;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607928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Asia Pacific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the Asia-Pacific region,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478834" y="2102416"/>
          <a:ext cx="42545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2667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400" b="1" i="1">
                          <a:solidFill>
                            <a:srgbClr val="DC6900"/>
                          </a:solidFill>
                          <a:latin typeface="Georgia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srgbClr val="FFFFFF"/>
                      </a:solidFill>
                    </a:lnL>
                    <a:lnB>
                      <a:solidFill>
                        <a:srgbClr val="FFFFFF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2015 to 2016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Region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APAC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March 2016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Natural Language Processing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  <a:hlinkClick r:id="rId2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New shape"/>
          <p:cNvSpPr/>
          <p:nvPr/>
        </p:nvSpPr>
        <p:spPr>
          <a:xfrm>
            <a:off x="4971955" y="2102416"/>
            <a:ext cx="4255232" cy="439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DC6900"/>
                </a:solidFill>
                <a:latin typeface="Georgia"/>
              </a:rPr>
              <a:t>Notes:</a:t>
            </a:r>
          </a:p>
          <a:p>
            <a:pPr algn="l"/>
            <a:endParaRPr sz="1000">
              <a:solidFill>
                <a:srgbClr val="000000"/>
              </a:solidFill>
              <a:latin typeface="Georgia"/>
            </a:endParaRPr>
          </a:p>
          <a:p>
            <a:pPr algn="l"/>
            <a:r>
              <a:rPr sz="1000">
                <a:solidFill>
                  <a:srgbClr val="000000"/>
                </a:solidFill>
                <a:latin typeface="Georgia"/>
              </a:rPr>
              <a:t>* Forecast.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7.08.21"/>
  <p:tag name="AS_TITLE" val="Aspose.Slides for .NET 4.0 Client Profile"/>
  <p:tag name="AS_VERSION" val="17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57</Paragraphs>
  <Slides>8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  <Application>Aspose.Slides for .NET</Application>
  <AppVersion>17.0800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2018-09-03T14:08:26.484</cp:lastPrinted>
  <dcterms:created xsi:type="dcterms:W3CDTF">2018-09-03T12:08:26Z</dcterms:created>
  <dcterms:modified xsi:type="dcterms:W3CDTF">2018-09-03T12:08:26Z</dcterms:modified>
</cp:coreProperties>
</file>