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solidFill>
              <a:srgbClr val="DB536A"/>
            </a:solidFill>
            <a:ln>
              <a:solidFill>
                <a:srgbClr val="DB536A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solidFill>
              <a:srgbClr val="E0301E"/>
            </a:solidFill>
            <a:ln>
              <a:solidFill>
                <a:srgbClr val="E0301E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10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solidFill>
              <a:srgbClr val="DB536A"/>
            </a:solidFill>
            <a:ln>
              <a:solidFill>
                <a:srgbClr val="DB536A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solidFill>
              <a:srgbClr val="E0301E"/>
            </a:solidFill>
            <a:ln>
              <a:solidFill>
                <a:srgbClr val="E0301E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10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solidFill>
              <a:srgbClr val="DB536A"/>
            </a:solidFill>
            <a:ln>
              <a:solidFill>
                <a:srgbClr val="DB536A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solidFill>
              <a:srgbClr val="E0301E"/>
            </a:solidFill>
            <a:ln>
              <a:solidFill>
                <a:srgbClr val="E0301E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solidFill>
              <a:srgbClr val="DB536A"/>
            </a:solidFill>
            <a:ln>
              <a:solidFill>
                <a:srgbClr val="DB536A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solidFill>
              <a:srgbClr val="E0301E"/>
            </a:solidFill>
            <a:ln>
              <a:solidFill>
                <a:srgbClr val="E0301E"/>
              </a:solidFill>
            </a:ln>
          </c:spPr>
          <c:invertIfNegative val="0"/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FFFFFF"/>
                      </a:solidFill>
                      <a:effectLst>
                        <a:outerShdw dist="38100" dir="2700000">
                          <a:srgbClr val="000000"/>
                        </a:outerShdw>
                      </a:effectLst>
                      <a:latin typeface="Georgi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FFFFFF"/>
                    </a:solidFill>
                    <a:effectLst>
                      <a:outerShdw dist="38100" dir="2700000">
                        <a:srgbClr val="000000"/>
                      </a:outerShdw>
                    </a:effectLst>
                    <a:latin typeface="Georgi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ln>
              <a:solidFill>
                <a:srgbClr val="DB536A"/>
              </a:solidFill>
            </a:ln>
          </c:spPr>
          <c:marker>
            <c:symbol val="circle"/>
            <c:spPr>
              <a:solidFill>
                <a:srgbClr val="DB536A"/>
              </a:solidFill>
              <a:ln>
                <a:solidFill>
                  <a:srgbClr val="DB536A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ln>
              <a:solidFill>
                <a:srgbClr val="E0301E"/>
              </a:solidFill>
            </a:ln>
          </c:spPr>
          <c:marker>
            <c:symbol val="circle"/>
            <c:spPr>
              <a:solidFill>
                <a:srgbClr val="E0301E"/>
              </a:solidFill>
              <a:ln>
                <a:solidFill>
                  <a:srgbClr val="E0301E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0.64</c:v>
                </c:pt>
                <c:pt idx="1">
                  <c:v>0.59</c:v>
                </c:pt>
                <c:pt idx="2">
                  <c:v>0.3</c:v>
                </c:pt>
                <c:pt idx="3">
                  <c:v>0.3</c:v>
                </c:pt>
                <c:pt idx="4">
                  <c:v>0.24</c:v>
                </c:pt>
                <c:pt idx="5">
                  <c:v>0.21</c:v>
                </c:pt>
                <c:pt idx="6">
                  <c:v>0.12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 within 12 months</c:v>
                </c:pt>
              </c:strCache>
            </c:strRef>
          </c:tx>
          <c:spPr>
            <a:ln>
              <a:solidFill>
                <a:srgbClr val="DB536A"/>
              </a:solidFill>
            </a:ln>
          </c:spPr>
          <c:marker>
            <c:symbol val="circle"/>
            <c:spPr>
              <a:solidFill>
                <a:srgbClr val="DB536A"/>
              </a:solidFill>
              <a:ln>
                <a:solidFill>
                  <a:srgbClr val="DB536A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0.19</c:v>
                </c:pt>
                <c:pt idx="1">
                  <c:v>0.11</c:v>
                </c:pt>
                <c:pt idx="2">
                  <c:v>0.11</c:v>
                </c:pt>
                <c:pt idx="3">
                  <c:v>0.23</c:v>
                </c:pt>
                <c:pt idx="4">
                  <c:v>0.26</c:v>
                </c:pt>
                <c:pt idx="5">
                  <c:v>0.19</c:v>
                </c:pt>
                <c:pt idx="6">
                  <c:v>0.17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Planned in long-term</c:v>
                </c:pt>
              </c:strCache>
            </c:strRef>
          </c:tx>
          <c:spPr>
            <a:ln>
              <a:solidFill>
                <a:srgbClr val="E0301E"/>
              </a:solidFill>
            </a:ln>
          </c:spPr>
          <c:marker>
            <c:symbol val="circle"/>
            <c:spPr>
              <a:solidFill>
                <a:srgbClr val="E0301E"/>
              </a:solidFill>
              <a:ln>
                <a:solidFill>
                  <a:srgbClr val="E0301E"/>
                </a:solidFill>
              </a:ln>
            </c:spPr>
          </c:marker>
          <c:dLbls>
            <c:dLbl>
              <c:idx val="0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Transaction data</c:v>
                </c:pt>
                <c:pt idx="1">
                  <c:v>System logs</c:v>
                </c:pt>
                <c:pt idx="2">
                  <c:v>Sensor/RFID/machine data</c:v>
                </c:pt>
                <c:pt idx="3">
                  <c:v>Documents/texts</c:v>
                </c:pt>
                <c:pt idx="4">
                  <c:v>Social media data</c:v>
                </c:pt>
                <c:pt idx="5">
                  <c:v>Clickstream data</c:v>
                </c:pt>
                <c:pt idx="6">
                  <c:v>Videos/images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0.21</c:v>
                </c:pt>
                <c:pt idx="4">
                  <c:v>0.24</c:v>
                </c:pt>
                <c:pt idx="5">
                  <c:v>0.22</c:v>
                </c:pt>
                <c:pt idx="6">
                  <c:v>0.17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Share of respondents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p>
          <a:pPr>
            <a:defRPr sz="1000" smtId="4294967295">
              <a:solidFill>
                <a:srgbClr val="000000"/>
              </a:solidFill>
              <a:latin typeface="Georgia"/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350D6-550F-4079-8C8D-E85A2A49D1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1E4310-5996-40D2-87F5-51FB4258A4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6EB45-E268-4238-97DA-21281B06F2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553E6-D558-4451-AB45-767EECC61E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2504AC-B9C4-408F-B632-639D39B56D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1A9AAF-228D-4190-9C46-250EDE0BCD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0491C1-BC7A-4033-A644-96AB22028D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C3D483-ACF6-49C9-BCF0-81F925181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473D17-2381-4CBD-8638-0729158F81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3A04F3-0D21-4141-8B91-78A98C8529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C62CDC-F68A-4821-B209-D55CC0CD05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55613/sources-of-big-data-most-often-used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255613/sources-of-big-data-most-often-used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IT Services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summer 2016; 208 Respondents; Big data professionals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BARC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255613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Sources of big data most often used globally 2016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Types/sources of big data used by industry professionals worldwide in 2016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BARC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BARC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summer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208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Big data professionals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BARC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March 2017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bi-survey.com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Original question: "Which of the following data types does your company use for big data analysis?"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2018-09-03T14:19:09.104</cp:lastPrinted>
  <dcterms:created xsi:type="dcterms:W3CDTF">2018-09-03T12:19:09Z</dcterms:created>
  <dcterms:modified xsi:type="dcterms:W3CDTF">2018-09-03T12:19:09Z</dcterms:modified>
</cp:coreProperties>
</file>