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199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ast.f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nfrederickson.com/matrix-factorization/%23footnote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Last.fm</a:t>
            </a:r>
            <a:r>
              <a:rPr lang="en-US" dirty="0" smtClean="0"/>
              <a:t> Music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Stewart Gibson</a:t>
            </a:r>
          </a:p>
          <a:p>
            <a:r>
              <a:rPr lang="en-US" dirty="0" smtClean="0"/>
              <a:t>EDSP Spring ‘17</a:t>
            </a:r>
          </a:p>
          <a:p>
            <a:r>
              <a:rPr lang="en-US" dirty="0" smtClean="0"/>
              <a:t>5/8/17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8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my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is functionally where I am at.</a:t>
            </a:r>
          </a:p>
          <a:p>
            <a:r>
              <a:rPr lang="en-US" dirty="0" smtClean="0"/>
              <a:t>One nice thing about my repository, is that an outside user could go in and create a matrix of their listening preferences and create a list of recommended artists (“Interactive </a:t>
            </a:r>
            <a:r>
              <a:rPr lang="en-US" dirty="0" err="1" smtClean="0"/>
              <a:t>recommender.Rmd</a:t>
            </a:r>
            <a:r>
              <a:rPr lang="en-US" dirty="0" smtClean="0"/>
              <a:t>”) or they could find a short list of artists that are similar to a single artist that they are interested in finding similar music for (“Artist </a:t>
            </a:r>
            <a:r>
              <a:rPr lang="en-US" dirty="0" err="1"/>
              <a:t>S</a:t>
            </a:r>
            <a:r>
              <a:rPr lang="en-US" dirty="0" err="1" smtClean="0"/>
              <a:t>imilarity.Rmd</a:t>
            </a:r>
            <a:r>
              <a:rPr lang="en-US" dirty="0" smtClean="0"/>
              <a:t>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noted in the midterm, the goal was to create a hybrid recommender.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feel like I have the pieces in place to carry out some iteration of this.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73" y="2382419"/>
            <a:ext cx="4353654" cy="26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366" y="3163637"/>
            <a:ext cx="3687268" cy="1336956"/>
          </a:xfrm>
          <a:ln>
            <a:solidFill>
              <a:srgbClr val="2C7C9F"/>
            </a:solidFill>
          </a:ln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3303349"/>
          </a:xfrm>
        </p:spPr>
        <p:txBody>
          <a:bodyPr>
            <a:normAutofit/>
          </a:bodyPr>
          <a:lstStyle/>
          <a:p>
            <a:r>
              <a:rPr lang="en-US" dirty="0" smtClean="0"/>
              <a:t>Objective: To be able to recommend new artists to users, based on their listening history, through an algorithm that relies on the listening patterns of </a:t>
            </a:r>
            <a:r>
              <a:rPr lang="en-US" dirty="0" smtClean="0">
                <a:hlinkClick r:id="rId2" action="ppaction://hlinkfile"/>
              </a:rPr>
              <a:t>last.fm</a:t>
            </a:r>
            <a:r>
              <a:rPr lang="en-US" dirty="0" smtClean="0"/>
              <a:t> users.</a:t>
            </a:r>
          </a:p>
          <a:p>
            <a:r>
              <a:rPr lang="en-US" dirty="0" smtClean="0"/>
              <a:t>Ideally based on a hybrid algorithm that combines user-based collaborative filtering and item similarity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through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a working program that recommended 30 new artists to a user based on their (hypothetical) listening history.</a:t>
            </a:r>
          </a:p>
          <a:p>
            <a:r>
              <a:rPr lang="en-US" dirty="0" smtClean="0"/>
              <a:t>Relied on UBCF through “</a:t>
            </a:r>
            <a:r>
              <a:rPr lang="en-US" dirty="0" err="1" smtClean="0"/>
              <a:t>recommenderlab</a:t>
            </a:r>
            <a:r>
              <a:rPr lang="en-US" dirty="0" smtClean="0"/>
              <a:t>” R package.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7850" y="4461981"/>
            <a:ext cx="8832890" cy="2396019"/>
            <a:chOff x="447063" y="4864058"/>
            <a:chExt cx="8832890" cy="23960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63" y="5657247"/>
              <a:ext cx="1286551" cy="16028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556" l="0" r="9910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97970" y="5782702"/>
              <a:ext cx="1470809" cy="1477375"/>
            </a:xfrm>
            <a:prstGeom prst="rect">
              <a:avLst/>
            </a:prstGeom>
          </p:spPr>
        </p:pic>
        <p:sp>
          <p:nvSpPr>
            <p:cNvPr id="7" name="Cloud Callout 6"/>
            <p:cNvSpPr/>
            <p:nvPr/>
          </p:nvSpPr>
          <p:spPr>
            <a:xfrm>
              <a:off x="7049777" y="4864058"/>
              <a:ext cx="2226474" cy="1485362"/>
            </a:xfrm>
            <a:prstGeom prst="cloudCallout">
              <a:avLst>
                <a:gd name="adj1" fmla="val -36927"/>
                <a:gd name="adj2" fmla="val 4923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70739" y="5198289"/>
              <a:ext cx="2454199" cy="1307464"/>
            </a:xfrm>
            <a:prstGeom prst="wedgeEllipseCallout">
              <a:avLst>
                <a:gd name="adj1" fmla="val -46306"/>
                <a:gd name="adj2" fmla="val 48314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3992029" y="5198289"/>
              <a:ext cx="2356322" cy="1307464"/>
            </a:xfrm>
            <a:prstGeom prst="wedgeEllipseCallout">
              <a:avLst>
                <a:gd name="adj1" fmla="val 54552"/>
                <a:gd name="adj2" fmla="val 60871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1901" y="5305626"/>
              <a:ext cx="1980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John likes the </a:t>
              </a:r>
              <a:r>
                <a:rPr lang="en-US" sz="1600" u="sng" dirty="0" smtClean="0"/>
                <a:t>Beatles</a:t>
              </a:r>
              <a:r>
                <a:rPr lang="en-US" sz="1600" dirty="0" smtClean="0"/>
                <a:t>, the </a:t>
              </a:r>
              <a:r>
                <a:rPr lang="en-US" sz="1600" u="sng" dirty="0" smtClean="0"/>
                <a:t>Rolling Stones</a:t>
              </a:r>
              <a:r>
                <a:rPr lang="en-US" sz="1600" dirty="0" smtClean="0"/>
                <a:t>, and </a:t>
              </a:r>
              <a:r>
                <a:rPr lang="en-US" sz="1600" u="sng" dirty="0" smtClean="0"/>
                <a:t>Elton John</a:t>
              </a:r>
              <a:endParaRPr lang="en-US" sz="1600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3730" y="5305626"/>
              <a:ext cx="1980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Susan likes the </a:t>
              </a:r>
              <a:r>
                <a:rPr lang="en-US" sz="1600" u="sng" dirty="0" smtClean="0"/>
                <a:t>Beatles</a:t>
              </a:r>
              <a:r>
                <a:rPr lang="en-US" sz="1600" dirty="0" smtClean="0"/>
                <a:t>, </a:t>
              </a:r>
              <a:r>
                <a:rPr lang="en-US" sz="1600" u="sng" dirty="0" smtClean="0"/>
                <a:t>Elton John</a:t>
              </a:r>
              <a:r>
                <a:rPr lang="en-US" sz="1600" dirty="0" smtClean="0"/>
                <a:t>, and the </a:t>
              </a:r>
              <a:r>
                <a:rPr lang="en-US" sz="1600" u="sng" dirty="0" smtClean="0"/>
                <a:t>Beach Boys</a:t>
              </a:r>
              <a:endParaRPr lang="en-US" sz="16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9775" y="5195001"/>
              <a:ext cx="19801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Might Susan also like the </a:t>
              </a:r>
              <a:r>
                <a:rPr lang="en-US" sz="1600" u="sng" dirty="0" smtClean="0"/>
                <a:t>Rolling Stones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Progress: Artist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program relied on </a:t>
            </a:r>
            <a:r>
              <a:rPr lang="en-US" u="sng" dirty="0" smtClean="0"/>
              <a:t>user similarity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 have since created a program that identifies artists as being similar based on overlap of users who listen to artist(s).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35446" y="4425911"/>
            <a:ext cx="5287924" cy="2396019"/>
            <a:chOff x="3992029" y="4864058"/>
            <a:chExt cx="5287924" cy="23960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556" l="0" r="9910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97970" y="5782702"/>
              <a:ext cx="1470809" cy="1477375"/>
            </a:xfrm>
            <a:prstGeom prst="rect">
              <a:avLst/>
            </a:prstGeom>
          </p:spPr>
        </p:pic>
        <p:sp>
          <p:nvSpPr>
            <p:cNvPr id="7" name="Cloud Callout 6"/>
            <p:cNvSpPr/>
            <p:nvPr/>
          </p:nvSpPr>
          <p:spPr>
            <a:xfrm>
              <a:off x="7049777" y="4864058"/>
              <a:ext cx="2226474" cy="1485362"/>
            </a:xfrm>
            <a:prstGeom prst="cloudCallout">
              <a:avLst>
                <a:gd name="adj1" fmla="val -36927"/>
                <a:gd name="adj2" fmla="val 49230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3992029" y="5198289"/>
              <a:ext cx="2356322" cy="1307464"/>
            </a:xfrm>
            <a:prstGeom prst="wedgeEllipseCallout">
              <a:avLst>
                <a:gd name="adj1" fmla="val 54552"/>
                <a:gd name="adj2" fmla="val 60871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33730" y="5305626"/>
              <a:ext cx="19801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Susan likes the </a:t>
              </a:r>
              <a:r>
                <a:rPr lang="en-US" sz="1600" u="sng" dirty="0" smtClean="0"/>
                <a:t>Beatles</a:t>
              </a:r>
              <a:r>
                <a:rPr lang="en-US" sz="1600" dirty="0" smtClean="0"/>
                <a:t>, </a:t>
              </a:r>
              <a:r>
                <a:rPr lang="en-US" sz="1600" u="sng" dirty="0" smtClean="0"/>
                <a:t>Elton John</a:t>
              </a:r>
              <a:r>
                <a:rPr lang="en-US" sz="1600" dirty="0" smtClean="0"/>
                <a:t>, and the </a:t>
              </a:r>
              <a:r>
                <a:rPr lang="en-US" sz="1600" u="sng" dirty="0" smtClean="0"/>
                <a:t>Beach Boys</a:t>
              </a:r>
              <a:endParaRPr lang="en-US" sz="16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9775" y="5195001"/>
              <a:ext cx="19801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Might Susan also like the </a:t>
              </a:r>
              <a:r>
                <a:rPr lang="en-US" sz="1600" u="sng" dirty="0" smtClean="0"/>
                <a:t>Rolling Stones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4762" l="2381" r="98571">
                        <a14:backgroundMark x1="39048" y1="21905" x2="39048" y2="21905"/>
                        <a14:backgroundMark x1="48095" y1="58095" x2="48095" y2="58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519" y="4367324"/>
            <a:ext cx="2667000" cy="2667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2585" y="3871554"/>
            <a:ext cx="2824710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u="sng" dirty="0" smtClean="0"/>
              <a:t>Beatles</a:t>
            </a:r>
            <a:r>
              <a:rPr lang="en-US" dirty="0" smtClean="0"/>
              <a:t> are similar to the </a:t>
            </a:r>
            <a:r>
              <a:rPr lang="en-US" u="sng" dirty="0" smtClean="0"/>
              <a:t>Rolling Stones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“utility matrices” listed the number of listens by a user of a particular artists.  Now this is coded as a 0/1 binary (0 = </a:t>
            </a:r>
            <a:r>
              <a:rPr lang="en-US" dirty="0" err="1" smtClean="0"/>
              <a:t>user_i</a:t>
            </a:r>
            <a:r>
              <a:rPr lang="en-US" dirty="0" smtClean="0"/>
              <a:t> </a:t>
            </a:r>
            <a:r>
              <a:rPr lang="en-US" u="sng" dirty="0" smtClean="0"/>
              <a:t>hasn’t</a:t>
            </a:r>
            <a:r>
              <a:rPr lang="en-US" dirty="0" smtClean="0"/>
              <a:t> listened to </a:t>
            </a:r>
            <a:r>
              <a:rPr lang="en-US" dirty="0" err="1" smtClean="0"/>
              <a:t>artist_j</a:t>
            </a:r>
            <a:r>
              <a:rPr lang="en-US" dirty="0" smtClean="0"/>
              <a:t>, 1 = </a:t>
            </a:r>
            <a:r>
              <a:rPr lang="en-US" dirty="0" err="1" smtClean="0"/>
              <a:t>user_i</a:t>
            </a:r>
            <a:r>
              <a:rPr lang="en-US" dirty="0" smtClean="0"/>
              <a:t> </a:t>
            </a:r>
            <a:r>
              <a:rPr lang="en-US" u="sng" dirty="0" smtClean="0"/>
              <a:t>has</a:t>
            </a:r>
            <a:r>
              <a:rPr lang="en-US" dirty="0" smtClean="0"/>
              <a:t> listened to </a:t>
            </a:r>
            <a:r>
              <a:rPr lang="en-US" dirty="0" err="1" smtClean="0"/>
              <a:t>artist_j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Only includes artists with at least 500 listeners.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10" y="3891229"/>
            <a:ext cx="4196860" cy="2867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8" y="4105889"/>
            <a:ext cx="3821968" cy="255791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88482" y="5268645"/>
            <a:ext cx="887114" cy="5008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done?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matrix of cosine similarity measures between artists.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creates a matrix of 0-1 similarity measures.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2" y="2562136"/>
            <a:ext cx="8052980" cy="578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53" y="3807540"/>
            <a:ext cx="4440094" cy="30034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85949" y="5840931"/>
            <a:ext cx="468618" cy="15621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32" y="2840492"/>
            <a:ext cx="3619500" cy="313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31" y="2827792"/>
            <a:ext cx="3619500" cy="314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032" y="2169862"/>
            <a:ext cx="36195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Similar to: </a:t>
            </a:r>
            <a:r>
              <a:rPr lang="en-US" sz="1600" b="1" u="sng" dirty="0" smtClean="0"/>
              <a:t>The Beatles</a:t>
            </a:r>
            <a:endParaRPr lang="en-US" sz="1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72051" y="2169862"/>
            <a:ext cx="3619500" cy="338554"/>
          </a:xfrm>
          <a:prstGeom prst="rect">
            <a:avLst/>
          </a:prstGeom>
          <a:noFill/>
          <a:ln>
            <a:solidFill>
              <a:srgbClr val="2C7C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Similar to: </a:t>
            </a:r>
            <a:r>
              <a:rPr lang="en-US" sz="1600" b="1" u="sng" dirty="0" smtClean="0"/>
              <a:t>A Tribe Called Quest</a:t>
            </a:r>
            <a:endParaRPr lang="en-US" sz="1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708032" y="4615671"/>
            <a:ext cx="3619500" cy="28218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liked a visualization tool provided by </a:t>
            </a:r>
            <a:r>
              <a:rPr lang="en-US" dirty="0" err="1" smtClean="0"/>
              <a:t>Github</a:t>
            </a:r>
            <a:r>
              <a:rPr lang="en-US" dirty="0" smtClean="0"/>
              <a:t> contributor </a:t>
            </a:r>
            <a:r>
              <a:rPr lang="en-US" dirty="0" smtClean="0">
                <a:hlinkClick r:id="rId2"/>
              </a:rPr>
              <a:t>Ben Frederickson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1" y="2575610"/>
            <a:ext cx="4092315" cy="1904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62" y="4639326"/>
            <a:ext cx="4109796" cy="19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So I decided to do the same using my cosine similarity measures.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26" y="4656536"/>
            <a:ext cx="2415364" cy="2058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58" y="4656536"/>
            <a:ext cx="3367952" cy="2058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50" y="2499170"/>
            <a:ext cx="2423040" cy="2157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58" y="2499170"/>
            <a:ext cx="3367952" cy="215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92410" y="3216743"/>
            <a:ext cx="2019921" cy="584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Similar to: </a:t>
            </a:r>
            <a:r>
              <a:rPr lang="en-US" sz="1600" b="1" u="sng" dirty="0" smtClean="0"/>
              <a:t>The Beatles</a:t>
            </a:r>
            <a:endParaRPr lang="en-US" sz="1600" b="1" u="sng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04462" y="5393374"/>
            <a:ext cx="2058455" cy="584776"/>
          </a:xfrm>
          <a:prstGeom prst="rect">
            <a:avLst/>
          </a:prstGeom>
          <a:noFill/>
          <a:ln>
            <a:solidFill>
              <a:srgbClr val="2C7C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Similar to: </a:t>
            </a:r>
            <a:r>
              <a:rPr lang="en-US" sz="1600" b="1" u="sng" dirty="0" smtClean="0"/>
              <a:t>A Tribe Called Quest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86687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126</TotalTime>
  <Words>430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Last.fm Music Recommendation</vt:lpstr>
      <vt:lpstr>Project Objective</vt:lpstr>
      <vt:lpstr>Progress through midterm</vt:lpstr>
      <vt:lpstr>Recent Progress: Artist Similarity</vt:lpstr>
      <vt:lpstr>How is this done?</vt:lpstr>
      <vt:lpstr>How is this done? (continued)</vt:lpstr>
      <vt:lpstr>Some Examples</vt:lpstr>
      <vt:lpstr>Visualization</vt:lpstr>
      <vt:lpstr>Visualization</vt:lpstr>
      <vt:lpstr>Using my Repo</vt:lpstr>
      <vt:lpstr>What’s left to do?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Last.fm Music Recommendation</dc:title>
  <dc:creator>Stewart Gibson</dc:creator>
  <cp:lastModifiedBy>Stewart Gibson</cp:lastModifiedBy>
  <cp:revision>14</cp:revision>
  <dcterms:created xsi:type="dcterms:W3CDTF">2017-05-08T15:59:08Z</dcterms:created>
  <dcterms:modified xsi:type="dcterms:W3CDTF">2017-05-08T21:16:45Z</dcterms:modified>
</cp:coreProperties>
</file>