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4" r:id="rId4"/>
    <p:sldId id="259" r:id="rId5"/>
    <p:sldId id="270" r:id="rId6"/>
    <p:sldId id="271" r:id="rId7"/>
    <p:sldId id="262" r:id="rId8"/>
    <p:sldId id="272" r:id="rId9"/>
    <p:sldId id="266" r:id="rId10"/>
    <p:sldId id="275" r:id="rId11"/>
    <p:sldId id="277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62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2EC5C-7558-1B4F-9F0F-E9EAB7FC3CF0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1CF91-F384-9C4B-8CDD-BF1658C7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1CF91-F384-9C4B-8CDD-BF1658C791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2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1CF91-F384-9C4B-8CDD-BF1658C791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8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771424"/>
            <a:ext cx="6498158" cy="1724867"/>
          </a:xfrm>
        </p:spPr>
        <p:txBody>
          <a:bodyPr/>
          <a:lstStyle/>
          <a:p>
            <a:r>
              <a:rPr lang="en-US" dirty="0" smtClean="0"/>
              <a:t>Music </a:t>
            </a:r>
            <a:r>
              <a:rPr lang="en-US" smtClean="0"/>
              <a:t>Recommendation </a:t>
            </a:r>
            <a:r>
              <a:rPr lang="en-US" smtClean="0"/>
              <a:t>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546437"/>
            <a:ext cx="6498159" cy="9166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Stewart Gibson</a:t>
            </a:r>
            <a:br>
              <a:rPr lang="en-US" dirty="0" smtClean="0"/>
            </a:br>
            <a:r>
              <a:rPr lang="en-US" dirty="0" smtClean="0"/>
              <a:t>New York University</a:t>
            </a:r>
          </a:p>
          <a:p>
            <a:r>
              <a:rPr lang="en-US" dirty="0" smtClean="0"/>
              <a:t>March </a:t>
            </a:r>
            <a:r>
              <a:rPr lang="en-US" dirty="0" smtClean="0"/>
              <a:t>27,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66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Progress: Content-based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2"/>
            <a:ext cx="8042276" cy="24905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I’ve built a function for scraping the “tags” associated with each artist from </a:t>
            </a:r>
            <a:r>
              <a:rPr lang="en-US" dirty="0" err="1" smtClean="0"/>
              <a:t>Last.fm’s</a:t>
            </a:r>
            <a:r>
              <a:rPr lang="en-US" dirty="0" smtClean="0"/>
              <a:t> API.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93" y="2419674"/>
            <a:ext cx="7943615" cy="1457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634" y="4090708"/>
            <a:ext cx="3083559" cy="264617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01675" y="4243108"/>
            <a:ext cx="3960136" cy="249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 have been able to scrape tags associated with artists in my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77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Callout 10"/>
          <p:cNvSpPr/>
          <p:nvPr/>
        </p:nvSpPr>
        <p:spPr>
          <a:xfrm>
            <a:off x="4665849" y="2116942"/>
            <a:ext cx="2857239" cy="1487324"/>
          </a:xfrm>
          <a:prstGeom prst="downArrowCallout">
            <a:avLst>
              <a:gd name="adj1" fmla="val 25000"/>
              <a:gd name="adj2" fmla="val 25000"/>
              <a:gd name="adj3" fmla="val 24051"/>
              <a:gd name="adj4" fmla="val 36268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Callout 9"/>
          <p:cNvSpPr/>
          <p:nvPr/>
        </p:nvSpPr>
        <p:spPr>
          <a:xfrm>
            <a:off x="1656210" y="2105650"/>
            <a:ext cx="2857239" cy="1487324"/>
          </a:xfrm>
          <a:prstGeom prst="downArrowCallout">
            <a:avLst>
              <a:gd name="adj1" fmla="val 25000"/>
              <a:gd name="adj2" fmla="val 25000"/>
              <a:gd name="adj3" fmla="val 24051"/>
              <a:gd name="adj4" fmla="val 35144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Hybrid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6210" y="2105650"/>
            <a:ext cx="2857239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Item Characteristics: Tags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7121" y="2105650"/>
            <a:ext cx="2857239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User Listening History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375" y="3592974"/>
            <a:ext cx="417725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Recommendation Algorithm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098475" y="4662516"/>
            <a:ext cx="2947050" cy="9191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7104" y="5681928"/>
            <a:ext cx="3692689" cy="40011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Artists Recommendations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60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760522"/>
            <a:ext cx="8042276" cy="1336956"/>
          </a:xfrm>
        </p:spPr>
        <p:txBody>
          <a:bodyPr anchor="ctr"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3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5034282"/>
          </a:xfrm>
        </p:spPr>
        <p:txBody>
          <a:bodyPr>
            <a:normAutofit/>
          </a:bodyPr>
          <a:lstStyle/>
          <a:p>
            <a:r>
              <a:rPr lang="en-US" dirty="0" smtClean="0"/>
              <a:t>The goal of the program is to recommend music to users based on their past listening history.  </a:t>
            </a:r>
          </a:p>
          <a:p>
            <a:r>
              <a:rPr lang="en-US" dirty="0" smtClean="0"/>
              <a:t>The recommendation program relies on </a:t>
            </a:r>
            <a:r>
              <a:rPr lang="en-US" i="1" dirty="0" smtClean="0"/>
              <a:t>user-based collaborative filtering</a:t>
            </a:r>
            <a:r>
              <a:rPr lang="en-US" dirty="0" smtClean="0"/>
              <a:t> (UBCF).  This method identifies users with similar listening preferences and based on the preferences of “neighboring” users recommends new music to the </a:t>
            </a:r>
            <a:r>
              <a:rPr lang="en-US" i="1" dirty="0" smtClean="0"/>
              <a:t>test user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7850" y="4461981"/>
            <a:ext cx="8832890" cy="2396019"/>
            <a:chOff x="447063" y="4864058"/>
            <a:chExt cx="8832890" cy="239601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063" y="5657247"/>
              <a:ext cx="1286551" cy="160282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556" l="0" r="99107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97970" y="5782702"/>
              <a:ext cx="1470809" cy="1477375"/>
            </a:xfrm>
            <a:prstGeom prst="rect">
              <a:avLst/>
            </a:prstGeom>
          </p:spPr>
        </p:pic>
        <p:sp>
          <p:nvSpPr>
            <p:cNvPr id="7" name="Cloud Callout 6"/>
            <p:cNvSpPr/>
            <p:nvPr/>
          </p:nvSpPr>
          <p:spPr>
            <a:xfrm>
              <a:off x="7049777" y="4864058"/>
              <a:ext cx="2226474" cy="1485362"/>
            </a:xfrm>
            <a:prstGeom prst="cloudCallout">
              <a:avLst>
                <a:gd name="adj1" fmla="val -36927"/>
                <a:gd name="adj2" fmla="val 49230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Callout 7"/>
            <p:cNvSpPr/>
            <p:nvPr/>
          </p:nvSpPr>
          <p:spPr>
            <a:xfrm>
              <a:off x="1370739" y="5198289"/>
              <a:ext cx="2454199" cy="1307464"/>
            </a:xfrm>
            <a:prstGeom prst="wedgeEllipseCallout">
              <a:avLst>
                <a:gd name="adj1" fmla="val -46306"/>
                <a:gd name="adj2" fmla="val 48314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Callout 8"/>
            <p:cNvSpPr/>
            <p:nvPr/>
          </p:nvSpPr>
          <p:spPr>
            <a:xfrm>
              <a:off x="3992029" y="5198289"/>
              <a:ext cx="2356322" cy="1307464"/>
            </a:xfrm>
            <a:prstGeom prst="wedgeEllipseCallout">
              <a:avLst>
                <a:gd name="adj1" fmla="val 54552"/>
                <a:gd name="adj2" fmla="val 60871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01901" y="5305626"/>
              <a:ext cx="198017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John likes the </a:t>
              </a:r>
              <a:r>
                <a:rPr lang="en-US" sz="1600" u="sng" dirty="0" smtClean="0"/>
                <a:t>Beatles</a:t>
              </a:r>
              <a:r>
                <a:rPr lang="en-US" sz="1600" dirty="0" smtClean="0"/>
                <a:t>, the </a:t>
              </a:r>
              <a:r>
                <a:rPr lang="en-US" sz="1600" u="sng" dirty="0" smtClean="0"/>
                <a:t>Rolling Stones</a:t>
              </a:r>
              <a:r>
                <a:rPr lang="en-US" sz="1600" dirty="0" smtClean="0"/>
                <a:t>, and </a:t>
              </a:r>
              <a:r>
                <a:rPr lang="en-US" sz="1600" u="sng" dirty="0" smtClean="0"/>
                <a:t>Elton John</a:t>
              </a:r>
              <a:endParaRPr lang="en-US" sz="1600" u="sng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33730" y="5305626"/>
              <a:ext cx="198017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Susan likes the </a:t>
              </a:r>
              <a:r>
                <a:rPr lang="en-US" sz="1600" u="sng" dirty="0" smtClean="0"/>
                <a:t>Beatles</a:t>
              </a:r>
              <a:r>
                <a:rPr lang="en-US" sz="1600" dirty="0" smtClean="0"/>
                <a:t>, </a:t>
              </a:r>
              <a:r>
                <a:rPr lang="en-US" sz="1600" u="sng" dirty="0" smtClean="0"/>
                <a:t>Elton John</a:t>
              </a:r>
              <a:r>
                <a:rPr lang="en-US" sz="1600" dirty="0" smtClean="0"/>
                <a:t>, and the </a:t>
              </a:r>
              <a:r>
                <a:rPr lang="en-US" sz="1600" u="sng" dirty="0" smtClean="0"/>
                <a:t>Beach Boys</a:t>
              </a:r>
              <a:endParaRPr lang="en-US" sz="1600" u="sng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99775" y="5195001"/>
              <a:ext cx="19801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Might Susan also like the </a:t>
              </a:r>
              <a:r>
                <a:rPr lang="en-US" sz="1600" u="sng" dirty="0" smtClean="0"/>
                <a:t>Rolling Stones</a:t>
              </a:r>
              <a:r>
                <a:rPr lang="en-US" sz="1600" dirty="0" smtClean="0"/>
                <a:t>?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6601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recommendation engines are </a:t>
            </a:r>
            <a:r>
              <a:rPr lang="en-US" i="1" dirty="0" smtClean="0"/>
              <a:t>content-based</a:t>
            </a:r>
            <a:r>
              <a:rPr lang="en-US" dirty="0" smtClean="0"/>
              <a:t> recommenders, meaning that they recommend items with similar characteristics or </a:t>
            </a:r>
            <a:r>
              <a:rPr lang="en-US" i="1" dirty="0" smtClean="0"/>
              <a:t>tags</a:t>
            </a:r>
            <a:r>
              <a:rPr lang="en-US" dirty="0"/>
              <a:t> </a:t>
            </a:r>
            <a:r>
              <a:rPr lang="en-US" dirty="0" smtClean="0"/>
              <a:t>(i.e. genre, year, etc.).</a:t>
            </a:r>
          </a:p>
          <a:p>
            <a:r>
              <a:rPr lang="en-US" dirty="0" smtClean="0"/>
              <a:t>Some of the more advanced algorithms rely on a combination of </a:t>
            </a:r>
            <a:r>
              <a:rPr lang="en-US" i="1" dirty="0" smtClean="0"/>
              <a:t>content-based </a:t>
            </a:r>
            <a:r>
              <a:rPr lang="en-US" dirty="0" smtClean="0"/>
              <a:t>and </a:t>
            </a:r>
            <a:r>
              <a:rPr lang="en-US" i="1" dirty="0" smtClean="0"/>
              <a:t>collaborative filtering </a:t>
            </a:r>
            <a:r>
              <a:rPr lang="en-US" dirty="0" smtClean="0"/>
              <a:t>recommendation, sometimes referred to as a “hybrid” model.</a:t>
            </a:r>
          </a:p>
          <a:p>
            <a:r>
              <a:rPr lang="en-US" dirty="0" smtClean="0"/>
              <a:t>Collaborative filtering: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8498" y="5738847"/>
            <a:ext cx="1269891" cy="646331"/>
          </a:xfrm>
          <a:prstGeom prst="rect">
            <a:avLst/>
          </a:prstGeom>
          <a:solidFill>
            <a:srgbClr val="244A5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Raw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Data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88152" y="5738847"/>
            <a:ext cx="1269891" cy="646331"/>
          </a:xfrm>
          <a:prstGeom prst="rect">
            <a:avLst/>
          </a:prstGeom>
          <a:solidFill>
            <a:srgbClr val="244A5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Utility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Matrix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0509" y="5270161"/>
            <a:ext cx="1269891" cy="646331"/>
          </a:xfrm>
          <a:prstGeom prst="rect">
            <a:avLst/>
          </a:prstGeom>
          <a:solidFill>
            <a:srgbClr val="244A5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Training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Set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0509" y="6141180"/>
            <a:ext cx="1269891" cy="646331"/>
          </a:xfrm>
          <a:prstGeom prst="rect">
            <a:avLst/>
          </a:prstGeom>
          <a:solidFill>
            <a:srgbClr val="244A5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Test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Set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78668" y="5738847"/>
            <a:ext cx="1269891" cy="646331"/>
          </a:xfrm>
          <a:prstGeom prst="rect">
            <a:avLst/>
          </a:prstGeom>
          <a:solidFill>
            <a:srgbClr val="244A5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Recs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List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2218389" y="6062013"/>
            <a:ext cx="669763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4468135" y="5593327"/>
            <a:ext cx="422374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1"/>
          </p:cNvCxnSpPr>
          <p:nvPr/>
        </p:nvCxnSpPr>
        <p:spPr>
          <a:xfrm>
            <a:off x="4468135" y="6464346"/>
            <a:ext cx="422374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68135" y="5593327"/>
            <a:ext cx="0" cy="871019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158043" y="6062013"/>
            <a:ext cx="310092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050573" y="6062013"/>
            <a:ext cx="72809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50573" y="6062013"/>
            <a:ext cx="0" cy="402333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6160400" y="6453835"/>
            <a:ext cx="890173" cy="1051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600298" y="5603838"/>
            <a:ext cx="0" cy="860508"/>
          </a:xfrm>
          <a:prstGeom prst="line">
            <a:avLst/>
          </a:prstGeom>
          <a:ln w="57150" cmpd="sng"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6160401" y="5593328"/>
            <a:ext cx="439897" cy="1051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624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</a:t>
            </a:r>
            <a:r>
              <a:rPr lang="en-US" dirty="0" err="1" smtClean="0"/>
              <a:t>Last.fm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laycounts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062"/>
            <a:ext cx="8042276" cy="18425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Publicly available dataset</a:t>
            </a:r>
          </a:p>
          <a:p>
            <a:r>
              <a:rPr lang="en-US" dirty="0" smtClean="0"/>
              <a:t># of user-artist combinations:   11,708,729</a:t>
            </a:r>
          </a:p>
          <a:p>
            <a:r>
              <a:rPr lang="en-US" dirty="0" smtClean="0"/>
              <a:t># of unique users:   334,063</a:t>
            </a:r>
          </a:p>
          <a:p>
            <a:r>
              <a:rPr lang="en-US" dirty="0" smtClean="0"/>
              <a:t># of unique artists:  215,578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3810"/>
          <a:stretch/>
        </p:blipFill>
        <p:spPr>
          <a:xfrm>
            <a:off x="532781" y="3468381"/>
            <a:ext cx="8058770" cy="32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66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Creating a Utility Matrix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49274" y="1693430"/>
            <a:ext cx="7775568" cy="5086172"/>
            <a:chOff x="16494" y="340414"/>
            <a:chExt cx="8934719" cy="628751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4259" y="340414"/>
              <a:ext cx="7306954" cy="252306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0840" y="3807055"/>
              <a:ext cx="6333793" cy="2820871"/>
            </a:xfrm>
            <a:prstGeom prst="rect">
              <a:avLst/>
            </a:prstGeom>
          </p:spPr>
        </p:pic>
        <p:sp>
          <p:nvSpPr>
            <p:cNvPr id="14" name="Down Arrow 13"/>
            <p:cNvSpPr/>
            <p:nvPr/>
          </p:nvSpPr>
          <p:spPr>
            <a:xfrm>
              <a:off x="4613131" y="2972913"/>
              <a:ext cx="1324150" cy="529765"/>
            </a:xfrm>
            <a:prstGeom prst="downArrow">
              <a:avLst/>
            </a:prstGeom>
            <a:gradFill flip="none" rotWithShape="1">
              <a:gsLst>
                <a:gs pos="0">
                  <a:schemeClr val="accent1">
                    <a:shade val="100000"/>
                    <a:satMod val="120000"/>
                    <a:alpha val="73000"/>
                  </a:schemeClr>
                </a:gs>
                <a:gs pos="69000">
                  <a:schemeClr val="accent1">
                    <a:tint val="80000"/>
                    <a:shade val="100000"/>
                    <a:satMod val="150000"/>
                    <a:alpha val="73000"/>
                  </a:schemeClr>
                </a:gs>
                <a:gs pos="100000">
                  <a:schemeClr val="accent1">
                    <a:tint val="50000"/>
                    <a:shade val="100000"/>
                    <a:satMod val="150000"/>
                    <a:alpha val="73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494" y="1396126"/>
              <a:ext cx="1627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Raw Data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494" y="5144543"/>
              <a:ext cx="174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Utility Matrix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30840" y="4338314"/>
              <a:ext cx="6333793" cy="230937"/>
            </a:xfrm>
            <a:prstGeom prst="rect">
              <a:avLst/>
            </a:prstGeom>
            <a:solidFill>
              <a:srgbClr val="FFFF00">
                <a:alpha val="16000"/>
              </a:srgbClr>
            </a:solidFill>
            <a:ln>
              <a:solidFill>
                <a:srgbClr val="FFD2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023509" y="1432051"/>
            <a:ext cx="796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(User ID)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37876" y="1432051"/>
            <a:ext cx="796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(Artist ID)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64602" y="1432051"/>
            <a:ext cx="1041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(Artist Name)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45235" y="1432051"/>
            <a:ext cx="1041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(</a:t>
            </a:r>
            <a:r>
              <a:rPr lang="en-US" sz="1000" b="1" dirty="0" err="1" smtClean="0">
                <a:solidFill>
                  <a:srgbClr val="0000FF"/>
                </a:solidFill>
              </a:rPr>
              <a:t>Playcount</a:t>
            </a:r>
            <a:r>
              <a:rPr lang="en-US" sz="1000" b="1" dirty="0" smtClean="0">
                <a:solidFill>
                  <a:srgbClr val="0000FF"/>
                </a:solidFill>
              </a:rPr>
              <a:t>)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29016" y="4251487"/>
            <a:ext cx="1041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(Artist Name)</a:t>
            </a:r>
            <a:endParaRPr lang="en-US" sz="1000" b="1" dirty="0">
              <a:solidFill>
                <a:srgbClr val="0000FF"/>
              </a:solidFill>
            </a:endParaRPr>
          </a:p>
        </p:txBody>
      </p:sp>
      <p:cxnSp>
        <p:nvCxnSpPr>
          <p:cNvPr id="5" name="Straight Arrow Connector 4"/>
          <p:cNvCxnSpPr>
            <a:stCxn id="21" idx="3"/>
          </p:cNvCxnSpPr>
          <p:nvPr/>
        </p:nvCxnSpPr>
        <p:spPr>
          <a:xfrm>
            <a:off x="5070112" y="4374598"/>
            <a:ext cx="2474458" cy="23502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38956" y="4583285"/>
            <a:ext cx="796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(User ID)</a:t>
            </a:r>
            <a:endParaRPr lang="en-US" sz="1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60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34220"/>
            <a:ext cx="8042276" cy="5257799"/>
          </a:xfrm>
        </p:spPr>
        <p:txBody>
          <a:bodyPr/>
          <a:lstStyle/>
          <a:p>
            <a:r>
              <a:rPr lang="en-US" dirty="0" smtClean="0"/>
              <a:t>Think of a user’s unique musical preference as a row vector of values.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&lt;185, 184, 177, 177, 175, 172, 168,</a:t>
            </a:r>
            <a:r>
              <a:rPr lang="mr-IN" sz="1600" dirty="0" smtClean="0"/>
              <a:t>…………</a:t>
            </a:r>
            <a:r>
              <a:rPr lang="en-US" sz="1600" dirty="0" smtClean="0"/>
              <a:t>, NA, NA, NA, NA&gt;</a:t>
            </a:r>
          </a:p>
          <a:p>
            <a:r>
              <a:rPr lang="en-US" dirty="0" smtClean="0"/>
              <a:t>Recommendation program identifies other users with most similar musical preferences (“neighbors”), by finding users with smallest </a:t>
            </a:r>
            <a:r>
              <a:rPr lang="en-US" i="1" dirty="0" smtClean="0"/>
              <a:t>distance</a:t>
            </a:r>
            <a:r>
              <a:rPr lang="en-US" dirty="0" smtClean="0"/>
              <a:t> from a user.</a:t>
            </a:r>
          </a:p>
          <a:p>
            <a:r>
              <a:rPr lang="en-US" dirty="0" smtClean="0"/>
              <a:t>Variety of </a:t>
            </a:r>
            <a:r>
              <a:rPr lang="en-US" i="1" dirty="0" smtClean="0"/>
              <a:t>similarity</a:t>
            </a:r>
            <a:r>
              <a:rPr lang="en-US" dirty="0" smtClean="0"/>
              <a:t>/</a:t>
            </a:r>
            <a:r>
              <a:rPr lang="en-US" i="1" dirty="0" smtClean="0"/>
              <a:t>distance</a:t>
            </a:r>
            <a:r>
              <a:rPr lang="en-US" dirty="0" smtClean="0"/>
              <a:t> measures that are used to determine how similar users are.  I use </a:t>
            </a:r>
            <a:r>
              <a:rPr lang="en-US" i="1" dirty="0" smtClean="0"/>
              <a:t>Cosine Distance</a:t>
            </a:r>
            <a:r>
              <a:rPr lang="en-US" dirty="0" smtClean="0"/>
              <a:t> in my simulation.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2509"/>
          <a:stretch/>
        </p:blipFill>
        <p:spPr>
          <a:xfrm>
            <a:off x="1029722" y="2489766"/>
            <a:ext cx="6689587" cy="8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5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34220"/>
            <a:ext cx="8042276" cy="5257799"/>
          </a:xfrm>
        </p:spPr>
        <p:txBody>
          <a:bodyPr/>
          <a:lstStyle/>
          <a:p>
            <a:r>
              <a:rPr lang="en-US" dirty="0" smtClean="0"/>
              <a:t>Although a recommendation program that is </a:t>
            </a:r>
            <a:r>
              <a:rPr lang="en-US" i="1" dirty="0" smtClean="0"/>
              <a:t>trained</a:t>
            </a:r>
            <a:r>
              <a:rPr lang="en-US" dirty="0" smtClean="0"/>
              <a:t> by the full dataset is ideal, there is simply too much data to do so in a timely manner.</a:t>
            </a:r>
          </a:p>
          <a:p>
            <a:r>
              <a:rPr lang="en-US" dirty="0" smtClean="0"/>
              <a:t>My prototype recommends new music based on the preferences of a small 250-user subset of the full dataset, trading accuracy for efficiency.</a:t>
            </a:r>
          </a:p>
          <a:p>
            <a:r>
              <a:rPr lang="en-US" dirty="0" smtClean="0"/>
              <a:t>Using utility matrix, identify users (rows) with similar listening preferences.  Project listening preference for new music based on similar users’ listening preferences.</a:t>
            </a:r>
          </a:p>
        </p:txBody>
      </p:sp>
    </p:spTree>
    <p:extLst>
      <p:ext uri="{BB962C8B-B14F-4D97-AF65-F5344CB8AC3E}">
        <p14:creationId xmlns:p14="http://schemas.microsoft.com/office/powerpoint/2010/main" val="58253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/>
          <a:lstStyle/>
          <a:p>
            <a:r>
              <a:rPr lang="en-US" dirty="0" smtClean="0"/>
              <a:t>Recommendations for a hypothetical user listening history.  Recommendations are ranked, seem to be appropriate.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78942" y="2797887"/>
            <a:ext cx="6658087" cy="4019774"/>
            <a:chOff x="739570" y="1273050"/>
            <a:chExt cx="7557598" cy="5551960"/>
          </a:xfrm>
        </p:grpSpPr>
        <p:grpSp>
          <p:nvGrpSpPr>
            <p:cNvPr id="5" name="Group 4"/>
            <p:cNvGrpSpPr/>
            <p:nvPr/>
          </p:nvGrpSpPr>
          <p:grpSpPr>
            <a:xfrm>
              <a:off x="739570" y="1847302"/>
              <a:ext cx="7297264" cy="4977708"/>
              <a:chOff x="318356" y="1444532"/>
              <a:chExt cx="7297264" cy="4977708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18356" y="1444532"/>
                <a:ext cx="3343368" cy="4392433"/>
                <a:chOff x="549275" y="1444532"/>
                <a:chExt cx="3822700" cy="5022167"/>
              </a:xfrm>
            </p:grpSpPr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2589"/>
                <a:stretch/>
              </p:blipFill>
              <p:spPr>
                <a:xfrm>
                  <a:off x="549275" y="1444532"/>
                  <a:ext cx="3822700" cy="3124200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17886"/>
                <a:stretch/>
              </p:blipFill>
              <p:spPr>
                <a:xfrm>
                  <a:off x="549275" y="4568732"/>
                  <a:ext cx="3822700" cy="1897967"/>
                </a:xfrm>
                <a:prstGeom prst="rect">
                  <a:avLst/>
                </a:prstGeom>
              </p:spPr>
            </p:pic>
          </p:grpSp>
          <p:grpSp>
            <p:nvGrpSpPr>
              <p:cNvPr id="9" name="Group 8"/>
              <p:cNvGrpSpPr/>
              <p:nvPr/>
            </p:nvGrpSpPr>
            <p:grpSpPr>
              <a:xfrm>
                <a:off x="5116012" y="1444532"/>
                <a:ext cx="2499608" cy="4977708"/>
                <a:chOff x="4914380" y="732507"/>
                <a:chExt cx="2927083" cy="5828980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39"/>
                <a:stretch/>
              </p:blipFill>
              <p:spPr>
                <a:xfrm>
                  <a:off x="4914380" y="732507"/>
                  <a:ext cx="2880427" cy="3136900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13480"/>
                <a:stretch/>
              </p:blipFill>
              <p:spPr>
                <a:xfrm>
                  <a:off x="4971268" y="3869406"/>
                  <a:ext cx="2870195" cy="2692081"/>
                </a:xfrm>
                <a:prstGeom prst="rect">
                  <a:avLst/>
                </a:prstGeom>
              </p:spPr>
            </p:pic>
          </p:grpSp>
          <p:sp>
            <p:nvSpPr>
              <p:cNvPr id="10" name="Down Arrow 9"/>
              <p:cNvSpPr/>
              <p:nvPr/>
            </p:nvSpPr>
            <p:spPr>
              <a:xfrm rot="16200000">
                <a:off x="3934819" y="2958679"/>
                <a:ext cx="973942" cy="1355326"/>
              </a:xfrm>
              <a:prstGeom prst="downArrow">
                <a:avLst/>
              </a:prstGeom>
              <a:gradFill flip="none" rotWithShape="1">
                <a:gsLst>
                  <a:gs pos="0">
                    <a:schemeClr val="accent1">
                      <a:shade val="100000"/>
                      <a:satMod val="120000"/>
                      <a:alpha val="73000"/>
                    </a:schemeClr>
                  </a:gs>
                  <a:gs pos="69000">
                    <a:schemeClr val="accent1">
                      <a:tint val="80000"/>
                      <a:shade val="100000"/>
                      <a:satMod val="150000"/>
                      <a:alpha val="73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150000"/>
                      <a:alpha val="73000"/>
                    </a:schemeClr>
                  </a:gs>
                </a:gsLst>
                <a:path path="circle">
                  <a:fillToRect l="100000" t="100000" r="100000" b="100000"/>
                </a:path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739570" y="1273050"/>
              <a:ext cx="3343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Listening History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27068" y="1273050"/>
              <a:ext cx="3070100" cy="428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Recommendations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082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50175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Evaluate the recommendations.  There are statistical approaches for evaluating the effectiveness of machine learning models which I plan to implement moving forward.</a:t>
            </a:r>
          </a:p>
          <a:p>
            <a:r>
              <a:rPr lang="en-US" dirty="0" smtClean="0"/>
              <a:t>Experiment with different user-similarity measures, number of </a:t>
            </a:r>
            <a:r>
              <a:rPr lang="en-US" i="1" dirty="0" smtClean="0"/>
              <a:t>nearest neighbors </a:t>
            </a:r>
            <a:r>
              <a:rPr lang="en-US" dirty="0" smtClean="0"/>
              <a:t>to recommend music from.</a:t>
            </a:r>
          </a:p>
          <a:p>
            <a:r>
              <a:rPr lang="en-US" dirty="0" smtClean="0"/>
              <a:t>Increase the size of training utility matrix.  With more users &amp; artists to draw from, the program should be able to offer more appropriate and specific recommendation lists.</a:t>
            </a:r>
          </a:p>
          <a:p>
            <a:r>
              <a:rPr lang="en-US" dirty="0" smtClean="0"/>
              <a:t>Consider implementing a </a:t>
            </a:r>
            <a:r>
              <a:rPr lang="en-US" i="1" dirty="0" smtClean="0"/>
              <a:t>hybrid</a:t>
            </a:r>
            <a:r>
              <a:rPr lang="en-US" dirty="0" smtClean="0"/>
              <a:t>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34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1523</TotalTime>
  <Words>490</Words>
  <Application>Microsoft Macintosh PowerPoint</Application>
  <PresentationFormat>On-screen Show (4:3)</PresentationFormat>
  <Paragraphs>66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Breeze</vt:lpstr>
      <vt:lpstr>Music Recommendation Program</vt:lpstr>
      <vt:lpstr>Introduction</vt:lpstr>
      <vt:lpstr>Recommendation Methodology</vt:lpstr>
      <vt:lpstr>Data: Last.fm Playcounts</vt:lpstr>
      <vt:lpstr>Data: Creating a Utility Matrix</vt:lpstr>
      <vt:lpstr>Recommendation Model</vt:lpstr>
      <vt:lpstr>Model Simulation</vt:lpstr>
      <vt:lpstr>Recommendation Results</vt:lpstr>
      <vt:lpstr>Additional Steps</vt:lpstr>
      <vt:lpstr>Progress: Content-based Recommendation</vt:lpstr>
      <vt:lpstr>Goal: Hybrid Model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Program in R</dc:title>
  <dc:creator>Stewart Gibson</dc:creator>
  <cp:lastModifiedBy>Stewart Gibson</cp:lastModifiedBy>
  <cp:revision>47</cp:revision>
  <dcterms:created xsi:type="dcterms:W3CDTF">2017-02-22T17:37:37Z</dcterms:created>
  <dcterms:modified xsi:type="dcterms:W3CDTF">2017-03-27T21:57:58Z</dcterms:modified>
</cp:coreProperties>
</file>