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5A60-A96C-1848-9A84-F2C5BAEA54E2}" v="41" dt="2022-05-07T23:24:2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5"/>
    <p:restoredTop sz="96283"/>
  </p:normalViewPr>
  <p:slideViewPr>
    <p:cSldViewPr snapToGrid="0" snapToObjects="1">
      <p:cViewPr varScale="1">
        <p:scale>
          <a:sx n="162" d="100"/>
          <a:sy n="16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E5E4-0763-3544-AA1D-FC79C5A452E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C85A9-998F-1C4E-B9C8-88DEC431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C85A9-998F-1C4E-B9C8-88DEC4319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841E60-D1FE-7347-B11E-B4B1BB3CF53E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278-0255-3141-81F1-47DEC159D84F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5765-D164-6D4C-BF96-95A02E02384C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C47-A6E0-2B49-BC0F-0F1B75537E14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DD6-BFF9-084F-84F9-561C8B6C7B4F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4EB0-39D1-9A4E-8C9F-D853C1FD4261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930-F2B0-9844-92CE-BAE581F58247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0C7D20-E836-6B41-A34C-20A5758EF4B7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776366E-4798-7C48-A927-990FE89992C6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49A4-1413-6E44-B02F-40C4D58E54B1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4C1-55B7-8445-8990-BC9745155849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97F2-E349-EF41-ACBD-20FF2C4CD11C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9958-ECDF-0443-8560-EF97EC33197E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36E-2C42-6744-AC3C-58FABD8666C1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C7B1-326F-0543-9B3E-AADCACAFEAE6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FD82-5EF0-3446-8407-CAC227F555F2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E5B-911D-C242-AA08-C78EC595DB10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C7097B-D33C-7740-84D8-08C67B8FCBBB}" type="datetime1">
              <a:rPr lang="en-US" smtClean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26@illinois.edu" TargetMode="External"/><Relationship Id="rId2" Type="http://schemas.openxmlformats.org/officeDocument/2006/relationships/hyperlink" Target="mailto:Gs25@Illinois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artmed.2021.1021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40" y="1998221"/>
            <a:ext cx="10606121" cy="1624277"/>
          </a:xfrm>
        </p:spPr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5521742" cy="12840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CS 598 DLH | </a:t>
            </a:r>
            <a:r>
              <a:rPr lang="en-US" cap="none" dirty="0"/>
              <a:t>Spring 2022</a:t>
            </a:r>
            <a:endParaRPr lang="en-US" dirty="0"/>
          </a:p>
          <a:p>
            <a:r>
              <a:rPr lang="en-US" cap="none" dirty="0"/>
              <a:t>Team ID </a:t>
            </a:r>
            <a:r>
              <a:rPr lang="en-US" dirty="0"/>
              <a:t>: 46</a:t>
            </a:r>
          </a:p>
          <a:p>
            <a:r>
              <a:rPr lang="en-US" cap="none" dirty="0"/>
              <a:t>Paper	   </a:t>
            </a:r>
            <a:r>
              <a:rPr lang="en-US" dirty="0"/>
              <a:t>: 211</a:t>
            </a:r>
          </a:p>
          <a:p>
            <a:r>
              <a:rPr lang="en-US" cap="none" dirty="0"/>
              <a:t>Gopikrishnan Srinivasan | </a:t>
            </a:r>
            <a:r>
              <a:rPr lang="en-US" cap="none" dirty="0">
                <a:hlinkClick r:id="rId2"/>
              </a:rPr>
              <a:t>gs25@illinois.edu</a:t>
            </a:r>
            <a:endParaRPr lang="en-US" dirty="0"/>
          </a:p>
          <a:p>
            <a:r>
              <a:rPr lang="en-US" cap="none" dirty="0"/>
              <a:t>Selvaganapathy</a:t>
            </a:r>
            <a:r>
              <a:rPr lang="en-US" dirty="0"/>
              <a:t> </a:t>
            </a:r>
            <a:r>
              <a:rPr lang="en-US" cap="none" dirty="0"/>
              <a:t>Thirugnanam</a:t>
            </a:r>
            <a:r>
              <a:rPr lang="en-US" dirty="0"/>
              <a:t>  | </a:t>
            </a:r>
            <a:r>
              <a:rPr lang="en-US" cap="none" dirty="0">
                <a:hlinkClick r:id="rId3"/>
              </a:rPr>
              <a:t>st26@illinois.edu</a:t>
            </a:r>
            <a:r>
              <a:rPr lang="en-US" cap="non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7468A-5C56-3346-8606-12250940BE41}"/>
              </a:ext>
            </a:extLst>
          </p:cNvPr>
          <p:cNvSpPr txBox="1"/>
          <p:nvPr/>
        </p:nvSpPr>
        <p:spPr>
          <a:xfrm>
            <a:off x="3012621" y="526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55884-8529-8445-B52C-3F58EB82CC8E}"/>
              </a:ext>
            </a:extLst>
          </p:cNvPr>
          <p:cNvSpPr/>
          <p:nvPr/>
        </p:nvSpPr>
        <p:spPr>
          <a:xfrm>
            <a:off x="6789748" y="4671047"/>
            <a:ext cx="482943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 Paper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Batuhan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Bardak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Mehmet Tan. 2021.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>
                <a:hlinkClick r:id="rId4"/>
              </a:rPr>
              <a:t>Improving clinical outcome predictions using convolution over medical entities with multimodal learning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Artificial Intelligence in Medicine, 117:102112.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000" dirty="0">
                <a:hlinkClick r:id="rId4" tooltip="Persistent link using digital object identifier"/>
              </a:rPr>
              <a:t>https://doi.org/10.1016/j.artmed.2021.102112</a:t>
            </a:r>
            <a:br>
              <a:rPr lang="en-US" sz="1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DDBA93-028B-DF41-8AAE-2A8D0C45375A}"/>
              </a:ext>
            </a:extLst>
          </p:cNvPr>
          <p:cNvSpPr txBox="1">
            <a:spLocks/>
          </p:cNvSpPr>
          <p:nvPr/>
        </p:nvSpPr>
        <p:spPr>
          <a:xfrm>
            <a:off x="651309" y="5118843"/>
            <a:ext cx="10952112" cy="125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Performance improvement of 1%  - 1.5% AUPRC against multimodal baseline models</a:t>
            </a:r>
          </a:p>
          <a:p>
            <a:r>
              <a:rPr lang="en-US" dirty="0"/>
              <a:t>Performance improvement of 2.5%  - 3% AUPRC against time series baseline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2625163"/>
            <a:ext cx="10952964" cy="19159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129C-5159-394F-888F-B492FF9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DB7194-D7CE-D946-9239-226136332467}"/>
              </a:ext>
            </a:extLst>
          </p:cNvPr>
          <p:cNvSpPr/>
          <p:nvPr/>
        </p:nvSpPr>
        <p:spPr>
          <a:xfrm>
            <a:off x="651309" y="4996720"/>
            <a:ext cx="1032642" cy="15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174870-46DD-1C44-B118-CED66837B882}"/>
              </a:ext>
            </a:extLst>
          </p:cNvPr>
          <p:cNvSpPr/>
          <p:nvPr/>
        </p:nvSpPr>
        <p:spPr>
          <a:xfrm>
            <a:off x="650456" y="2503040"/>
            <a:ext cx="2865254" cy="192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Improve Clinical Predictions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7971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63402E-2EE3-C74B-A37F-3935BDD8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9" y="2278654"/>
            <a:ext cx="7404923" cy="30954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5F0F-DFBD-3649-BD08-C4E38004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1BC68-CEC2-8E48-BFD7-8DCCC4911BAA}"/>
              </a:ext>
            </a:extLst>
          </p:cNvPr>
          <p:cNvSpPr txBox="1">
            <a:spLocks/>
          </p:cNvSpPr>
          <p:nvPr/>
        </p:nvSpPr>
        <p:spPr>
          <a:xfrm>
            <a:off x="7420769" y="2448098"/>
            <a:ext cx="4353444" cy="4319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1200" dirty="0"/>
              <a:t>Clinical notes passed to med7 to extract medical entities</a:t>
            </a:r>
          </a:p>
          <a:p>
            <a:r>
              <a:rPr lang="en-US" sz="1200" dirty="0"/>
              <a:t>Word Embedding (Word2Vec, </a:t>
            </a:r>
            <a:r>
              <a:rPr lang="en-US" sz="1200" dirty="0" err="1"/>
              <a:t>FastText</a:t>
            </a:r>
            <a:r>
              <a:rPr lang="en-US" sz="1200" dirty="0"/>
              <a:t>, Concatenation) used to produce fixed vectors for clinical notes which is then fed to a 3 1D Convolution layer are stacked with filter size of 32, 64 and 96 to extract features on medical entities. </a:t>
            </a:r>
          </a:p>
          <a:p>
            <a:r>
              <a:rPr lang="en-US" sz="1200" dirty="0"/>
              <a:t>The output of the last Convolution layer is fed to Max Pool layer.</a:t>
            </a:r>
          </a:p>
          <a:p>
            <a:r>
              <a:rPr lang="en-US" sz="1200" dirty="0"/>
              <a:t>Timeseries data (1</a:t>
            </a:r>
            <a:r>
              <a:rPr lang="en-US" sz="1200" baseline="30000" dirty="0"/>
              <a:t>st</a:t>
            </a:r>
            <a:r>
              <a:rPr lang="en-US" sz="1200" dirty="0"/>
              <a:t> 24 hours ICU data) is passed to Single layer GRU with 256 hidden units</a:t>
            </a:r>
          </a:p>
          <a:p>
            <a:r>
              <a:rPr lang="en-US" sz="1200" dirty="0"/>
              <a:t>Output of GRU and Max Pool Layer is combined and fed to a Fully Connected Dense Layer with 512 hidden units</a:t>
            </a:r>
          </a:p>
          <a:p>
            <a:r>
              <a:rPr lang="en-US" sz="1200" dirty="0"/>
              <a:t>A Non Linear Sigmoid classifier is applied at the end of the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F50056C-0BF8-0B42-AB05-EDFFFE15AD20}"/>
              </a:ext>
            </a:extLst>
          </p:cNvPr>
          <p:cNvSpPr txBox="1">
            <a:spLocks/>
          </p:cNvSpPr>
          <p:nvPr/>
        </p:nvSpPr>
        <p:spPr>
          <a:xfrm>
            <a:off x="288649" y="5592897"/>
            <a:ext cx="5591889" cy="798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Epochs : 100			GRU hidden units : 256			FC hidden units : 512</a:t>
            </a:r>
          </a:p>
          <a:p>
            <a:pPr marL="0" indent="0">
              <a:buNone/>
            </a:pPr>
            <a:r>
              <a:rPr lang="en-US" sz="1100" dirty="0"/>
              <a:t>Batch size: 64			Conv Kernel size : 3		</a:t>
            </a:r>
          </a:p>
          <a:p>
            <a:pPr marL="0" indent="0">
              <a:buNone/>
            </a:pPr>
            <a:r>
              <a:rPr lang="en-US" sz="1100" dirty="0"/>
              <a:t>Learning Rate: 0.001</a:t>
            </a:r>
            <a:r>
              <a:rPr lang="en-US" sz="1200" dirty="0"/>
              <a:t> 		</a:t>
            </a:r>
            <a:r>
              <a:rPr lang="en-US" sz="1100" dirty="0"/>
              <a:t>Dropout Rate    : 0.2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E61F85F-FFE6-8C42-A5C1-E906502F4CDD}"/>
              </a:ext>
            </a:extLst>
          </p:cNvPr>
          <p:cNvSpPr/>
          <p:nvPr/>
        </p:nvSpPr>
        <p:spPr>
          <a:xfrm>
            <a:off x="288649" y="5454990"/>
            <a:ext cx="1358848" cy="12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HyperParameters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338"/>
          </a:xfrm>
        </p:spPr>
        <p:txBody>
          <a:bodyPr/>
          <a:lstStyle/>
          <a:p>
            <a:r>
              <a:rPr lang="en-US" b="1" dirty="0"/>
              <a:t>Paper Claim 1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Performance improvement of 1%  - 1.5% AUPRC against multimodal baseline models</a:t>
            </a:r>
          </a:p>
          <a:p>
            <a:r>
              <a:rPr lang="en-US" b="1" dirty="0"/>
              <a:t>Reproducibility</a:t>
            </a:r>
            <a:r>
              <a:rPr lang="en-US" dirty="0"/>
              <a:t> </a:t>
            </a:r>
            <a:r>
              <a:rPr lang="en-US" b="1" dirty="0"/>
              <a:t>Attempt Result </a:t>
            </a:r>
            <a:r>
              <a:rPr lang="en-US" dirty="0"/>
              <a:t> </a:t>
            </a:r>
            <a:r>
              <a:rPr lang="en-US" b="1" dirty="0"/>
              <a:t>- </a:t>
            </a:r>
            <a:r>
              <a:rPr lang="en-US" dirty="0"/>
              <a:t>We noticed performance improved for most of the prediction tasks. On average , they match with authors claim.</a:t>
            </a:r>
          </a:p>
          <a:p>
            <a:r>
              <a:rPr lang="en-US" dirty="0"/>
              <a:t>Latest version of the pretrained word embedding models could be one of the reason on why the numbers couldn’t exactly match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24634"/>
              </p:ext>
            </p:extLst>
          </p:nvPr>
        </p:nvGraphicFramePr>
        <p:xfrm>
          <a:off x="2788931" y="4663579"/>
          <a:ext cx="5557704" cy="13857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9648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845098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03431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883814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184825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252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252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252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25260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1.62%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252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14DB2D-3BE0-394E-8D2A-66117B31BA18}"/>
              </a:ext>
            </a:extLst>
          </p:cNvPr>
          <p:cNvSpPr txBox="1"/>
          <p:nvPr/>
        </p:nvSpPr>
        <p:spPr>
          <a:xfrm>
            <a:off x="3953059" y="6078590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E4A3-2799-9D4A-A40E-F1170CDA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5772"/>
            <a:ext cx="8825659" cy="4079932"/>
          </a:xfrm>
        </p:spPr>
        <p:txBody>
          <a:bodyPr/>
          <a:lstStyle/>
          <a:p>
            <a:r>
              <a:rPr lang="en-US" b="1" dirty="0"/>
              <a:t>Paper Claim 2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Performance improvement of 2.5%  - 3% AUPRC against time series baseline model</a:t>
            </a:r>
          </a:p>
          <a:p>
            <a:r>
              <a:rPr lang="en-US" b="1" dirty="0"/>
              <a:t>Reproducibility</a:t>
            </a:r>
            <a:r>
              <a:rPr lang="en-US" dirty="0"/>
              <a:t> </a:t>
            </a:r>
            <a:r>
              <a:rPr lang="en-US" b="1" dirty="0"/>
              <a:t>Attempt Result – </a:t>
            </a:r>
            <a:r>
              <a:rPr lang="en-US" dirty="0"/>
              <a:t>We noticed, our results outperformed the improvement claimed by the author  by 3%. </a:t>
            </a:r>
          </a:p>
          <a:p>
            <a:r>
              <a:rPr lang="en-US" dirty="0"/>
              <a:t>Latest version of the pretrained word embedding models could be one of the reason on why the the proposed model outperformed the timeseries baseline claim.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54381"/>
              </p:ext>
            </p:extLst>
          </p:nvPr>
        </p:nvGraphicFramePr>
        <p:xfrm>
          <a:off x="3492062" y="4847528"/>
          <a:ext cx="5707475" cy="153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02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867872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062192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07632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21675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TimeSeries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3078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6.8%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Timeseries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0C60AD-5907-2015-9FB2-2899742A8C82}"/>
              </a:ext>
            </a:extLst>
          </p:cNvPr>
          <p:cNvSpPr txBox="1"/>
          <p:nvPr/>
        </p:nvSpPr>
        <p:spPr>
          <a:xfrm>
            <a:off x="4315665" y="6450418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A78B-FD28-D148-B1DB-038B1177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 – Pretrained Glove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proposed model to use Glove Embedding instead of Word2Vec / </a:t>
            </a:r>
            <a:r>
              <a:rPr lang="en-US" dirty="0" err="1"/>
              <a:t>Fastext</a:t>
            </a:r>
            <a:r>
              <a:rPr lang="en-US" dirty="0"/>
              <a:t> yielded better results for 3 out of the 4 prediction tasks.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CE5ED-742D-34B7-8F1A-E366DDE8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5215"/>
              </p:ext>
            </p:extLst>
          </p:nvPr>
        </p:nvGraphicFramePr>
        <p:xfrm>
          <a:off x="2973202" y="3429000"/>
          <a:ext cx="6245596" cy="22166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8879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233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3207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3147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Ablation -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992118"/>
                  </a:ext>
                </a:extLst>
              </a:tr>
              <a:tr h="443330">
                <a:tc gridSpan="5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7441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vs Proposed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13562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57B0-567D-1E46-9193-6775E653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41EB6-D537-BC46-ADE5-A8EBE49B2305}"/>
              </a:ext>
            </a:extLst>
          </p:cNvPr>
          <p:cNvSpPr/>
          <p:nvPr/>
        </p:nvSpPr>
        <p:spPr>
          <a:xfrm>
            <a:off x="4268922" y="5648356"/>
            <a:ext cx="3446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Actual results using Glove on top of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reproduced conform to the author’s claims on leveraging 1D-CNN based multimodal architecture which uses timeseries features and medical entities together producing better results when compared to timeseries and multimodal baseline models.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6BB64-CDCB-5D4F-BFF0-A60DF3F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txDef>
      <a:spPr>
        <a:noFill/>
        <a:effectLst>
          <a:glow rad="139700">
            <a:schemeClr val="accent1">
              <a:satMod val="175000"/>
              <a:alpha val="40000"/>
            </a:schemeClr>
          </a:glow>
        </a:effectLst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5068</TotalTime>
  <Words>769</Words>
  <Application>Microsoft Macintosh PowerPoint</Application>
  <PresentationFormat>Widescreen</PresentationFormat>
  <Paragraphs>157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 Architecture</vt:lpstr>
      <vt:lpstr>Results</vt:lpstr>
      <vt:lpstr>Results – Contd..</vt:lpstr>
      <vt:lpstr>Ablations – Pretrained Glove Model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selvaganapathy thirugnanam</cp:lastModifiedBy>
  <cp:revision>32</cp:revision>
  <dcterms:created xsi:type="dcterms:W3CDTF">2022-05-04T01:50:00Z</dcterms:created>
  <dcterms:modified xsi:type="dcterms:W3CDTF">2022-05-08T06:27:39Z</dcterms:modified>
</cp:coreProperties>
</file>