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"/>
    <p:restoredTop sz="96291"/>
  </p:normalViewPr>
  <p:slideViewPr>
    <p:cSldViewPr snapToGrid="0" snapToObjects="1">
      <p:cViewPr varScale="1">
        <p:scale>
          <a:sx n="227" d="100"/>
          <a:sy n="227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0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221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7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2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5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6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0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2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4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9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0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0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4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A2FB-6D09-184A-AFC6-BA364FCBB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b="1" dirty="0"/>
              <a:t>Paper 211 : Improving Clinical Outcome Predictions Using Convolution over Medical Entities with Multimodal Learning</a:t>
            </a:r>
            <a:br>
              <a:rPr lang="en-US" sz="2000" b="1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C261F-626C-B64B-84B0-636A25A55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598 DLH - Gs25@Illinois.edu | st26@Illinois.edu</a:t>
            </a:r>
          </a:p>
        </p:txBody>
      </p:sp>
    </p:spTree>
    <p:extLst>
      <p:ext uri="{BB962C8B-B14F-4D97-AF65-F5344CB8AC3E}">
        <p14:creationId xmlns:p14="http://schemas.microsoft.com/office/powerpoint/2010/main" val="71603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paper trying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57" y="3659578"/>
            <a:ext cx="8825659" cy="1915948"/>
          </a:xfrm>
        </p:spPr>
        <p:txBody>
          <a:bodyPr/>
          <a:lstStyle/>
          <a:p>
            <a:r>
              <a:rPr lang="en-US" dirty="0"/>
              <a:t>Predicting mortality of patients in Hospital</a:t>
            </a:r>
          </a:p>
          <a:p>
            <a:r>
              <a:rPr lang="en-US" dirty="0"/>
              <a:t>Predicting mortality of patients in ICU</a:t>
            </a:r>
          </a:p>
          <a:p>
            <a:r>
              <a:rPr lang="en-US" dirty="0"/>
              <a:t>Predicting Length of Stay in ICU greater than 3 days</a:t>
            </a:r>
          </a:p>
          <a:p>
            <a:r>
              <a:rPr lang="en-US" dirty="0"/>
              <a:t>Predicting Length of Stay in ICU greater than 7 days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559A-377F-3C48-AAA7-00F78457C223}"/>
              </a:ext>
            </a:extLst>
          </p:cNvPr>
          <p:cNvSpPr txBox="1"/>
          <p:nvPr/>
        </p:nvSpPr>
        <p:spPr>
          <a:xfrm>
            <a:off x="650457" y="2964426"/>
            <a:ext cx="462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 the following :</a:t>
            </a:r>
          </a:p>
        </p:txBody>
      </p:sp>
    </p:spTree>
    <p:extLst>
      <p:ext uri="{BB962C8B-B14F-4D97-AF65-F5344CB8AC3E}">
        <p14:creationId xmlns:p14="http://schemas.microsoft.com/office/powerpoint/2010/main" val="415871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A8A5-42F5-6749-B399-3D4B544B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5AF0-613F-7349-8104-4520A91F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9366" cy="3651445"/>
          </a:xfrm>
        </p:spPr>
        <p:txBody>
          <a:bodyPr/>
          <a:lstStyle/>
          <a:p>
            <a:r>
              <a:rPr lang="en-US" dirty="0"/>
              <a:t>MIMIC–III dataset is used as proposed by the paper</a:t>
            </a:r>
          </a:p>
          <a:p>
            <a:r>
              <a:rPr lang="en-US" dirty="0"/>
              <a:t>MIMIC Extract pipeline to extract structured time series features</a:t>
            </a:r>
          </a:p>
          <a:p>
            <a:r>
              <a:rPr lang="en-US" dirty="0"/>
              <a:t>Clinical notes events, admissions events and ICU stay events</a:t>
            </a:r>
          </a:p>
          <a:p>
            <a:r>
              <a:rPr lang="en-US" dirty="0"/>
              <a:t>Data split into Train/Dev/Test set to 70%/20%/10%</a:t>
            </a:r>
          </a:p>
          <a:p>
            <a:r>
              <a:rPr lang="en-US" dirty="0"/>
              <a:t>Eliminate data of patients age &lt; 15 years and the LOS &lt;12 hours and LOS &gt; 10 days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E25D0A-9DEF-3D4A-95E5-94DC56604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54245"/>
              </p:ext>
            </p:extLst>
          </p:nvPr>
        </p:nvGraphicFramePr>
        <p:xfrm>
          <a:off x="1617332" y="4925231"/>
          <a:ext cx="2289970" cy="900607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25081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964889">
                  <a:extLst>
                    <a:ext uri="{9D8B030D-6E8A-4147-A177-3AD203B41FA5}">
                      <a16:colId xmlns:a16="http://schemas.microsoft.com/office/drawing/2014/main" val="759245444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of Patients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34, 472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Time Series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B426F0-4229-0F3F-C861-6E249A4CE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66188"/>
              </p:ext>
            </p:extLst>
          </p:nvPr>
        </p:nvGraphicFramePr>
        <p:xfrm>
          <a:off x="4560285" y="4939024"/>
          <a:ext cx="6233002" cy="88681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9044">
                  <a:extLst>
                    <a:ext uri="{9D8B030D-6E8A-4147-A177-3AD203B41FA5}">
                      <a16:colId xmlns:a16="http://schemas.microsoft.com/office/drawing/2014/main" val="2368788603"/>
                    </a:ext>
                  </a:extLst>
                </a:gridCol>
                <a:gridCol w="1007218">
                  <a:extLst>
                    <a:ext uri="{9D8B030D-6E8A-4147-A177-3AD203B41FA5}">
                      <a16:colId xmlns:a16="http://schemas.microsoft.com/office/drawing/2014/main" val="759245444"/>
                    </a:ext>
                  </a:extLst>
                </a:gridCol>
                <a:gridCol w="845348">
                  <a:extLst>
                    <a:ext uri="{9D8B030D-6E8A-4147-A177-3AD203B41FA5}">
                      <a16:colId xmlns:a16="http://schemas.microsoft.com/office/drawing/2014/main" val="1634975802"/>
                    </a:ext>
                  </a:extLst>
                </a:gridCol>
                <a:gridCol w="722340">
                  <a:extLst>
                    <a:ext uri="{9D8B030D-6E8A-4147-A177-3AD203B41FA5}">
                      <a16:colId xmlns:a16="http://schemas.microsoft.com/office/drawing/2014/main" val="3070726687"/>
                    </a:ext>
                  </a:extLst>
                </a:gridCol>
                <a:gridCol w="968356">
                  <a:extLst>
                    <a:ext uri="{9D8B030D-6E8A-4147-A177-3AD203B41FA5}">
                      <a16:colId xmlns:a16="http://schemas.microsoft.com/office/drawing/2014/main" val="2979461448"/>
                    </a:ext>
                  </a:extLst>
                </a:gridCol>
                <a:gridCol w="845348">
                  <a:extLst>
                    <a:ext uri="{9D8B030D-6E8A-4147-A177-3AD203B41FA5}">
                      <a16:colId xmlns:a16="http://schemas.microsoft.com/office/drawing/2014/main" val="1083874526"/>
                    </a:ext>
                  </a:extLst>
                </a:gridCol>
                <a:gridCol w="845348">
                  <a:extLst>
                    <a:ext uri="{9D8B030D-6E8A-4147-A177-3AD203B41FA5}">
                      <a16:colId xmlns:a16="http://schemas.microsoft.com/office/drawing/2014/main" val="867443412"/>
                    </a:ext>
                  </a:extLst>
                </a:gridCol>
              </a:tblGrid>
              <a:tr h="443407"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340455"/>
                  </a:ext>
                </a:extLst>
              </a:tr>
              <a:tr h="44340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684196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215923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131607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186851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19582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4629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083BE3D-E69E-3462-FE50-8BA202151B11}"/>
              </a:ext>
            </a:extLst>
          </p:cNvPr>
          <p:cNvSpPr txBox="1"/>
          <p:nvPr/>
        </p:nvSpPr>
        <p:spPr>
          <a:xfrm>
            <a:off x="5912217" y="5916915"/>
            <a:ext cx="352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Med 7 – NER output after processing clinical notes</a:t>
            </a:r>
          </a:p>
        </p:txBody>
      </p:sp>
    </p:spTree>
    <p:extLst>
      <p:ext uri="{BB962C8B-B14F-4D97-AF65-F5344CB8AC3E}">
        <p14:creationId xmlns:p14="http://schemas.microsoft.com/office/powerpoint/2010/main" val="35336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3CDB72-B428-AF41-B287-5CB7BD913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039" y="2353505"/>
            <a:ext cx="9691306" cy="40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6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Glove</a:t>
            </a:r>
          </a:p>
        </p:txBody>
      </p:sp>
    </p:spTree>
    <p:extLst>
      <p:ext uri="{BB962C8B-B14F-4D97-AF65-F5344CB8AC3E}">
        <p14:creationId xmlns:p14="http://schemas.microsoft.com/office/powerpoint/2010/main" val="95987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0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F162-5902-C94D-8B75-80EC5E1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EEB4-337B-4D44-8806-CF78037C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6" y="2603500"/>
            <a:ext cx="9507647" cy="3416300"/>
          </a:xfrm>
        </p:spPr>
        <p:txBody>
          <a:bodyPr/>
          <a:lstStyle/>
          <a:p>
            <a:r>
              <a:rPr lang="en-US" dirty="0"/>
              <a:t>Bert </a:t>
            </a:r>
          </a:p>
        </p:txBody>
      </p:sp>
    </p:spTree>
    <p:extLst>
      <p:ext uri="{BB962C8B-B14F-4D97-AF65-F5344CB8AC3E}">
        <p14:creationId xmlns:p14="http://schemas.microsoft.com/office/powerpoint/2010/main" val="2896220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{9FA78372-153E-2B48-BF9C-73E89FBF0868}tf10001076</Template>
  <TotalTime>4443</TotalTime>
  <Words>185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Paper 211 : Improving Clinical Outcome Predictions Using Convolution over Medical Entities with Multimodal Learning  </vt:lpstr>
      <vt:lpstr>What is this paper trying to solve</vt:lpstr>
      <vt:lpstr>Data</vt:lpstr>
      <vt:lpstr>Proposed Model</vt:lpstr>
      <vt:lpstr>Results</vt:lpstr>
      <vt:lpstr>Ablations</vt:lpstr>
      <vt:lpstr>Software Usage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211 : Improving Clinical Outcome Predictions Using Convolution over Medical Entities with Multimodal Learning  </dc:title>
  <dc:creator>selvaganapathy thirugnanam</dc:creator>
  <cp:lastModifiedBy>Gopikrishnan Srinivasan</cp:lastModifiedBy>
  <cp:revision>18</cp:revision>
  <dcterms:created xsi:type="dcterms:W3CDTF">2022-05-04T01:50:00Z</dcterms:created>
  <dcterms:modified xsi:type="dcterms:W3CDTF">2022-05-07T19:19:11Z</dcterms:modified>
</cp:coreProperties>
</file>