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75A60-A96C-1848-9A84-F2C5BAEA54E2}" v="41" dt="2022-05-07T23:24:26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5"/>
    <p:restoredTop sz="96283"/>
  </p:normalViewPr>
  <p:slideViewPr>
    <p:cSldViewPr snapToGrid="0" snapToObjects="1">
      <p:cViewPr varScale="1">
        <p:scale>
          <a:sx n="162" d="100"/>
          <a:sy n="16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1E5E4-0763-3544-AA1D-FC79C5A452E6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C85A9-998F-1C4E-B9C8-88DEC431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6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C85A9-998F-1C4E-B9C8-88DEC4319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DE01ED-3AF6-BD41-B3B0-4728D2D6B26C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28C4-2BBC-2845-90F2-6683E526A170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738-EFD1-AC49-B8B8-A6B559C69806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3D00-34FF-4644-86FD-8486CF40EC2C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4CF-AA94-854C-88C5-D9F33A6AA710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E831-1EF4-6642-B61A-D7E8CBAB20D4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2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CD15-9192-DA46-9BAE-7133F9383754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0B18D5-7D5E-514A-B04C-6B3AA3285E7A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8343C2F-3E17-5D48-93D0-32B25CCD34CD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A0A9-A2D8-C341-9383-67C5484E1034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8794-F411-EA4A-A394-6F8EB73219D7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D94D-D7B2-044D-9D2E-4A1FB8F20097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19D9-4178-094A-BC4C-E01A58A217BD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7F99-3511-774C-84C7-350707350755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E8C-DE6C-8B49-985F-C89E9147C411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242D-46B6-7846-BF36-0B0F9B3EF06A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6DC0-087E-FB4C-A9F6-76319D08BD08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C6D8EF-A1C5-9D42-8221-2B3AE4B6AAB4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26@illinois.edu" TargetMode="External"/><Relationship Id="rId2" Type="http://schemas.openxmlformats.org/officeDocument/2006/relationships/hyperlink" Target="mailto:Gs25@Illinoi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A2FB-6D09-184A-AFC6-BA364FCBB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Paper 211 : Improving Clinical Outcome Predictions Using Convolution over Medical Entities with Multimodal Learning</a:t>
            </a: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261F-626C-B64B-84B0-636A25A5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968674" cy="12840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CS 598 DLH</a:t>
            </a:r>
          </a:p>
          <a:p>
            <a:r>
              <a:rPr lang="en-US" cap="none" dirty="0"/>
              <a:t>Team ID </a:t>
            </a:r>
            <a:r>
              <a:rPr lang="en-US" dirty="0"/>
              <a:t>: 46</a:t>
            </a:r>
          </a:p>
          <a:p>
            <a:r>
              <a:rPr lang="en-US" cap="none" dirty="0"/>
              <a:t>Gopikrishnan Srinivasan | </a:t>
            </a:r>
            <a:r>
              <a:rPr lang="en-US" cap="none" dirty="0">
                <a:hlinkClick r:id="rId2"/>
              </a:rPr>
              <a:t>gs25@illinois.edu</a:t>
            </a:r>
            <a:endParaRPr lang="en-US" dirty="0"/>
          </a:p>
          <a:p>
            <a:r>
              <a:rPr lang="en-US" cap="none" dirty="0"/>
              <a:t>Selvaganapathy</a:t>
            </a:r>
            <a:r>
              <a:rPr lang="en-US" dirty="0"/>
              <a:t> </a:t>
            </a:r>
            <a:r>
              <a:rPr lang="en-US" cap="none" dirty="0"/>
              <a:t>Thirugnanam</a:t>
            </a:r>
            <a:r>
              <a:rPr lang="en-US" dirty="0"/>
              <a:t>  | </a:t>
            </a:r>
            <a:r>
              <a:rPr lang="en-US" cap="none" dirty="0">
                <a:hlinkClick r:id="rId3"/>
              </a:rPr>
              <a:t>st26@illinois.edu</a:t>
            </a:r>
            <a:r>
              <a:rPr lang="en-US" cap="none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7468A-5C56-3346-8606-12250940BE41}"/>
              </a:ext>
            </a:extLst>
          </p:cNvPr>
          <p:cNvSpPr txBox="1"/>
          <p:nvPr/>
        </p:nvSpPr>
        <p:spPr>
          <a:xfrm>
            <a:off x="3012621" y="5265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8584C-2683-D84A-A67E-9F88CFE1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DDBA93-028B-DF41-8AAE-2A8D0C45375A}"/>
              </a:ext>
            </a:extLst>
          </p:cNvPr>
          <p:cNvSpPr txBox="1">
            <a:spLocks/>
          </p:cNvSpPr>
          <p:nvPr/>
        </p:nvSpPr>
        <p:spPr>
          <a:xfrm>
            <a:off x="651309" y="5118843"/>
            <a:ext cx="10952112" cy="125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Performance improvement of 1%  - 1.5% AUPRC against multimodal baseline models</a:t>
            </a:r>
          </a:p>
          <a:p>
            <a:r>
              <a:rPr lang="en-US" dirty="0"/>
              <a:t>Performance improvement of 2.5%  - 3% AUPRC against time series baseline model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paper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7" y="2625163"/>
            <a:ext cx="10952964" cy="19159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Predicting mortality of patients in Hospital</a:t>
            </a:r>
          </a:p>
          <a:p>
            <a:r>
              <a:rPr lang="en-US" dirty="0"/>
              <a:t>Predicting mortality of patients in ICU</a:t>
            </a:r>
          </a:p>
          <a:p>
            <a:r>
              <a:rPr lang="en-US" dirty="0"/>
              <a:t>Predicting Length of Stay in ICU greater than 3 days</a:t>
            </a:r>
          </a:p>
          <a:p>
            <a:r>
              <a:rPr lang="en-US" dirty="0"/>
              <a:t>Predicting Length of Stay in ICU greater than 7 days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129C-5159-394F-888F-B492FF9C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DB7194-D7CE-D946-9239-226136332467}"/>
              </a:ext>
            </a:extLst>
          </p:cNvPr>
          <p:cNvSpPr/>
          <p:nvPr/>
        </p:nvSpPr>
        <p:spPr>
          <a:xfrm>
            <a:off x="651309" y="4996720"/>
            <a:ext cx="1032642" cy="15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Claims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174870-46DD-1C44-B118-CED66837B882}"/>
              </a:ext>
            </a:extLst>
          </p:cNvPr>
          <p:cNvSpPr/>
          <p:nvPr/>
        </p:nvSpPr>
        <p:spPr>
          <a:xfrm>
            <a:off x="650456" y="2503040"/>
            <a:ext cx="2865254" cy="192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Improve Clinical Predictions</a:t>
            </a:r>
          </a:p>
        </p:txBody>
      </p:sp>
    </p:spTree>
    <p:extLst>
      <p:ext uri="{BB962C8B-B14F-4D97-AF65-F5344CB8AC3E}">
        <p14:creationId xmlns:p14="http://schemas.microsoft.com/office/powerpoint/2010/main" val="41587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8A5-42F5-6749-B399-3D4B544B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5AF0-613F-7349-8104-4520A91F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9366" cy="3651445"/>
          </a:xfrm>
        </p:spPr>
        <p:txBody>
          <a:bodyPr/>
          <a:lstStyle/>
          <a:p>
            <a:r>
              <a:rPr lang="en-US" dirty="0"/>
              <a:t>MIMIC–III dataset is used as proposed by the paper</a:t>
            </a:r>
          </a:p>
          <a:p>
            <a:r>
              <a:rPr lang="en-US" dirty="0"/>
              <a:t>MIMIC Extract pipeline to extract structured time series features</a:t>
            </a:r>
          </a:p>
          <a:p>
            <a:r>
              <a:rPr lang="en-US" dirty="0"/>
              <a:t>Clinical notes events, admissions events and ICU stay events</a:t>
            </a:r>
          </a:p>
          <a:p>
            <a:r>
              <a:rPr lang="en-US" dirty="0"/>
              <a:t>Data split into Train/Dev/Test set to 70%/20%/10%</a:t>
            </a:r>
          </a:p>
          <a:p>
            <a:r>
              <a:rPr lang="en-US" dirty="0"/>
              <a:t>Eliminate data of patients age &lt; 15 years and the LOS &lt;12 hours and LOS &gt; 10 days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E25D0A-9DEF-3D4A-95E5-94DC5660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54245"/>
              </p:ext>
            </p:extLst>
          </p:nvPr>
        </p:nvGraphicFramePr>
        <p:xfrm>
          <a:off x="1617332" y="4925231"/>
          <a:ext cx="2289970" cy="90060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25081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64889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34, 472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Time Series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426F0-4229-0F3F-C861-6E249A4C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7971"/>
              </p:ext>
            </p:extLst>
          </p:nvPr>
        </p:nvGraphicFramePr>
        <p:xfrm>
          <a:off x="4560285" y="4939024"/>
          <a:ext cx="6233002" cy="8868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9044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1007218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722340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968356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083874526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867443412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684196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215923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131607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83BE3D-E69E-3462-FE50-8BA202151B11}"/>
              </a:ext>
            </a:extLst>
          </p:cNvPr>
          <p:cNvSpPr txBox="1"/>
          <p:nvPr/>
        </p:nvSpPr>
        <p:spPr>
          <a:xfrm>
            <a:off x="5912217" y="5916915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Med 7 – NER output after processing clinical notes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A6DA37-0983-B149-BD2A-DC5B6EAF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63402E-2EE3-C74B-A37F-3935BDD8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CDB72-B428-AF41-B287-5CB7BD91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9" y="2278654"/>
            <a:ext cx="7404923" cy="309545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ED93D-B9B1-4F42-8644-90C08C4D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ID: 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55F0F-DFBD-3649-BD08-C4E38004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1BC68-CEC2-8E48-BFD7-8DCCC4911BAA}"/>
              </a:ext>
            </a:extLst>
          </p:cNvPr>
          <p:cNvSpPr txBox="1">
            <a:spLocks/>
          </p:cNvSpPr>
          <p:nvPr/>
        </p:nvSpPr>
        <p:spPr>
          <a:xfrm>
            <a:off x="7420769" y="2448098"/>
            <a:ext cx="4353444" cy="4319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sz="1200" dirty="0"/>
              <a:t>Clinical notes passed to med7 to extract medical entities</a:t>
            </a:r>
          </a:p>
          <a:p>
            <a:r>
              <a:rPr lang="en-US" sz="1200" dirty="0"/>
              <a:t>Word Embedding (Word2Vec, </a:t>
            </a:r>
            <a:r>
              <a:rPr lang="en-US" sz="1200" dirty="0" err="1"/>
              <a:t>FastText</a:t>
            </a:r>
            <a:r>
              <a:rPr lang="en-US" sz="1200" dirty="0"/>
              <a:t>, Concatenation) used to produce fixed vectors for clinical notes which is then fed to a 3 1D Convolution layer are stacked with filter size of 32, 64 and 96 to extract features on medical entities. </a:t>
            </a:r>
          </a:p>
          <a:p>
            <a:r>
              <a:rPr lang="en-US" sz="1200" dirty="0"/>
              <a:t>The output of the last Convolution layer is fed to Max Pool layer.</a:t>
            </a:r>
          </a:p>
          <a:p>
            <a:r>
              <a:rPr lang="en-US" sz="1200" dirty="0"/>
              <a:t>Timeseries data (1</a:t>
            </a:r>
            <a:r>
              <a:rPr lang="en-US" sz="1200" baseline="30000" dirty="0"/>
              <a:t>st</a:t>
            </a:r>
            <a:r>
              <a:rPr lang="en-US" sz="1200" dirty="0"/>
              <a:t> 24 hours ICU data) is passed to Single layer GRU with 256 hidden units</a:t>
            </a:r>
          </a:p>
          <a:p>
            <a:r>
              <a:rPr lang="en-US" sz="1200" dirty="0"/>
              <a:t>Output of GRU and Max Pool Layer is combined and fed to a Fully Connected Dense Layer with 512 hidden units</a:t>
            </a:r>
          </a:p>
          <a:p>
            <a:r>
              <a:rPr lang="en-US" sz="1200" dirty="0"/>
              <a:t>A Non Linear Sigmoid classifier is applied at the end of the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F50056C-0BF8-0B42-AB05-EDFFFE15AD20}"/>
              </a:ext>
            </a:extLst>
          </p:cNvPr>
          <p:cNvSpPr txBox="1">
            <a:spLocks/>
          </p:cNvSpPr>
          <p:nvPr/>
        </p:nvSpPr>
        <p:spPr>
          <a:xfrm>
            <a:off x="288649" y="5592897"/>
            <a:ext cx="5591889" cy="7989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Epochs : 100			GRU hidden units : 256			FC hidden units : 512</a:t>
            </a:r>
          </a:p>
          <a:p>
            <a:pPr marL="0" indent="0">
              <a:buNone/>
            </a:pPr>
            <a:r>
              <a:rPr lang="en-US" sz="1100" dirty="0"/>
              <a:t>Batch size: 64			</a:t>
            </a:r>
            <a:r>
              <a:rPr lang="en-US" sz="1100"/>
              <a:t>Conv Kernel </a:t>
            </a:r>
            <a:r>
              <a:rPr lang="en-US" sz="1100" dirty="0"/>
              <a:t>size : 3		</a:t>
            </a:r>
          </a:p>
          <a:p>
            <a:pPr marL="0" indent="0">
              <a:buNone/>
            </a:pPr>
            <a:r>
              <a:rPr lang="en-US" sz="1100" dirty="0"/>
              <a:t>Learning Rate: 0.001</a:t>
            </a:r>
            <a:r>
              <a:rPr lang="en-US" sz="1200" dirty="0"/>
              <a:t> 		</a:t>
            </a:r>
            <a:r>
              <a:rPr lang="en-US" sz="1100" dirty="0"/>
              <a:t>Dropout Rate    : 0.2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E61F85F-FFE6-8C42-A5C1-E906502F4CDD}"/>
              </a:ext>
            </a:extLst>
          </p:cNvPr>
          <p:cNvSpPr/>
          <p:nvPr/>
        </p:nvSpPr>
        <p:spPr>
          <a:xfrm>
            <a:off x="288649" y="5454990"/>
            <a:ext cx="1358848" cy="12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HyperParameters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40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Claim 1 - Performance improvement of 1%  - 1.5% AUPRC against multimodal baseline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63218"/>
              </p:ext>
            </p:extLst>
          </p:nvPr>
        </p:nvGraphicFramePr>
        <p:xfrm>
          <a:off x="2976695" y="3429000"/>
          <a:ext cx="6238610" cy="22170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6856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8636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1039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2095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29984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44340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1.62%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14DB2D-3BE0-394E-8D2A-66117B31BA18}"/>
              </a:ext>
            </a:extLst>
          </p:cNvPr>
          <p:cNvSpPr txBox="1"/>
          <p:nvPr/>
        </p:nvSpPr>
        <p:spPr>
          <a:xfrm>
            <a:off x="4331431" y="5709807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Actual results from our reproduction attempt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44F5-71DD-1748-A977-8908BA0B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E4A3-2799-9D4A-A40E-F1170CDA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Claim 2 - Performance improvement of 2.5%  - 3% AUPRC against time series baseline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3485"/>
              </p:ext>
            </p:extLst>
          </p:nvPr>
        </p:nvGraphicFramePr>
        <p:xfrm>
          <a:off x="2976695" y="3429000"/>
          <a:ext cx="6238610" cy="22170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6856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8636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1039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2095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29984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TimeSeries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44340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6.8%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Timeseries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0C60AD-5907-2015-9FB2-2899742A8C82}"/>
              </a:ext>
            </a:extLst>
          </p:cNvPr>
          <p:cNvSpPr txBox="1"/>
          <p:nvPr/>
        </p:nvSpPr>
        <p:spPr>
          <a:xfrm>
            <a:off x="4331431" y="5709807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Actual results from our reproduction attempt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F74F-3ECA-A442-869A-7872F041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FA78B-FD28-D148-B1DB-038B1177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7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 – Pretrained Glove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proposed model to use Glove Embedding instead of Word2Vec / </a:t>
            </a:r>
            <a:r>
              <a:rPr lang="en-US" dirty="0" err="1"/>
              <a:t>Fastext</a:t>
            </a:r>
            <a:r>
              <a:rPr lang="en-US" dirty="0"/>
              <a:t> yielded better results for 3 out of the 4 prediction tasks.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CE5ED-742D-34B7-8F1A-E366DDE8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35215"/>
              </p:ext>
            </p:extLst>
          </p:nvPr>
        </p:nvGraphicFramePr>
        <p:xfrm>
          <a:off x="2973202" y="3429000"/>
          <a:ext cx="6245596" cy="22166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8879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9699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233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3207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31473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Ablation -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992118"/>
                  </a:ext>
                </a:extLst>
              </a:tr>
              <a:tr h="443330">
                <a:tc gridSpan="5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7441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vs Proposed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-8.29%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413562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317F-26B3-AA4F-94F5-4ED6586B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57B0-567D-1E46-9193-6775E653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41EB6-D537-BC46-ADE5-A8EBE49B2305}"/>
              </a:ext>
            </a:extLst>
          </p:cNvPr>
          <p:cNvSpPr/>
          <p:nvPr/>
        </p:nvSpPr>
        <p:spPr>
          <a:xfrm>
            <a:off x="4268922" y="5648356"/>
            <a:ext cx="3446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Actual results using Glove on top of proposed model</a:t>
            </a:r>
          </a:p>
        </p:txBody>
      </p:sp>
    </p:spTree>
    <p:extLst>
      <p:ext uri="{BB962C8B-B14F-4D97-AF65-F5344CB8AC3E}">
        <p14:creationId xmlns:p14="http://schemas.microsoft.com/office/powerpoint/2010/main" val="9598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reproduced conform to the author’s claims on leveraging 1D-CNN based multimodal architecture which uses timeseries features and medical entities together producing better results when compared to timeseries and multimodal baseline models.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348C5-C4E8-A846-B19B-32EA48BA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ID: 46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6BB64-CDCB-5D4F-BFF0-A60DF3F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0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>
    <a:txDef>
      <a:spPr>
        <a:noFill/>
        <a:effectLst>
          <a:glow rad="139700">
            <a:schemeClr val="accent1">
              <a:satMod val="175000"/>
              <a:alpha val="40000"/>
            </a:schemeClr>
          </a:glow>
        </a:effectLst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{9FA78372-153E-2B48-BF9C-73E89FBF0868}tf10001076</Template>
  <TotalTime>4772</TotalTime>
  <Words>650</Words>
  <Application>Microsoft Macintosh PowerPoint</Application>
  <PresentationFormat>Widescreen</PresentationFormat>
  <Paragraphs>150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Paper 211 : Improving Clinical Outcome Predictions Using Convolution over Medical Entities with Multimodal Learning  </vt:lpstr>
      <vt:lpstr>What is this paper trying to solve</vt:lpstr>
      <vt:lpstr>Data</vt:lpstr>
      <vt:lpstr>Proposed Model Architecture</vt:lpstr>
      <vt:lpstr>Results</vt:lpstr>
      <vt:lpstr>Results</vt:lpstr>
      <vt:lpstr>Ablations – Pretrained Glove Model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211 : Improving Clinical Outcome Predictions Using Convolution over Medical Entities with Multimodal Learning  </dc:title>
  <dc:creator>selvaganapathy thirugnanam</dc:creator>
  <cp:lastModifiedBy>selvaganapathy thirugnanam</cp:lastModifiedBy>
  <cp:revision>25</cp:revision>
  <dcterms:created xsi:type="dcterms:W3CDTF">2022-05-04T01:50:00Z</dcterms:created>
  <dcterms:modified xsi:type="dcterms:W3CDTF">2022-05-08T01:31:14Z</dcterms:modified>
</cp:coreProperties>
</file>