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2" r:id="rId1"/>
  </p:sldMasterIdLst>
  <p:sldIdLst>
    <p:sldId id="256" r:id="rId2"/>
    <p:sldId id="257" r:id="rId3"/>
    <p:sldId id="263" r:id="rId4"/>
    <p:sldId id="258" r:id="rId5"/>
    <p:sldId id="259" r:id="rId6"/>
    <p:sldId id="264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8275A60-A96C-1848-9A84-F2C5BAEA54E2}" v="39" dt="2022-05-07T20:40:30.7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288"/>
    <p:restoredTop sz="96291"/>
  </p:normalViewPr>
  <p:slideViewPr>
    <p:cSldViewPr snapToGrid="0" snapToObjects="1">
      <p:cViewPr varScale="1">
        <p:scale>
          <a:sx n="227" d="100"/>
          <a:sy n="227" d="100"/>
        </p:scale>
        <p:origin x="11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smtClean="0"/>
              <a:pPr/>
              <a:t>5/4/22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46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smtClean="0"/>
              <a:t>5/4/22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702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smtClean="0"/>
              <a:t>5/4/22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457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5/4/22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32219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smtClean="0"/>
              <a:t>5/4/22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2757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smtClean="0"/>
              <a:t>5/4/22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8242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smtClean="0"/>
              <a:t>5/4/22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0252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smtClean="0"/>
              <a:t>5/4/22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3643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smtClean="0"/>
              <a:t>5/4/22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02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5/4/22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637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5/4/22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402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5/4/22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782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5/4/22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327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5/4/22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045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5/4/22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594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5/4/22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402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5/4/22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403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5/4/22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945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  <p:sldLayoutId id="2147483708" r:id="rId16"/>
    <p:sldLayoutId id="214748370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3A2FB-6D09-184A-AFC6-BA364FCBB4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000" b="1" dirty="0"/>
              <a:t>Paper 211 : Improving Clinical Outcome Predictions Using Convolution over Medical Entities with Multimodal Learning</a:t>
            </a:r>
            <a:br>
              <a:rPr lang="en-US" sz="2000" b="1" dirty="0"/>
            </a:br>
            <a:br>
              <a:rPr lang="en-US" sz="2000" dirty="0"/>
            </a:br>
            <a:endParaRPr lang="en-US" sz="2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0C261F-626C-B64B-84B0-636A25A55D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598 DLH - Gs25@Illinois.edu | st26@Illinois.edu</a:t>
            </a:r>
          </a:p>
        </p:txBody>
      </p:sp>
    </p:spTree>
    <p:extLst>
      <p:ext uri="{BB962C8B-B14F-4D97-AF65-F5344CB8AC3E}">
        <p14:creationId xmlns:p14="http://schemas.microsoft.com/office/powerpoint/2010/main" val="716031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2F162-5902-C94D-8B75-80EC5E119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this paper trying to solve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BEEB4-337B-4D44-8806-CF78037C83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457" y="3659578"/>
            <a:ext cx="8825659" cy="1915948"/>
          </a:xfrm>
        </p:spPr>
        <p:txBody>
          <a:bodyPr/>
          <a:lstStyle/>
          <a:p>
            <a:r>
              <a:rPr lang="en-US" dirty="0"/>
              <a:t>Predicting mortality of patients in Hospital</a:t>
            </a:r>
          </a:p>
          <a:p>
            <a:r>
              <a:rPr lang="en-US" dirty="0"/>
              <a:t>Predicting mortality of patients in ICU</a:t>
            </a:r>
          </a:p>
          <a:p>
            <a:r>
              <a:rPr lang="en-US" dirty="0"/>
              <a:t>Predicting Length of Stay in ICU greater than 3 days</a:t>
            </a:r>
          </a:p>
          <a:p>
            <a:r>
              <a:rPr lang="en-US" dirty="0"/>
              <a:t>Predicting Length of Stay in ICU greater than 7 days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2B559A-377F-3C48-AAA7-00F78457C223}"/>
              </a:ext>
            </a:extLst>
          </p:cNvPr>
          <p:cNvSpPr txBox="1"/>
          <p:nvPr/>
        </p:nvSpPr>
        <p:spPr>
          <a:xfrm>
            <a:off x="650457" y="2964426"/>
            <a:ext cx="4626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Improve the following :</a:t>
            </a:r>
          </a:p>
        </p:txBody>
      </p:sp>
    </p:spTree>
    <p:extLst>
      <p:ext uri="{BB962C8B-B14F-4D97-AF65-F5344CB8AC3E}">
        <p14:creationId xmlns:p14="http://schemas.microsoft.com/office/powerpoint/2010/main" val="4158719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7A8A5-42F5-6749-B399-3D4B544B9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75AF0-613F-7349-8104-4520A91F77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10549366" cy="3651445"/>
          </a:xfrm>
        </p:spPr>
        <p:txBody>
          <a:bodyPr/>
          <a:lstStyle/>
          <a:p>
            <a:r>
              <a:rPr lang="en-US" dirty="0"/>
              <a:t>MIMIC–III dataset is used as proposed by the paper</a:t>
            </a:r>
          </a:p>
          <a:p>
            <a:r>
              <a:rPr lang="en-US" dirty="0"/>
              <a:t>MIMIC Extract pipeline to extract structured time series features</a:t>
            </a:r>
          </a:p>
          <a:p>
            <a:r>
              <a:rPr lang="en-US" dirty="0"/>
              <a:t>Clinical notes events, admissions events and ICU stay events</a:t>
            </a:r>
          </a:p>
          <a:p>
            <a:r>
              <a:rPr lang="en-US" dirty="0"/>
              <a:t>Data split into Train/Dev/Test set to 70%/20%/10%</a:t>
            </a:r>
          </a:p>
          <a:p>
            <a:r>
              <a:rPr lang="en-US" dirty="0"/>
              <a:t>Eliminate data of patients age &lt; 15 years and the LOS &lt;12 hours and LOS &gt; 10 days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BE25D0A-9DEF-3D4A-95E5-94DC566044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4554245"/>
              </p:ext>
            </p:extLst>
          </p:nvPr>
        </p:nvGraphicFramePr>
        <p:xfrm>
          <a:off x="1617332" y="4925231"/>
          <a:ext cx="2289970" cy="900607"/>
        </p:xfrm>
        <a:graphic>
          <a:graphicData uri="http://schemas.openxmlformats.org/drawingml/2006/table">
            <a:tbl>
              <a:tblPr firstCol="1">
                <a:tableStyleId>{5C22544A-7EE6-4342-B048-85BDC9FD1C3A}</a:tableStyleId>
              </a:tblPr>
              <a:tblGrid>
                <a:gridCol w="1325081">
                  <a:extLst>
                    <a:ext uri="{9D8B030D-6E8A-4147-A177-3AD203B41FA5}">
                      <a16:colId xmlns:a16="http://schemas.microsoft.com/office/drawing/2014/main" val="2368788603"/>
                    </a:ext>
                  </a:extLst>
                </a:gridCol>
                <a:gridCol w="964889">
                  <a:extLst>
                    <a:ext uri="{9D8B030D-6E8A-4147-A177-3AD203B41FA5}">
                      <a16:colId xmlns:a16="http://schemas.microsoft.com/office/drawing/2014/main" val="759245444"/>
                    </a:ext>
                  </a:extLst>
                </a:gridCol>
              </a:tblGrid>
              <a:tr h="443407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 of Patients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34, 472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2340455"/>
                  </a:ext>
                </a:extLst>
              </a:tr>
              <a:tr h="443407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 Time Series Variables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946290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CB426F0-4229-0F3F-C861-6E249A4CEA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3637971"/>
              </p:ext>
            </p:extLst>
          </p:nvPr>
        </p:nvGraphicFramePr>
        <p:xfrm>
          <a:off x="4560285" y="4939024"/>
          <a:ext cx="6233002" cy="886814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99044">
                  <a:extLst>
                    <a:ext uri="{9D8B030D-6E8A-4147-A177-3AD203B41FA5}">
                      <a16:colId xmlns:a16="http://schemas.microsoft.com/office/drawing/2014/main" val="2368788603"/>
                    </a:ext>
                  </a:extLst>
                </a:gridCol>
                <a:gridCol w="1007218">
                  <a:extLst>
                    <a:ext uri="{9D8B030D-6E8A-4147-A177-3AD203B41FA5}">
                      <a16:colId xmlns:a16="http://schemas.microsoft.com/office/drawing/2014/main" val="759245444"/>
                    </a:ext>
                  </a:extLst>
                </a:gridCol>
                <a:gridCol w="845348">
                  <a:extLst>
                    <a:ext uri="{9D8B030D-6E8A-4147-A177-3AD203B41FA5}">
                      <a16:colId xmlns:a16="http://schemas.microsoft.com/office/drawing/2014/main" val="1634975802"/>
                    </a:ext>
                  </a:extLst>
                </a:gridCol>
                <a:gridCol w="722340">
                  <a:extLst>
                    <a:ext uri="{9D8B030D-6E8A-4147-A177-3AD203B41FA5}">
                      <a16:colId xmlns:a16="http://schemas.microsoft.com/office/drawing/2014/main" val="3070726687"/>
                    </a:ext>
                  </a:extLst>
                </a:gridCol>
                <a:gridCol w="968356">
                  <a:extLst>
                    <a:ext uri="{9D8B030D-6E8A-4147-A177-3AD203B41FA5}">
                      <a16:colId xmlns:a16="http://schemas.microsoft.com/office/drawing/2014/main" val="2979461448"/>
                    </a:ext>
                  </a:extLst>
                </a:gridCol>
                <a:gridCol w="845348">
                  <a:extLst>
                    <a:ext uri="{9D8B030D-6E8A-4147-A177-3AD203B41FA5}">
                      <a16:colId xmlns:a16="http://schemas.microsoft.com/office/drawing/2014/main" val="1083874526"/>
                    </a:ext>
                  </a:extLst>
                </a:gridCol>
                <a:gridCol w="845348">
                  <a:extLst>
                    <a:ext uri="{9D8B030D-6E8A-4147-A177-3AD203B41FA5}">
                      <a16:colId xmlns:a16="http://schemas.microsoft.com/office/drawing/2014/main" val="867443412"/>
                    </a:ext>
                  </a:extLst>
                </a:gridCol>
              </a:tblGrid>
              <a:tr h="443407">
                <a:tc>
                  <a:txBody>
                    <a:bodyPr/>
                    <a:lstStyle/>
                    <a:p>
                      <a:pPr algn="ctr"/>
                      <a:r>
                        <a:rPr lang="en-US" sz="1200" b="0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Dosage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Drug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Duration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Route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Frequency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Strength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Form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2340455"/>
                  </a:ext>
                </a:extLst>
              </a:tr>
              <a:tr h="443407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84130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684196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6303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215923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131607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186851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19582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946290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083BE3D-E69E-3462-FE50-8BA202151B11}"/>
              </a:ext>
            </a:extLst>
          </p:cNvPr>
          <p:cNvSpPr txBox="1"/>
          <p:nvPr/>
        </p:nvSpPr>
        <p:spPr>
          <a:xfrm>
            <a:off x="5912217" y="5916915"/>
            <a:ext cx="35291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Med 7 – NER output after processing clinical notes</a:t>
            </a:r>
          </a:p>
        </p:txBody>
      </p:sp>
    </p:spTree>
    <p:extLst>
      <p:ext uri="{BB962C8B-B14F-4D97-AF65-F5344CB8AC3E}">
        <p14:creationId xmlns:p14="http://schemas.microsoft.com/office/powerpoint/2010/main" val="3533668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2F162-5902-C94D-8B75-80EC5E119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Model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83CDB72-B428-AF41-B287-5CB7BD9131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9039" y="2353505"/>
            <a:ext cx="9691306" cy="4051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066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2F162-5902-C94D-8B75-80EC5E119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BEEB4-337B-4D44-8806-CF78037C8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Claim 1 - Performance improvement of 1%  - 1.5% AUPRC against multimodal baseline models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2D9298F-660E-1ED2-B2B8-86482D32D7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0263218"/>
              </p:ext>
            </p:extLst>
          </p:nvPr>
        </p:nvGraphicFramePr>
        <p:xfrm>
          <a:off x="2976695" y="3429000"/>
          <a:ext cx="6238610" cy="2217035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806856">
                  <a:extLst>
                    <a:ext uri="{9D8B030D-6E8A-4147-A177-3AD203B41FA5}">
                      <a16:colId xmlns:a16="http://schemas.microsoft.com/office/drawing/2014/main" val="2368788603"/>
                    </a:ext>
                  </a:extLst>
                </a:gridCol>
                <a:gridCol w="948636">
                  <a:extLst>
                    <a:ext uri="{9D8B030D-6E8A-4147-A177-3AD203B41FA5}">
                      <a16:colId xmlns:a16="http://schemas.microsoft.com/office/drawing/2014/main" val="3146162556"/>
                    </a:ext>
                  </a:extLst>
                </a:gridCol>
                <a:gridCol w="1161039">
                  <a:extLst>
                    <a:ext uri="{9D8B030D-6E8A-4147-A177-3AD203B41FA5}">
                      <a16:colId xmlns:a16="http://schemas.microsoft.com/office/drawing/2014/main" val="1634975802"/>
                    </a:ext>
                  </a:extLst>
                </a:gridCol>
                <a:gridCol w="992095">
                  <a:extLst>
                    <a:ext uri="{9D8B030D-6E8A-4147-A177-3AD203B41FA5}">
                      <a16:colId xmlns:a16="http://schemas.microsoft.com/office/drawing/2014/main" val="3070726687"/>
                    </a:ext>
                  </a:extLst>
                </a:gridCol>
                <a:gridCol w="1329984">
                  <a:extLst>
                    <a:ext uri="{9D8B030D-6E8A-4147-A177-3AD203B41FA5}">
                      <a16:colId xmlns:a16="http://schemas.microsoft.com/office/drawing/2014/main" val="2979461448"/>
                    </a:ext>
                  </a:extLst>
                </a:gridCol>
              </a:tblGrid>
              <a:tr h="44340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AUPRC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kern="120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In-Hospital</a:t>
                      </a:r>
                      <a:endParaRPr lang="en-US" sz="1200" b="0" kern="1200" dirty="0">
                        <a:solidFill>
                          <a:schemeClr val="lt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ICU mort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LOS &gt; 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LOS &gt; 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02340455"/>
                  </a:ext>
                </a:extLst>
              </a:tr>
              <a:tr h="4434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Proposed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0.580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0.520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0.647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0.231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40400553"/>
                  </a:ext>
                </a:extLst>
              </a:tr>
              <a:tr h="4434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Multimodal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0.580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0.527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0.644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0.216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98474700"/>
                  </a:ext>
                </a:extLst>
              </a:tr>
              <a:tr h="443407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Comparison – Average 1.62% better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4568463"/>
                  </a:ext>
                </a:extLst>
              </a:tr>
              <a:tr h="4434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Proposed vs Multimodal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0.05%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-1.27%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0.47%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7.23%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094629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9120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2F162-5902-C94D-8B75-80EC5E119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BEEB4-337B-4D44-8806-CF78037C8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Claim 2 - Performance improvement of 2.5%  - 3% AUPRC against time series baseline model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2D9298F-660E-1ED2-B2B8-86482D32D7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263485"/>
              </p:ext>
            </p:extLst>
          </p:nvPr>
        </p:nvGraphicFramePr>
        <p:xfrm>
          <a:off x="2976695" y="3429000"/>
          <a:ext cx="6238610" cy="2217035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806856">
                  <a:extLst>
                    <a:ext uri="{9D8B030D-6E8A-4147-A177-3AD203B41FA5}">
                      <a16:colId xmlns:a16="http://schemas.microsoft.com/office/drawing/2014/main" val="2368788603"/>
                    </a:ext>
                  </a:extLst>
                </a:gridCol>
                <a:gridCol w="948636">
                  <a:extLst>
                    <a:ext uri="{9D8B030D-6E8A-4147-A177-3AD203B41FA5}">
                      <a16:colId xmlns:a16="http://schemas.microsoft.com/office/drawing/2014/main" val="3146162556"/>
                    </a:ext>
                  </a:extLst>
                </a:gridCol>
                <a:gridCol w="1161039">
                  <a:extLst>
                    <a:ext uri="{9D8B030D-6E8A-4147-A177-3AD203B41FA5}">
                      <a16:colId xmlns:a16="http://schemas.microsoft.com/office/drawing/2014/main" val="1634975802"/>
                    </a:ext>
                  </a:extLst>
                </a:gridCol>
                <a:gridCol w="992095">
                  <a:extLst>
                    <a:ext uri="{9D8B030D-6E8A-4147-A177-3AD203B41FA5}">
                      <a16:colId xmlns:a16="http://schemas.microsoft.com/office/drawing/2014/main" val="3070726687"/>
                    </a:ext>
                  </a:extLst>
                </a:gridCol>
                <a:gridCol w="1329984">
                  <a:extLst>
                    <a:ext uri="{9D8B030D-6E8A-4147-A177-3AD203B41FA5}">
                      <a16:colId xmlns:a16="http://schemas.microsoft.com/office/drawing/2014/main" val="2979461448"/>
                    </a:ext>
                  </a:extLst>
                </a:gridCol>
              </a:tblGrid>
              <a:tr h="44340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AUPRC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In-Hospital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ICU mort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LOS &gt; 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LOS &gt; 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02340455"/>
                  </a:ext>
                </a:extLst>
              </a:tr>
              <a:tr h="4434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Proposed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0.580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0.520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0.647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0.231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40400553"/>
                  </a:ext>
                </a:extLst>
              </a:tr>
              <a:tr h="4434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TimeSeries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0.558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0.483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0.627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0.205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98474700"/>
                  </a:ext>
                </a:extLst>
              </a:tr>
              <a:tr h="443407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Comparison – Average 6.8% better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4568463"/>
                  </a:ext>
                </a:extLst>
              </a:tr>
              <a:tr h="4434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Proposed vs Timeseries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4.03%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7.56%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3.08%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12.51%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094629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0877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2F162-5902-C94D-8B75-80EC5E119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BEEB4-337B-4D44-8806-CF78037C8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Pretrained </a:t>
            </a:r>
            <a:r>
              <a:rPr lang="en-US" dirty="0" err="1"/>
              <a:t>GloVe</a:t>
            </a:r>
            <a:r>
              <a:rPr lang="en-US" dirty="0"/>
              <a:t> model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08CE5ED-742D-34B7-8F1A-E366DDE813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535215"/>
              </p:ext>
            </p:extLst>
          </p:nvPr>
        </p:nvGraphicFramePr>
        <p:xfrm>
          <a:off x="2973202" y="3429000"/>
          <a:ext cx="6245596" cy="221665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808879">
                  <a:extLst>
                    <a:ext uri="{9D8B030D-6E8A-4147-A177-3AD203B41FA5}">
                      <a16:colId xmlns:a16="http://schemas.microsoft.com/office/drawing/2014/main" val="2368788603"/>
                    </a:ext>
                  </a:extLst>
                </a:gridCol>
                <a:gridCol w="949699">
                  <a:extLst>
                    <a:ext uri="{9D8B030D-6E8A-4147-A177-3AD203B41FA5}">
                      <a16:colId xmlns:a16="http://schemas.microsoft.com/office/drawing/2014/main" val="3146162556"/>
                    </a:ext>
                  </a:extLst>
                </a:gridCol>
                <a:gridCol w="1162338">
                  <a:extLst>
                    <a:ext uri="{9D8B030D-6E8A-4147-A177-3AD203B41FA5}">
                      <a16:colId xmlns:a16="http://schemas.microsoft.com/office/drawing/2014/main" val="1634975802"/>
                    </a:ext>
                  </a:extLst>
                </a:gridCol>
                <a:gridCol w="993207">
                  <a:extLst>
                    <a:ext uri="{9D8B030D-6E8A-4147-A177-3AD203B41FA5}">
                      <a16:colId xmlns:a16="http://schemas.microsoft.com/office/drawing/2014/main" val="3070726687"/>
                    </a:ext>
                  </a:extLst>
                </a:gridCol>
                <a:gridCol w="1331473">
                  <a:extLst>
                    <a:ext uri="{9D8B030D-6E8A-4147-A177-3AD203B41FA5}">
                      <a16:colId xmlns:a16="http://schemas.microsoft.com/office/drawing/2014/main" val="2979461448"/>
                    </a:ext>
                  </a:extLst>
                </a:gridCol>
              </a:tblGrid>
              <a:tr h="4433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AUPRC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In-Hospital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ICU mort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LOS &gt; 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LOS &gt; 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02340455"/>
                  </a:ext>
                </a:extLst>
              </a:tr>
              <a:tr h="443330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Ablation -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GloVe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0.582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0.526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0.655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0.212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40400553"/>
                  </a:ext>
                </a:extLst>
              </a:tr>
              <a:tr h="443330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Proposed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0.580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0.520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0.647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0.231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37992118"/>
                  </a:ext>
                </a:extLst>
              </a:tr>
              <a:tr h="443330">
                <a:tc gridSpan="5"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Comparison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3874413"/>
                  </a:ext>
                </a:extLst>
              </a:tr>
              <a:tr h="4433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GloVe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vs Proposed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0.28%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1.16%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1.36%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-8.29%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341356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9879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2F162-5902-C94D-8B75-80EC5E119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Usage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BEEB4-337B-4D44-8806-CF78037C8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004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2F162-5902-C94D-8B75-80EC5E119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BEEB4-337B-4D44-8806-CF78037C83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966" y="2603500"/>
            <a:ext cx="9507647" cy="3416300"/>
          </a:xfrm>
        </p:spPr>
        <p:txBody>
          <a:bodyPr/>
          <a:lstStyle/>
          <a:p>
            <a:r>
              <a:rPr lang="en-US" dirty="0"/>
              <a:t>Bert </a:t>
            </a:r>
          </a:p>
        </p:txBody>
      </p:sp>
    </p:spTree>
    <p:extLst>
      <p:ext uri="{BB962C8B-B14F-4D97-AF65-F5344CB8AC3E}">
        <p14:creationId xmlns:p14="http://schemas.microsoft.com/office/powerpoint/2010/main" val="28962207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{9FA78372-153E-2B48-BF9C-73E89FBF0868}tf10001076</Template>
  <TotalTime>4539</TotalTime>
  <Words>331</Words>
  <Application>Microsoft Macintosh PowerPoint</Application>
  <PresentationFormat>Widescreen</PresentationFormat>
  <Paragraphs>108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 Boardroom</vt:lpstr>
      <vt:lpstr>Paper 211 : Improving Clinical Outcome Predictions Using Convolution over Medical Entities with Multimodal Learning  </vt:lpstr>
      <vt:lpstr>What is this paper trying to solve</vt:lpstr>
      <vt:lpstr>Data</vt:lpstr>
      <vt:lpstr>Proposed Model</vt:lpstr>
      <vt:lpstr>Results</vt:lpstr>
      <vt:lpstr>Results</vt:lpstr>
      <vt:lpstr>Ablations</vt:lpstr>
      <vt:lpstr>Software Usage</vt:lpstr>
      <vt:lpstr>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Paper 211 : Improving Clinical Outcome Predictions Using Convolution over Medical Entities with Multimodal Learning  </dc:title>
  <dc:creator>selvaganapathy thirugnanam</dc:creator>
  <cp:lastModifiedBy>Gopikrishnan Srinivasan</cp:lastModifiedBy>
  <cp:revision>18</cp:revision>
  <dcterms:created xsi:type="dcterms:W3CDTF">2022-05-04T01:50:00Z</dcterms:created>
  <dcterms:modified xsi:type="dcterms:W3CDTF">2022-05-07T20:55:13Z</dcterms:modified>
</cp:coreProperties>
</file>