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7b43c6b3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7b43c6b3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b43c6b32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b43c6b32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Demi</a:t>
            </a:r>
            <a:endParaRPr>
              <a:solidFill>
                <a:schemeClr val="dk1"/>
              </a:solidFill>
            </a:endParaRPr>
          </a:p>
          <a:p>
            <a:pPr indent="0" lvl="0" marL="0" rtl="0" algn="l">
              <a:spcBef>
                <a:spcPts val="0"/>
              </a:spcBef>
              <a:spcAft>
                <a:spcPts val="0"/>
              </a:spcAft>
              <a:buNone/>
            </a:pPr>
            <a:r>
              <a:rPr lang="en" sz="1400">
                <a:solidFill>
                  <a:schemeClr val="dk1"/>
                </a:solidFill>
              </a:rPr>
              <a:t>But considering there are some factors are not significant, we refine the model by taking those factors out of consideration.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And we got the promoted regression equation. </a:t>
            </a:r>
            <a:endParaRPr sz="14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b43c6b32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b43c6b32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Demi</a:t>
            </a:r>
            <a:endParaRPr>
              <a:solidFill>
                <a:schemeClr val="dk1"/>
              </a:solidFill>
            </a:endParaRPr>
          </a:p>
          <a:p>
            <a:pPr indent="0" lvl="0" marL="0" rtl="0" algn="l">
              <a:spcBef>
                <a:spcPts val="0"/>
              </a:spcBef>
              <a:spcAft>
                <a:spcPts val="0"/>
              </a:spcAft>
              <a:buNone/>
            </a:pPr>
            <a:r>
              <a:rPr lang="en" sz="1400">
                <a:solidFill>
                  <a:schemeClr val="dk1"/>
                </a:solidFill>
              </a:rPr>
              <a:t>Both of the regression explains 93% of the variation of response time, while the model with ANOVA analysis results in smaller confidence intervals, which we believe model 2 give s a better estimation of the service time.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7b43c6b32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7b43c6b32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Demi</a:t>
            </a:r>
            <a:endParaRPr>
              <a:solidFill>
                <a:schemeClr val="dk1"/>
              </a:solidFill>
            </a:endParaRPr>
          </a:p>
          <a:p>
            <a:pPr indent="0" lvl="0" marL="0" rtl="0" algn="l">
              <a:spcBef>
                <a:spcPts val="0"/>
              </a:spcBef>
              <a:spcAft>
                <a:spcPts val="0"/>
              </a:spcAft>
              <a:buNone/>
            </a:pPr>
            <a:r>
              <a:rPr lang="en" sz="1400">
                <a:solidFill>
                  <a:schemeClr val="dk1"/>
                </a:solidFill>
              </a:rPr>
              <a:t>To see whether we can draw the correct conclusions from the regression model, we also test assumptions for validation. </a:t>
            </a:r>
            <a:endParaRPr sz="1400">
              <a:solidFill>
                <a:schemeClr val="dk1"/>
              </a:solidFill>
            </a:endParaRPr>
          </a:p>
          <a:p>
            <a:pPr indent="0" lvl="0" marL="0" rtl="0" algn="l">
              <a:spcBef>
                <a:spcPts val="0"/>
              </a:spcBef>
              <a:spcAft>
                <a:spcPts val="0"/>
              </a:spcAft>
              <a:buNone/>
            </a:pPr>
            <a:r>
              <a:rPr lang="en" sz="1400">
                <a:solidFill>
                  <a:schemeClr val="dk1"/>
                </a:solidFill>
              </a:rPr>
              <a:t>As discussed earlier, we have observed there should be a linear relation between response time and the factors, which lead us to build the regression model.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And from the first two plots, the residuals vs. predicted response time and vs. experiment number, we can see that the data points are scattered around, like random variables, and it indicates our errors are independent.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Besides, we have the Q-Q plot to show that error follows normal distribution. Almost all data points are scattered around the 45 degree diagonal line.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And also in the first plot, rather than becoming spread out, the residuals remain at the same level, and could be said to be constant.</a:t>
            </a:r>
            <a:endParaRPr sz="1400">
              <a:solidFill>
                <a:schemeClr val="dk1"/>
              </a:solidFill>
            </a:endParaRPr>
          </a:p>
          <a:p>
            <a:pPr indent="0" lvl="0" marL="0" rtl="0" algn="l">
              <a:spcBef>
                <a:spcPts val="0"/>
              </a:spcBef>
              <a:spcAft>
                <a:spcPts val="0"/>
              </a:spcAft>
              <a:buNone/>
            </a:pPr>
            <a:r>
              <a:rPr lang="en" sz="1400">
                <a:solidFill>
                  <a:schemeClr val="dk1"/>
                </a:solidFill>
              </a:rPr>
              <a:t>So there is no need of transformation, and our model could be use.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b43c6b32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b43c6b32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7b43c6b32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7b43c6b32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b43c6b32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7b43c6b32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b43c6b32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7b43c6b32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Jackson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7b43c6b32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7b43c6b32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Jackson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b43c6b32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7b43c6b32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Jackson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7b43c6b32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7b43c6b32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b43c6b32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b43c6b32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Jackson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7b43c6b32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7b43c6b32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Jackson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b43c6b32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b43c6b32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Jackson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b43c6b32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b43c6b32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Jackson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b43c6b32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b43c6b32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Jackson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b43c6b32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b43c6b32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Jackson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b43c6b32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b43c6b32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b43c6b32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b43c6b32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Demi</a:t>
            </a:r>
            <a:endParaRPr/>
          </a:p>
          <a:p>
            <a:pPr indent="0" lvl="0" marL="0" rtl="0" algn="l">
              <a:spcBef>
                <a:spcPts val="0"/>
              </a:spcBef>
              <a:spcAft>
                <a:spcPts val="0"/>
              </a:spcAft>
              <a:buNone/>
            </a:pPr>
            <a:r>
              <a:rPr lang="en" sz="1400"/>
              <a:t>At first, we construct the regression model based on the three factors and all </a:t>
            </a:r>
            <a:r>
              <a:rPr lang="en" sz="1400"/>
              <a:t>their</a:t>
            </a:r>
            <a:r>
              <a:rPr lang="en" sz="1400"/>
              <a:t> combination interactions. And we get the </a:t>
            </a:r>
            <a:r>
              <a:rPr lang="en" sz="1400"/>
              <a:t>regression</a:t>
            </a:r>
            <a:r>
              <a:rPr lang="en" sz="1400"/>
              <a:t> equation as shown in the slide.</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9.jpg"/><Relationship Id="rId5"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2.png"/><Relationship Id="rId10"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14.png"/><Relationship Id="rId8"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840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QPECS Team 9</a:t>
            </a:r>
            <a:endParaRPr/>
          </a:p>
          <a:p>
            <a:pPr indent="0" lvl="0" marL="0" rtl="0" algn="ctr">
              <a:spcBef>
                <a:spcPts val="0"/>
              </a:spcBef>
              <a:spcAft>
                <a:spcPts val="0"/>
              </a:spcAft>
              <a:buNone/>
            </a:pPr>
            <a:r>
              <a:rPr b="1" lang="en"/>
              <a:t>Final Presentation</a:t>
            </a:r>
            <a:endParaRPr b="1"/>
          </a:p>
        </p:txBody>
      </p:sp>
      <p:sp>
        <p:nvSpPr>
          <p:cNvPr id="55" name="Google Shape;55;p13"/>
          <p:cNvSpPr txBox="1"/>
          <p:nvPr>
            <p:ph idx="1" type="subTitle"/>
          </p:nvPr>
        </p:nvSpPr>
        <p:spPr>
          <a:xfrm>
            <a:off x="311700" y="3173575"/>
            <a:ext cx="8520600" cy="885900"/>
          </a:xfrm>
          <a:prstGeom prst="rect">
            <a:avLst/>
          </a:prstGeom>
        </p:spPr>
        <p:txBody>
          <a:bodyPr anchorCtr="0" anchor="t" bIns="91425" lIns="91425" spcFirstLastPara="1" rIns="91425" wrap="square" tIns="91425">
            <a:normAutofit fontScale="55000" lnSpcReduction="20000"/>
          </a:bodyPr>
          <a:lstStyle/>
          <a:p>
            <a:pPr indent="0" lvl="0" marL="0" rtl="0" algn="ctr">
              <a:lnSpc>
                <a:spcPct val="115000"/>
              </a:lnSpc>
              <a:spcBef>
                <a:spcPts val="0"/>
              </a:spcBef>
              <a:spcAft>
                <a:spcPts val="0"/>
              </a:spcAft>
              <a:buNone/>
            </a:pPr>
            <a:r>
              <a:rPr lang="en"/>
              <a:t>Jackson Campolattaro (5625270) </a:t>
            </a:r>
            <a:endParaRPr/>
          </a:p>
          <a:p>
            <a:pPr indent="0" lvl="0" marL="0" rtl="0" algn="ctr">
              <a:lnSpc>
                <a:spcPct val="115000"/>
              </a:lnSpc>
              <a:spcBef>
                <a:spcPts val="0"/>
              </a:spcBef>
              <a:spcAft>
                <a:spcPts val="0"/>
              </a:spcAft>
              <a:buNone/>
            </a:pPr>
            <a:r>
              <a:rPr lang="en"/>
              <a:t>Sian Hallsworth (5611393) </a:t>
            </a:r>
            <a:endParaRPr/>
          </a:p>
          <a:p>
            <a:pPr indent="0" lvl="0" marL="0" rtl="0" algn="ctr">
              <a:lnSpc>
                <a:spcPct val="115000"/>
              </a:lnSpc>
              <a:spcBef>
                <a:spcPts val="0"/>
              </a:spcBef>
              <a:spcAft>
                <a:spcPts val="0"/>
              </a:spcAft>
              <a:buNone/>
            </a:pPr>
            <a:r>
              <a:rPr lang="en"/>
              <a:t>Yiwei Tao (5671078)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Refinement using ANOVA Results</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our ANOVA results, we also fit a regression model which does not incorporate the </a:t>
            </a:r>
            <a:r>
              <a:rPr b="1" lang="en"/>
              <a:t>Epochs:Batch-Size</a:t>
            </a:r>
            <a:r>
              <a:rPr lang="en"/>
              <a:t> interaction, nor the three-way </a:t>
            </a:r>
            <a:r>
              <a:rPr b="1" lang="en"/>
              <a:t>Nodes:Epochs:Batch-Size</a:t>
            </a:r>
            <a:r>
              <a:rPr lang="en"/>
              <a:t> interaction</a:t>
            </a:r>
            <a:endParaRPr/>
          </a:p>
          <a:p>
            <a:pPr indent="0" lvl="0" marL="0" rtl="0" algn="l">
              <a:spcBef>
                <a:spcPts val="1200"/>
              </a:spcBef>
              <a:spcAft>
                <a:spcPts val="0"/>
              </a:spcAft>
              <a:buNone/>
            </a:pPr>
            <a:r>
              <a:rPr lang="en"/>
              <a:t>The regression equation:</a:t>
            </a:r>
            <a:endParaRPr/>
          </a:p>
          <a:p>
            <a:pPr indent="0" lvl="0" marL="0" rtl="0" algn="l">
              <a:spcBef>
                <a:spcPts val="1200"/>
              </a:spcBef>
              <a:spcAft>
                <a:spcPts val="0"/>
              </a:spcAft>
              <a:buNone/>
            </a:pPr>
            <a:r>
              <a:rPr lang="en"/>
              <a:t>Response time = 2.5815 - 9.0432(batch_size) + 0.653(epochs)  - 0.5977(nodes) </a:t>
            </a:r>
            <a:endParaRPr/>
          </a:p>
          <a:p>
            <a:pPr indent="457200" lvl="0" marL="1371600" rtl="0" algn="l">
              <a:spcBef>
                <a:spcPts val="1200"/>
              </a:spcBef>
              <a:spcAft>
                <a:spcPts val="0"/>
              </a:spcAft>
              <a:buClr>
                <a:schemeClr val="dk1"/>
              </a:buClr>
              <a:buSzPts val="1100"/>
              <a:buFont typeface="Arial"/>
              <a:buNone/>
            </a:pPr>
            <a:r>
              <a:rPr lang="en"/>
              <a:t>+ 0.8777(nodes:batch_size) - 0.0757(nodes:epochs)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 Accuracy</a:t>
            </a:r>
            <a:endParaRPr/>
          </a:p>
        </p:txBody>
      </p:sp>
      <p:sp>
        <p:nvSpPr>
          <p:cNvPr id="129" name="Google Shape;129;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original model and the model informed by our ANOVA results both achieved an R</a:t>
            </a:r>
            <a:r>
              <a:rPr baseline="30000" lang="en"/>
              <a:t>2</a:t>
            </a:r>
            <a:r>
              <a:rPr lang="en"/>
              <a:t> accuracy of </a:t>
            </a:r>
            <a:r>
              <a:rPr b="1" lang="en"/>
              <a:t>93%</a:t>
            </a:r>
            <a:endParaRPr b="1"/>
          </a:p>
          <a:p>
            <a:pPr indent="0" lvl="0" marL="0" rtl="0" algn="l">
              <a:spcBef>
                <a:spcPts val="1200"/>
              </a:spcBef>
              <a:spcAft>
                <a:spcPts val="0"/>
              </a:spcAft>
              <a:buNone/>
            </a:pPr>
            <a:r>
              <a:rPr lang="en"/>
              <a:t>The predictions of the two models are largely similar, though the ANOVA-refined model consistently predicts higher service times.</a:t>
            </a:r>
            <a:endParaRPr/>
          </a:p>
          <a:p>
            <a:pPr indent="0" lvl="0" marL="0" rtl="0" algn="l">
              <a:spcBef>
                <a:spcPts val="1200"/>
              </a:spcBef>
              <a:spcAft>
                <a:spcPts val="1200"/>
              </a:spcAft>
              <a:buNone/>
            </a:pPr>
            <a:r>
              <a:t/>
            </a:r>
            <a:endParaRPr/>
          </a:p>
        </p:txBody>
      </p:sp>
      <p:pic>
        <p:nvPicPr>
          <p:cNvPr id="130" name="Google Shape;130;p23"/>
          <p:cNvPicPr preferRelativeResize="0"/>
          <p:nvPr/>
        </p:nvPicPr>
        <p:blipFill rotWithShape="1">
          <a:blip r:embed="rId3">
            <a:alphaModFix/>
          </a:blip>
          <a:srcRect b="0" l="0" r="22075" t="0"/>
          <a:stretch/>
        </p:blipFill>
        <p:spPr>
          <a:xfrm>
            <a:off x="4429250" y="1226849"/>
            <a:ext cx="4576676" cy="2523202"/>
          </a:xfrm>
          <a:prstGeom prst="rect">
            <a:avLst/>
          </a:prstGeom>
          <a:noFill/>
          <a:ln>
            <a:noFill/>
          </a:ln>
        </p:spPr>
      </p:pic>
      <p:pic>
        <p:nvPicPr>
          <p:cNvPr id="131" name="Google Shape;131;p23"/>
          <p:cNvPicPr preferRelativeResize="0"/>
          <p:nvPr/>
        </p:nvPicPr>
        <p:blipFill rotWithShape="1">
          <a:blip r:embed="rId3">
            <a:alphaModFix/>
          </a:blip>
          <a:srcRect b="78575" l="78046" r="0" t="7604"/>
          <a:stretch/>
        </p:blipFill>
        <p:spPr>
          <a:xfrm>
            <a:off x="4670181" y="833250"/>
            <a:ext cx="1947263" cy="5265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527300" y="660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 </a:t>
            </a:r>
            <a:r>
              <a:rPr lang="en"/>
              <a:t>Checking</a:t>
            </a:r>
            <a:r>
              <a:rPr lang="en"/>
              <a:t> Assumptions</a:t>
            </a:r>
            <a:endParaRPr/>
          </a:p>
        </p:txBody>
      </p:sp>
      <p:sp>
        <p:nvSpPr>
          <p:cNvPr id="137" name="Google Shape;137;p24"/>
          <p:cNvSpPr txBox="1"/>
          <p:nvPr>
            <p:ph idx="1" type="body"/>
          </p:nvPr>
        </p:nvSpPr>
        <p:spPr>
          <a:xfrm>
            <a:off x="866100" y="1017725"/>
            <a:ext cx="4908900" cy="35589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2000"/>
          </a:p>
          <a:p>
            <a:pPr indent="-355600" lvl="0" marL="457200" rtl="0" algn="l">
              <a:lnSpc>
                <a:spcPct val="200000"/>
              </a:lnSpc>
              <a:spcBef>
                <a:spcPts val="1200"/>
              </a:spcBef>
              <a:spcAft>
                <a:spcPts val="0"/>
              </a:spcAft>
              <a:buSzPts val="2000"/>
              <a:buChar char="●"/>
            </a:pPr>
            <a:r>
              <a:rPr lang="en" sz="2000"/>
              <a:t>Independent errors</a:t>
            </a:r>
            <a:endParaRPr sz="2000"/>
          </a:p>
          <a:p>
            <a:pPr indent="-355600" lvl="0" marL="457200" rtl="0" algn="l">
              <a:lnSpc>
                <a:spcPct val="200000"/>
              </a:lnSpc>
              <a:spcBef>
                <a:spcPts val="0"/>
              </a:spcBef>
              <a:spcAft>
                <a:spcPts val="0"/>
              </a:spcAft>
              <a:buSzPts val="2000"/>
              <a:buChar char="●"/>
            </a:pPr>
            <a:r>
              <a:rPr lang="en" sz="2000"/>
              <a:t>Normally distributed </a:t>
            </a:r>
            <a:r>
              <a:rPr lang="en" sz="2000"/>
              <a:t>errors</a:t>
            </a:r>
            <a:endParaRPr sz="2000"/>
          </a:p>
          <a:p>
            <a:pPr indent="-355600" lvl="0" marL="457200" rtl="0" algn="l">
              <a:lnSpc>
                <a:spcPct val="200000"/>
              </a:lnSpc>
              <a:spcBef>
                <a:spcPts val="0"/>
              </a:spcBef>
              <a:spcAft>
                <a:spcPts val="0"/>
              </a:spcAft>
              <a:buSzPts val="2000"/>
              <a:buChar char="●"/>
            </a:pPr>
            <a:r>
              <a:rPr lang="en" sz="2000"/>
              <a:t>Constant standard deviation of errors</a:t>
            </a:r>
            <a:endParaRPr sz="2000"/>
          </a:p>
        </p:txBody>
      </p:sp>
      <p:pic>
        <p:nvPicPr>
          <p:cNvPr id="138" name="Google Shape;138;p24"/>
          <p:cNvPicPr preferRelativeResize="0"/>
          <p:nvPr/>
        </p:nvPicPr>
        <p:blipFill>
          <a:blip r:embed="rId3">
            <a:alphaModFix/>
          </a:blip>
          <a:stretch>
            <a:fillRect/>
          </a:stretch>
        </p:blipFill>
        <p:spPr>
          <a:xfrm>
            <a:off x="6685002" y="3150159"/>
            <a:ext cx="1970372" cy="1426465"/>
          </a:xfrm>
          <a:prstGeom prst="rect">
            <a:avLst/>
          </a:prstGeom>
          <a:noFill/>
          <a:ln>
            <a:noFill/>
          </a:ln>
        </p:spPr>
      </p:pic>
      <p:pic>
        <p:nvPicPr>
          <p:cNvPr id="139" name="Google Shape;139;p24"/>
          <p:cNvPicPr preferRelativeResize="0"/>
          <p:nvPr/>
        </p:nvPicPr>
        <p:blipFill>
          <a:blip r:embed="rId4">
            <a:alphaModFix/>
          </a:blip>
          <a:stretch>
            <a:fillRect/>
          </a:stretch>
        </p:blipFill>
        <p:spPr>
          <a:xfrm>
            <a:off x="6685000" y="1723692"/>
            <a:ext cx="1970375" cy="1426467"/>
          </a:xfrm>
          <a:prstGeom prst="rect">
            <a:avLst/>
          </a:prstGeom>
          <a:noFill/>
          <a:ln>
            <a:noFill/>
          </a:ln>
        </p:spPr>
      </p:pic>
      <p:pic>
        <p:nvPicPr>
          <p:cNvPr id="140" name="Google Shape;140;p24"/>
          <p:cNvPicPr preferRelativeResize="0"/>
          <p:nvPr/>
        </p:nvPicPr>
        <p:blipFill>
          <a:blip r:embed="rId5">
            <a:alphaModFix/>
          </a:blip>
          <a:stretch>
            <a:fillRect/>
          </a:stretch>
        </p:blipFill>
        <p:spPr>
          <a:xfrm>
            <a:off x="6685002" y="297225"/>
            <a:ext cx="1970372" cy="14264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Operational Law &amp; Queue-based Models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Models</a:t>
            </a:r>
            <a:endParaRPr/>
          </a:p>
        </p:txBody>
      </p:sp>
      <p:sp>
        <p:nvSpPr>
          <p:cNvPr id="151" name="Google Shape;151;p26"/>
          <p:cNvSpPr txBox="1"/>
          <p:nvPr>
            <p:ph idx="1" type="body"/>
          </p:nvPr>
        </p:nvSpPr>
        <p:spPr>
          <a:xfrm>
            <a:off x="311700" y="1152475"/>
            <a:ext cx="2709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Utilization</a:t>
            </a:r>
            <a:endParaRPr/>
          </a:p>
        </p:txBody>
      </p:sp>
      <p:sp>
        <p:nvSpPr>
          <p:cNvPr id="152" name="Google Shape;152;p26"/>
          <p:cNvSpPr txBox="1"/>
          <p:nvPr>
            <p:ph idx="1" type="body"/>
          </p:nvPr>
        </p:nvSpPr>
        <p:spPr>
          <a:xfrm>
            <a:off x="3279925" y="1152475"/>
            <a:ext cx="2709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Response Time</a:t>
            </a:r>
            <a:endParaRPr/>
          </a:p>
        </p:txBody>
      </p:sp>
      <p:sp>
        <p:nvSpPr>
          <p:cNvPr id="153" name="Google Shape;153;p26"/>
          <p:cNvSpPr txBox="1"/>
          <p:nvPr>
            <p:ph idx="1" type="body"/>
          </p:nvPr>
        </p:nvSpPr>
        <p:spPr>
          <a:xfrm>
            <a:off x="6276450" y="1152475"/>
            <a:ext cx="2709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Waiting Time</a:t>
            </a:r>
            <a:endParaRPr/>
          </a:p>
        </p:txBody>
      </p:sp>
      <p:pic>
        <p:nvPicPr>
          <p:cNvPr id="154" name="Google Shape;154;p26"/>
          <p:cNvPicPr preferRelativeResize="0"/>
          <p:nvPr/>
        </p:nvPicPr>
        <p:blipFill rotWithShape="1">
          <a:blip r:embed="rId3">
            <a:alphaModFix/>
          </a:blip>
          <a:srcRect b="0" l="10071" r="0" t="12441"/>
          <a:stretch/>
        </p:blipFill>
        <p:spPr>
          <a:xfrm>
            <a:off x="974450" y="1671875"/>
            <a:ext cx="1332000" cy="472475"/>
          </a:xfrm>
          <a:prstGeom prst="rect">
            <a:avLst/>
          </a:prstGeom>
          <a:noFill/>
          <a:ln cap="flat" cmpd="sng" w="19050">
            <a:solidFill>
              <a:srgbClr val="D0E0E3"/>
            </a:solidFill>
            <a:prstDash val="solid"/>
            <a:round/>
            <a:headEnd len="sm" w="sm" type="none"/>
            <a:tailEnd len="sm" w="sm" type="none"/>
          </a:ln>
        </p:spPr>
      </p:pic>
      <p:pic>
        <p:nvPicPr>
          <p:cNvPr id="155" name="Google Shape;155;p26"/>
          <p:cNvPicPr preferRelativeResize="0"/>
          <p:nvPr/>
        </p:nvPicPr>
        <p:blipFill>
          <a:blip r:embed="rId4">
            <a:alphaModFix/>
          </a:blip>
          <a:stretch>
            <a:fillRect/>
          </a:stretch>
        </p:blipFill>
        <p:spPr>
          <a:xfrm>
            <a:off x="774875" y="2782675"/>
            <a:ext cx="1782950" cy="1169250"/>
          </a:xfrm>
          <a:prstGeom prst="rect">
            <a:avLst/>
          </a:prstGeom>
          <a:noFill/>
          <a:ln>
            <a:noFill/>
          </a:ln>
        </p:spPr>
      </p:pic>
      <p:sp>
        <p:nvSpPr>
          <p:cNvPr id="156" name="Google Shape;156;p26"/>
          <p:cNvSpPr/>
          <p:nvPr/>
        </p:nvSpPr>
        <p:spPr>
          <a:xfrm>
            <a:off x="1875000" y="4138850"/>
            <a:ext cx="1246800" cy="898500"/>
          </a:xfrm>
          <a:prstGeom prst="wedgeRoundRectCallout">
            <a:avLst>
              <a:gd fmla="val -33342" name="adj1"/>
              <a:gd fmla="val -78318" name="adj2"/>
              <a:gd fmla="val 0" name="adj3"/>
            </a:avLst>
          </a:prstGeom>
          <a:solidFill>
            <a:schemeClr val="lt1"/>
          </a:solidFill>
          <a:ln cap="flat" cmpd="sng" w="28575">
            <a:solidFill>
              <a:srgbClr val="D0E0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6"/>
          <p:cNvPicPr preferRelativeResize="0"/>
          <p:nvPr/>
        </p:nvPicPr>
        <p:blipFill>
          <a:blip r:embed="rId5">
            <a:alphaModFix/>
          </a:blip>
          <a:stretch>
            <a:fillRect/>
          </a:stretch>
        </p:blipFill>
        <p:spPr>
          <a:xfrm>
            <a:off x="1942038" y="4278726"/>
            <a:ext cx="1112725" cy="683675"/>
          </a:xfrm>
          <a:prstGeom prst="rect">
            <a:avLst/>
          </a:prstGeom>
          <a:noFill/>
          <a:ln>
            <a:noFill/>
          </a:ln>
        </p:spPr>
      </p:pic>
      <p:pic>
        <p:nvPicPr>
          <p:cNvPr id="158" name="Google Shape;158;p26"/>
          <p:cNvPicPr preferRelativeResize="0"/>
          <p:nvPr/>
        </p:nvPicPr>
        <p:blipFill>
          <a:blip r:embed="rId6">
            <a:alphaModFix/>
          </a:blip>
          <a:stretch>
            <a:fillRect/>
          </a:stretch>
        </p:blipFill>
        <p:spPr>
          <a:xfrm>
            <a:off x="3423900" y="1833325"/>
            <a:ext cx="955500" cy="397225"/>
          </a:xfrm>
          <a:prstGeom prst="rect">
            <a:avLst/>
          </a:prstGeom>
          <a:noFill/>
          <a:ln cap="flat" cmpd="sng" w="19050">
            <a:solidFill>
              <a:srgbClr val="D9EAD3"/>
            </a:solidFill>
            <a:prstDash val="solid"/>
            <a:round/>
            <a:headEnd len="sm" w="sm" type="none"/>
            <a:tailEnd len="sm" w="sm" type="none"/>
          </a:ln>
        </p:spPr>
      </p:pic>
      <p:pic>
        <p:nvPicPr>
          <p:cNvPr id="159" name="Google Shape;159;p26"/>
          <p:cNvPicPr preferRelativeResize="0"/>
          <p:nvPr/>
        </p:nvPicPr>
        <p:blipFill>
          <a:blip r:embed="rId7">
            <a:alphaModFix/>
          </a:blip>
          <a:stretch>
            <a:fillRect/>
          </a:stretch>
        </p:blipFill>
        <p:spPr>
          <a:xfrm>
            <a:off x="4867863" y="1853013"/>
            <a:ext cx="990875" cy="347850"/>
          </a:xfrm>
          <a:prstGeom prst="rect">
            <a:avLst/>
          </a:prstGeom>
          <a:noFill/>
          <a:ln cap="flat" cmpd="sng" w="19050">
            <a:solidFill>
              <a:srgbClr val="D9EAD3"/>
            </a:solidFill>
            <a:prstDash val="solid"/>
            <a:round/>
            <a:headEnd len="sm" w="sm" type="none"/>
            <a:tailEnd len="sm" w="sm" type="none"/>
          </a:ln>
        </p:spPr>
      </p:pic>
      <p:sp>
        <p:nvSpPr>
          <p:cNvPr id="160" name="Google Shape;160;p26"/>
          <p:cNvSpPr/>
          <p:nvPr/>
        </p:nvSpPr>
        <p:spPr>
          <a:xfrm rot="6719382">
            <a:off x="4673388" y="2628497"/>
            <a:ext cx="644162" cy="353696"/>
          </a:xfrm>
          <a:prstGeom prst="rightArrow">
            <a:avLst>
              <a:gd fmla="val 50000" name="adj1"/>
              <a:gd fmla="val 50000" name="adj2"/>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rot="4067549">
            <a:off x="3964297" y="2628562"/>
            <a:ext cx="644509" cy="353593"/>
          </a:xfrm>
          <a:prstGeom prst="rightArrow">
            <a:avLst>
              <a:gd fmla="val 50000" name="adj1"/>
              <a:gd fmla="val 50000" name="adj2"/>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6"/>
          <p:cNvPicPr preferRelativeResize="0"/>
          <p:nvPr/>
        </p:nvPicPr>
        <p:blipFill>
          <a:blip r:embed="rId8">
            <a:alphaModFix/>
          </a:blip>
          <a:stretch>
            <a:fillRect/>
          </a:stretch>
        </p:blipFill>
        <p:spPr>
          <a:xfrm>
            <a:off x="3814945" y="3270653"/>
            <a:ext cx="1782950" cy="737772"/>
          </a:xfrm>
          <a:prstGeom prst="rect">
            <a:avLst/>
          </a:prstGeom>
          <a:noFill/>
          <a:ln>
            <a:noFill/>
          </a:ln>
        </p:spPr>
      </p:pic>
      <p:pic>
        <p:nvPicPr>
          <p:cNvPr id="163" name="Google Shape;163;p26"/>
          <p:cNvPicPr preferRelativeResize="0"/>
          <p:nvPr/>
        </p:nvPicPr>
        <p:blipFill>
          <a:blip r:embed="rId9">
            <a:alphaModFix/>
          </a:blip>
          <a:stretch>
            <a:fillRect/>
          </a:stretch>
        </p:blipFill>
        <p:spPr>
          <a:xfrm>
            <a:off x="6853425" y="1828337"/>
            <a:ext cx="1555358" cy="397225"/>
          </a:xfrm>
          <a:prstGeom prst="rect">
            <a:avLst/>
          </a:prstGeom>
          <a:noFill/>
          <a:ln cap="flat" cmpd="sng" w="19050">
            <a:solidFill>
              <a:srgbClr val="D9D2E9"/>
            </a:solidFill>
            <a:prstDash val="solid"/>
            <a:round/>
            <a:headEnd len="sm" w="sm" type="none"/>
            <a:tailEnd len="sm" w="sm" type="none"/>
          </a:ln>
        </p:spPr>
      </p:pic>
      <p:sp>
        <p:nvSpPr>
          <p:cNvPr id="164" name="Google Shape;164;p26"/>
          <p:cNvSpPr/>
          <p:nvPr/>
        </p:nvSpPr>
        <p:spPr>
          <a:xfrm rot="5400000">
            <a:off x="7309200" y="2508950"/>
            <a:ext cx="643800" cy="353700"/>
          </a:xfrm>
          <a:prstGeom prst="rightArrow">
            <a:avLst>
              <a:gd fmla="val 50000" name="adj1"/>
              <a:gd fmla="val 50000" name="adj2"/>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6"/>
          <p:cNvPicPr preferRelativeResize="0"/>
          <p:nvPr/>
        </p:nvPicPr>
        <p:blipFill>
          <a:blip r:embed="rId10">
            <a:alphaModFix/>
          </a:blip>
          <a:stretch>
            <a:fillRect/>
          </a:stretch>
        </p:blipFill>
        <p:spPr>
          <a:xfrm>
            <a:off x="6600125" y="3270649"/>
            <a:ext cx="2142262" cy="539625"/>
          </a:xfrm>
          <a:prstGeom prst="rect">
            <a:avLst/>
          </a:prstGeom>
          <a:noFill/>
          <a:ln>
            <a:noFill/>
          </a:ln>
        </p:spPr>
      </p:pic>
      <p:sp>
        <p:nvSpPr>
          <p:cNvPr id="166" name="Google Shape;166;p26"/>
          <p:cNvSpPr/>
          <p:nvPr/>
        </p:nvSpPr>
        <p:spPr>
          <a:xfrm>
            <a:off x="5145600" y="863150"/>
            <a:ext cx="1782900" cy="397200"/>
          </a:xfrm>
          <a:prstGeom prst="roundRect">
            <a:avLst>
              <a:gd fmla="val 16667" name="adj"/>
            </a:avLst>
          </a:prstGeom>
          <a:solidFill>
            <a:schemeClr val="lt1"/>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Queue: M/M/1</a:t>
            </a:r>
            <a:endParaRPr/>
          </a:p>
        </p:txBody>
      </p:sp>
      <p:sp>
        <p:nvSpPr>
          <p:cNvPr id="167" name="Google Shape;167;p26"/>
          <p:cNvSpPr/>
          <p:nvPr/>
        </p:nvSpPr>
        <p:spPr>
          <a:xfrm rot="5400000">
            <a:off x="1382700" y="2357075"/>
            <a:ext cx="567300" cy="353700"/>
          </a:xfrm>
          <a:prstGeom prst="rightArrow">
            <a:avLst>
              <a:gd fmla="val 50000" name="adj1"/>
              <a:gd fmla="val 50000" name="adj2"/>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a:t>
            </a:r>
            <a:endParaRPr/>
          </a:p>
        </p:txBody>
      </p:sp>
      <p:pic>
        <p:nvPicPr>
          <p:cNvPr id="173" name="Google Shape;173;p27"/>
          <p:cNvPicPr preferRelativeResize="0"/>
          <p:nvPr/>
        </p:nvPicPr>
        <p:blipFill>
          <a:blip r:embed="rId3">
            <a:alphaModFix/>
          </a:blip>
          <a:stretch>
            <a:fillRect/>
          </a:stretch>
        </p:blipFill>
        <p:spPr>
          <a:xfrm>
            <a:off x="396149" y="1513300"/>
            <a:ext cx="3087474" cy="2314250"/>
          </a:xfrm>
          <a:prstGeom prst="rect">
            <a:avLst/>
          </a:prstGeom>
          <a:noFill/>
          <a:ln>
            <a:noFill/>
          </a:ln>
        </p:spPr>
      </p:pic>
      <p:pic>
        <p:nvPicPr>
          <p:cNvPr id="174" name="Google Shape;174;p27"/>
          <p:cNvPicPr preferRelativeResize="0"/>
          <p:nvPr/>
        </p:nvPicPr>
        <p:blipFill>
          <a:blip r:embed="rId4">
            <a:alphaModFix/>
          </a:blip>
          <a:stretch>
            <a:fillRect/>
          </a:stretch>
        </p:blipFill>
        <p:spPr>
          <a:xfrm>
            <a:off x="4470150" y="1338416"/>
            <a:ext cx="3794225" cy="2664025"/>
          </a:xfrm>
          <a:prstGeom prst="rect">
            <a:avLst/>
          </a:prstGeom>
          <a:noFill/>
          <a:ln>
            <a:noFill/>
          </a:ln>
        </p:spPr>
      </p:pic>
      <p:sp>
        <p:nvSpPr>
          <p:cNvPr id="175" name="Google Shape;175;p27"/>
          <p:cNvSpPr/>
          <p:nvPr/>
        </p:nvSpPr>
        <p:spPr>
          <a:xfrm>
            <a:off x="7947975" y="841888"/>
            <a:ext cx="1047000" cy="671400"/>
          </a:xfrm>
          <a:prstGeom prst="wedgeRoundRectCallout">
            <a:avLst>
              <a:gd fmla="val -51639" name="adj1"/>
              <a:gd fmla="val 76755" name="adj2"/>
              <a:gd fmla="val 0" name="adj3"/>
            </a:avLst>
          </a:prstGeom>
          <a:solidFill>
            <a:schemeClr val="lt1"/>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Exponential trend</a:t>
            </a:r>
            <a:endParaRPr sz="1000"/>
          </a:p>
        </p:txBody>
      </p:sp>
      <p:sp>
        <p:nvSpPr>
          <p:cNvPr id="176" name="Google Shape;176;p27"/>
          <p:cNvSpPr/>
          <p:nvPr/>
        </p:nvSpPr>
        <p:spPr>
          <a:xfrm>
            <a:off x="1211425" y="4156100"/>
            <a:ext cx="1920600" cy="671400"/>
          </a:xfrm>
          <a:prstGeom prst="wedgeRoundRectCallout">
            <a:avLst>
              <a:gd fmla="val -38664" name="adj1"/>
              <a:gd fmla="val -97881" name="adj2"/>
              <a:gd fmla="val 0" name="adj3"/>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pic>
        <p:nvPicPr>
          <p:cNvPr id="177" name="Google Shape;177;p27"/>
          <p:cNvPicPr preferRelativeResize="0"/>
          <p:nvPr/>
        </p:nvPicPr>
        <p:blipFill>
          <a:blip r:embed="rId5">
            <a:alphaModFix/>
          </a:blip>
          <a:stretch>
            <a:fillRect/>
          </a:stretch>
        </p:blipFill>
        <p:spPr>
          <a:xfrm>
            <a:off x="1394050" y="4293199"/>
            <a:ext cx="1555358" cy="397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Optimization Strategy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Two-Phase Learning</a:t>
            </a:r>
            <a:endParaRPr/>
          </a:p>
        </p:txBody>
      </p:sp>
      <p:sp>
        <p:nvSpPr>
          <p:cNvPr id="188" name="Google Shape;18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shown by our models, increasing batch size makes a significant difference in performance</a:t>
            </a:r>
            <a:endParaRPr/>
          </a:p>
          <a:p>
            <a:pPr indent="0" lvl="0" marL="0" rtl="0" algn="l">
              <a:spcBef>
                <a:spcPts val="1200"/>
              </a:spcBef>
              <a:spcAft>
                <a:spcPts val="0"/>
              </a:spcAft>
              <a:buNone/>
            </a:pPr>
            <a:r>
              <a:rPr lang="en"/>
              <a:t>Based on our research, it is possible to take advantage of this </a:t>
            </a:r>
            <a:r>
              <a:rPr lang="en"/>
              <a:t>without</a:t>
            </a:r>
            <a:r>
              <a:rPr lang="en"/>
              <a:t> losing significant accuracy by splitting training into two parts:</a:t>
            </a:r>
            <a:endParaRPr/>
          </a:p>
          <a:p>
            <a:pPr indent="-342900" lvl="0" marL="457200" rtl="0" algn="l">
              <a:spcBef>
                <a:spcPts val="1200"/>
              </a:spcBef>
              <a:spcAft>
                <a:spcPts val="0"/>
              </a:spcAft>
              <a:buSzPts val="1800"/>
              <a:buChar char="●"/>
            </a:pPr>
            <a:r>
              <a:rPr b="1" lang="en"/>
              <a:t>Phase 1</a:t>
            </a:r>
            <a:r>
              <a:rPr lang="en"/>
              <a:t>:</a:t>
            </a:r>
            <a:r>
              <a:rPr lang="en"/>
              <a:t> Small batch sizes are used to complete the most critical parts of training</a:t>
            </a:r>
            <a:endParaRPr/>
          </a:p>
          <a:p>
            <a:pPr indent="-342900" lvl="0" marL="457200" rtl="0" algn="l">
              <a:spcBef>
                <a:spcPts val="0"/>
              </a:spcBef>
              <a:spcAft>
                <a:spcPts val="0"/>
              </a:spcAft>
              <a:buSzPts val="1800"/>
              <a:buChar char="●"/>
            </a:pPr>
            <a:r>
              <a:rPr b="1" lang="en"/>
              <a:t>Phase 2</a:t>
            </a:r>
            <a:r>
              <a:rPr lang="en"/>
              <a:t>:</a:t>
            </a:r>
            <a:r>
              <a:rPr lang="en"/>
              <a:t> Larger batch sizes are used to speed up epochs during the long tail of the training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Split System</a:t>
            </a:r>
            <a:endParaRPr/>
          </a:p>
        </p:txBody>
      </p:sp>
      <p:sp>
        <p:nvSpPr>
          <p:cNvPr id="194" name="Google Shape;194;p30"/>
          <p:cNvSpPr txBox="1"/>
          <p:nvPr>
            <p:ph idx="1" type="body"/>
          </p:nvPr>
        </p:nvSpPr>
        <p:spPr>
          <a:xfrm>
            <a:off x="311700" y="1152475"/>
            <a:ext cx="8520600" cy="18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two training phases can be split </a:t>
            </a:r>
            <a:r>
              <a:rPr lang="en"/>
              <a:t>across</a:t>
            </a:r>
            <a:r>
              <a:rPr lang="en"/>
              <a:t> different systems, which can be </a:t>
            </a:r>
            <a:r>
              <a:rPr lang="en"/>
              <a:t>allocated</a:t>
            </a:r>
            <a:r>
              <a:rPr lang="en"/>
              <a:t> the most appropriate hardware</a:t>
            </a:r>
            <a:endParaRPr/>
          </a:p>
          <a:p>
            <a:pPr indent="0" lvl="0" marL="0" rtl="0" algn="l">
              <a:spcBef>
                <a:spcPts val="1200"/>
              </a:spcBef>
              <a:spcAft>
                <a:spcPts val="1200"/>
              </a:spcAft>
              <a:buNone/>
            </a:pPr>
            <a:r>
              <a:rPr lang="en"/>
              <a:t>Our experiments tell us that the phase-1 service rate 𝜇</a:t>
            </a:r>
            <a:r>
              <a:rPr baseline="-25000" lang="en"/>
              <a:t>1</a:t>
            </a:r>
            <a:r>
              <a:rPr lang="en"/>
              <a:t> would be significantly higher than </a:t>
            </a:r>
            <a:r>
              <a:rPr lang="en"/>
              <a:t>𝜇</a:t>
            </a:r>
            <a:r>
              <a:rPr baseline="-25000" lang="en"/>
              <a:t>2</a:t>
            </a:r>
            <a:r>
              <a:rPr lang="en"/>
              <a:t> if the two stages were allocated the same hardware</a:t>
            </a:r>
            <a:endParaRPr/>
          </a:p>
        </p:txBody>
      </p:sp>
      <p:pic>
        <p:nvPicPr>
          <p:cNvPr id="195" name="Google Shape;195;p30"/>
          <p:cNvPicPr preferRelativeResize="0"/>
          <p:nvPr/>
        </p:nvPicPr>
        <p:blipFill>
          <a:blip r:embed="rId3">
            <a:alphaModFix/>
          </a:blip>
          <a:stretch>
            <a:fillRect/>
          </a:stretch>
        </p:blipFill>
        <p:spPr>
          <a:xfrm>
            <a:off x="2295525" y="3052725"/>
            <a:ext cx="4552950" cy="1914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Experimental Setup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Factorial</a:t>
            </a:r>
            <a:endParaRPr/>
          </a:p>
        </p:txBody>
      </p:sp>
      <p:sp>
        <p:nvSpPr>
          <p:cNvPr id="66" name="Google Shape;66;p15"/>
          <p:cNvSpPr txBox="1"/>
          <p:nvPr>
            <p:ph idx="1" type="body"/>
          </p:nvPr>
        </p:nvSpPr>
        <p:spPr>
          <a:xfrm>
            <a:off x="311700" y="1152475"/>
            <a:ext cx="8520600" cy="150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the midterm meeting, we decided to reduce the scope of our project</a:t>
            </a:r>
            <a:endParaRPr/>
          </a:p>
          <a:p>
            <a:pPr indent="0" lvl="0" marL="0" rtl="0" algn="l">
              <a:spcBef>
                <a:spcPts val="1200"/>
              </a:spcBef>
              <a:spcAft>
                <a:spcPts val="1200"/>
              </a:spcAft>
              <a:buNone/>
            </a:pPr>
            <a:r>
              <a:rPr lang="en"/>
              <a:t>This meant fewer factors, which allowed us to perform a full-factorial evaluation with 3 replications for each configuration</a:t>
            </a:r>
            <a:endParaRPr/>
          </a:p>
        </p:txBody>
      </p:sp>
      <p:sp>
        <p:nvSpPr>
          <p:cNvPr id="67" name="Google Shape;67;p15"/>
          <p:cNvSpPr txBox="1"/>
          <p:nvPr/>
        </p:nvSpPr>
        <p:spPr>
          <a:xfrm>
            <a:off x="1959900" y="2688200"/>
            <a:ext cx="5224200" cy="14037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2"/>
              </a:buClr>
              <a:buSzPts val="2400"/>
              <a:buChar char="●"/>
            </a:pPr>
            <a:r>
              <a:rPr b="1" lang="en" sz="2400">
                <a:solidFill>
                  <a:schemeClr val="dk2"/>
                </a:solidFill>
              </a:rPr>
              <a:t>Batch Size</a:t>
            </a:r>
            <a:r>
              <a:rPr lang="en" sz="2400">
                <a:solidFill>
                  <a:schemeClr val="dk2"/>
                </a:solidFill>
              </a:rPr>
              <a:t> → 32, 128</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b="1" lang="en" sz="2400">
                <a:solidFill>
                  <a:schemeClr val="dk2"/>
                </a:solidFill>
              </a:rPr>
              <a:t>Number of Epochs</a:t>
            </a:r>
            <a:r>
              <a:rPr lang="en" sz="2400">
                <a:solidFill>
                  <a:schemeClr val="dk2"/>
                </a:solidFill>
              </a:rPr>
              <a:t> →  40, 80</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b="1" lang="en" sz="2400">
                <a:solidFill>
                  <a:schemeClr val="dk2"/>
                </a:solidFill>
              </a:rPr>
              <a:t>Number of Nodes</a:t>
            </a:r>
            <a:r>
              <a:rPr lang="en" sz="2400">
                <a:solidFill>
                  <a:schemeClr val="dk2"/>
                </a:solidFill>
              </a:rPr>
              <a:t> → 1, 2, 4</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Fixed Parameters</a:t>
            </a:r>
            <a:endParaRPr/>
          </a:p>
        </p:txBody>
      </p:sp>
      <p:sp>
        <p:nvSpPr>
          <p:cNvPr id="73" name="Google Shape;73;p16"/>
          <p:cNvSpPr txBox="1"/>
          <p:nvPr>
            <p:ph idx="1" type="body"/>
          </p:nvPr>
        </p:nvSpPr>
        <p:spPr>
          <a:xfrm>
            <a:off x="311700" y="1152475"/>
            <a:ext cx="8520600" cy="93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fixed the remaining parameters, with hardware and hyperparameters selected to ensure we could perform the experiments in a reasonable amount of time</a:t>
            </a:r>
            <a:endParaRPr/>
          </a:p>
        </p:txBody>
      </p:sp>
      <p:sp>
        <p:nvSpPr>
          <p:cNvPr id="74" name="Google Shape;74;p16"/>
          <p:cNvSpPr txBox="1"/>
          <p:nvPr/>
        </p:nvSpPr>
        <p:spPr>
          <a:xfrm>
            <a:off x="1901850" y="2016175"/>
            <a:ext cx="5224200" cy="9789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2"/>
              </a:buClr>
              <a:buSzPts val="2400"/>
              <a:buChar char="●"/>
            </a:pPr>
            <a:r>
              <a:rPr b="1" lang="en" sz="2400">
                <a:solidFill>
                  <a:schemeClr val="dk2"/>
                </a:solidFill>
              </a:rPr>
              <a:t>Cores</a:t>
            </a:r>
            <a:r>
              <a:rPr lang="en" sz="2400">
                <a:solidFill>
                  <a:schemeClr val="dk2"/>
                </a:solidFill>
              </a:rPr>
              <a:t> → 3</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b="1" lang="en" sz="2400">
                <a:solidFill>
                  <a:schemeClr val="dk2"/>
                </a:solidFill>
              </a:rPr>
              <a:t>Memory</a:t>
            </a:r>
            <a:r>
              <a:rPr lang="en" sz="2400">
                <a:solidFill>
                  <a:schemeClr val="dk2"/>
                </a:solidFill>
              </a:rPr>
              <a:t> →  2GB</a:t>
            </a:r>
            <a:endParaRPr sz="2000"/>
          </a:p>
        </p:txBody>
      </p:sp>
      <p:sp>
        <p:nvSpPr>
          <p:cNvPr id="75" name="Google Shape;75;p16"/>
          <p:cNvSpPr txBox="1"/>
          <p:nvPr/>
        </p:nvSpPr>
        <p:spPr>
          <a:xfrm>
            <a:off x="1901850" y="2995075"/>
            <a:ext cx="5340300" cy="18285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2"/>
              </a:buClr>
              <a:buSzPts val="2400"/>
              <a:buChar char="●"/>
            </a:pPr>
            <a:r>
              <a:rPr b="1" lang="en" sz="2400">
                <a:solidFill>
                  <a:schemeClr val="dk2"/>
                </a:solidFill>
              </a:rPr>
              <a:t>Network</a:t>
            </a:r>
            <a:r>
              <a:rPr lang="en" sz="2400">
                <a:solidFill>
                  <a:schemeClr val="dk2"/>
                </a:solidFill>
              </a:rPr>
              <a:t> → FashionMNISTCNN</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b="1" lang="en" sz="2400">
                <a:solidFill>
                  <a:schemeClr val="dk2"/>
                </a:solidFill>
              </a:rPr>
              <a:t>Dataset → </a:t>
            </a:r>
            <a:r>
              <a:rPr lang="en" sz="2400">
                <a:solidFill>
                  <a:schemeClr val="dk2"/>
                </a:solidFill>
              </a:rPr>
              <a:t>MNIST</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b="1" lang="en" sz="2400">
                <a:solidFill>
                  <a:schemeClr val="dk2"/>
                </a:solidFill>
              </a:rPr>
              <a:t>Optimizer</a:t>
            </a:r>
            <a:r>
              <a:rPr lang="en" sz="2400">
                <a:solidFill>
                  <a:schemeClr val="dk2"/>
                </a:solidFill>
              </a:rPr>
              <a:t> → Adam</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b="1" lang="en" sz="2400">
                <a:solidFill>
                  <a:schemeClr val="dk2"/>
                </a:solidFill>
              </a:rPr>
              <a:t>Learning Rate</a:t>
            </a:r>
            <a:r>
              <a:rPr lang="en" sz="2400">
                <a:solidFill>
                  <a:schemeClr val="dk2"/>
                </a:solidFill>
              </a:rPr>
              <a:t> → 0.001</a:t>
            </a:r>
            <a:endParaRPr sz="24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Simulations</a:t>
            </a:r>
            <a:endParaRPr/>
          </a:p>
        </p:txBody>
      </p:sp>
      <p:sp>
        <p:nvSpPr>
          <p:cNvPr id="81" name="Google Shape;81;p17"/>
          <p:cNvSpPr txBox="1"/>
          <p:nvPr>
            <p:ph idx="1" type="body"/>
          </p:nvPr>
        </p:nvSpPr>
        <p:spPr>
          <a:xfrm>
            <a:off x="311700" y="1152475"/>
            <a:ext cx="8520600" cy="16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experienced issues performing simulations for many configurations, so our regression model is built on data collected in batch mode</a:t>
            </a:r>
            <a:endParaRPr/>
          </a:p>
          <a:p>
            <a:pPr indent="0" lvl="0" marL="0" rtl="0" algn="l">
              <a:spcBef>
                <a:spcPts val="1200"/>
              </a:spcBef>
              <a:spcAft>
                <a:spcPts val="1200"/>
              </a:spcAft>
              <a:buNone/>
            </a:pPr>
            <a:r>
              <a:rPr lang="en"/>
              <a:t>We were able to validate our operational-laws based model using data </a:t>
            </a:r>
            <a:r>
              <a:rPr lang="en"/>
              <a:t>points</a:t>
            </a:r>
            <a:r>
              <a:rPr lang="en"/>
              <a:t> from 15-minute simulations, using the following levels for each factor</a:t>
            </a:r>
            <a:endParaRPr/>
          </a:p>
        </p:txBody>
      </p:sp>
      <p:sp>
        <p:nvSpPr>
          <p:cNvPr id="82" name="Google Shape;82;p17"/>
          <p:cNvSpPr txBox="1"/>
          <p:nvPr/>
        </p:nvSpPr>
        <p:spPr>
          <a:xfrm>
            <a:off x="1959900" y="2840550"/>
            <a:ext cx="5224200" cy="14037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2"/>
              </a:buClr>
              <a:buSzPts val="2400"/>
              <a:buChar char="●"/>
            </a:pPr>
            <a:r>
              <a:rPr b="1" lang="en" sz="2400">
                <a:solidFill>
                  <a:schemeClr val="dk2"/>
                </a:solidFill>
              </a:rPr>
              <a:t>Number of Epochs</a:t>
            </a:r>
            <a:r>
              <a:rPr lang="en" sz="2400">
                <a:solidFill>
                  <a:schemeClr val="dk2"/>
                </a:solidFill>
              </a:rPr>
              <a:t> → 5, 10</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b="1" lang="en" sz="2400">
                <a:solidFill>
                  <a:schemeClr val="dk2"/>
                </a:solidFill>
              </a:rPr>
              <a:t>Number of Nodes</a:t>
            </a:r>
            <a:r>
              <a:rPr lang="en" sz="2400">
                <a:solidFill>
                  <a:schemeClr val="dk2"/>
                </a:solidFill>
              </a:rPr>
              <a:t> →  1, 2</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b="1" lang="en" sz="2400">
                <a:solidFill>
                  <a:schemeClr val="dk2"/>
                </a:solidFill>
              </a:rPr>
              <a:t>Lambda</a:t>
            </a:r>
            <a:r>
              <a:rPr lang="en" sz="2400">
                <a:solidFill>
                  <a:schemeClr val="dk2"/>
                </a:solidFill>
              </a:rPr>
              <a:t> → 0.5, 0.6</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ANOVA</a:t>
            </a:r>
            <a:endParaRPr/>
          </a:p>
        </p:txBody>
      </p:sp>
      <p:sp>
        <p:nvSpPr>
          <p:cNvPr id="93" name="Google Shape;93;p19"/>
          <p:cNvSpPr txBox="1"/>
          <p:nvPr>
            <p:ph idx="1" type="body"/>
          </p:nvPr>
        </p:nvSpPr>
        <p:spPr>
          <a:xfrm>
            <a:off x="311700" y="695275"/>
            <a:ext cx="8520600" cy="74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Analysis using ANOVA showed that each of our factors as well as many of the interactions between them were significant, with greater than 95% confidence</a:t>
            </a:r>
            <a:endParaRPr/>
          </a:p>
        </p:txBody>
      </p:sp>
      <p:pic>
        <p:nvPicPr>
          <p:cNvPr id="94" name="Google Shape;94;p19"/>
          <p:cNvPicPr preferRelativeResize="0"/>
          <p:nvPr/>
        </p:nvPicPr>
        <p:blipFill>
          <a:blip r:embed="rId3">
            <a:alphaModFix/>
          </a:blip>
          <a:stretch>
            <a:fillRect/>
          </a:stretch>
        </p:blipFill>
        <p:spPr>
          <a:xfrm>
            <a:off x="155850" y="1402347"/>
            <a:ext cx="8832302" cy="2005379"/>
          </a:xfrm>
          <a:prstGeom prst="rect">
            <a:avLst/>
          </a:prstGeom>
          <a:noFill/>
          <a:ln>
            <a:noFill/>
          </a:ln>
        </p:spPr>
      </p:pic>
      <p:sp>
        <p:nvSpPr>
          <p:cNvPr id="95" name="Google Shape;95;p19"/>
          <p:cNvSpPr/>
          <p:nvPr/>
        </p:nvSpPr>
        <p:spPr>
          <a:xfrm>
            <a:off x="176875" y="1848075"/>
            <a:ext cx="99000" cy="99000"/>
          </a:xfrm>
          <a:prstGeom prst="star5">
            <a:avLst>
              <a:gd fmla="val 19098" name="adj"/>
              <a:gd fmla="val 105146" name="hf"/>
              <a:gd fmla="val 110557" name="vf"/>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176875" y="2000475"/>
            <a:ext cx="99000" cy="99000"/>
          </a:xfrm>
          <a:prstGeom prst="star5">
            <a:avLst>
              <a:gd fmla="val 19098" name="adj"/>
              <a:gd fmla="val 105146" name="hf"/>
              <a:gd fmla="val 110557" name="vf"/>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176875" y="2152875"/>
            <a:ext cx="99000" cy="99000"/>
          </a:xfrm>
          <a:prstGeom prst="star5">
            <a:avLst>
              <a:gd fmla="val 19098" name="adj"/>
              <a:gd fmla="val 105146" name="hf"/>
              <a:gd fmla="val 110557" name="vf"/>
            </a:avLst>
          </a:prstGeom>
          <a:solidFill>
            <a:srgbClr val="6AA84F"/>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176875" y="2305275"/>
            <a:ext cx="99000" cy="99000"/>
          </a:xfrm>
          <a:prstGeom prst="star5">
            <a:avLst>
              <a:gd fmla="val 19098" name="adj"/>
              <a:gd fmla="val 105146" name="hf"/>
              <a:gd fmla="val 110557" name="vf"/>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176875" y="2686275"/>
            <a:ext cx="99000" cy="99000"/>
          </a:xfrm>
          <a:prstGeom prst="star5">
            <a:avLst>
              <a:gd fmla="val 19098" name="adj"/>
              <a:gd fmla="val 105146" name="hf"/>
              <a:gd fmla="val 110557" name="vf"/>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txBox="1"/>
          <p:nvPr>
            <p:ph type="title"/>
          </p:nvPr>
        </p:nvSpPr>
        <p:spPr>
          <a:xfrm>
            <a:off x="275875" y="332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T-test</a:t>
            </a:r>
            <a:endParaRPr/>
          </a:p>
        </p:txBody>
      </p:sp>
      <p:pic>
        <p:nvPicPr>
          <p:cNvPr id="101" name="Google Shape;101;p19"/>
          <p:cNvPicPr preferRelativeResize="0"/>
          <p:nvPr/>
        </p:nvPicPr>
        <p:blipFill>
          <a:blip r:embed="rId4">
            <a:alphaModFix/>
          </a:blip>
          <a:stretch>
            <a:fillRect/>
          </a:stretch>
        </p:blipFill>
        <p:spPr>
          <a:xfrm>
            <a:off x="349125" y="3901049"/>
            <a:ext cx="2387102" cy="944500"/>
          </a:xfrm>
          <a:prstGeom prst="rect">
            <a:avLst/>
          </a:prstGeom>
          <a:noFill/>
          <a:ln>
            <a:noFill/>
          </a:ln>
        </p:spPr>
      </p:pic>
      <p:sp>
        <p:nvSpPr>
          <p:cNvPr id="102" name="Google Shape;102;p19"/>
          <p:cNvSpPr txBox="1"/>
          <p:nvPr/>
        </p:nvSpPr>
        <p:spPr>
          <a:xfrm>
            <a:off x="969275" y="4743300"/>
            <a:ext cx="785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nodes</a:t>
            </a:r>
            <a:endParaRPr sz="1100"/>
          </a:p>
        </p:txBody>
      </p:sp>
      <p:pic>
        <p:nvPicPr>
          <p:cNvPr id="103" name="Google Shape;103;p19"/>
          <p:cNvPicPr preferRelativeResize="0"/>
          <p:nvPr/>
        </p:nvPicPr>
        <p:blipFill>
          <a:blip r:embed="rId5">
            <a:alphaModFix/>
          </a:blip>
          <a:stretch>
            <a:fillRect/>
          </a:stretch>
        </p:blipFill>
        <p:spPr>
          <a:xfrm>
            <a:off x="2812425" y="3829500"/>
            <a:ext cx="2838325" cy="1016050"/>
          </a:xfrm>
          <a:prstGeom prst="rect">
            <a:avLst/>
          </a:prstGeom>
          <a:noFill/>
          <a:ln>
            <a:noFill/>
          </a:ln>
        </p:spPr>
      </p:pic>
      <p:sp>
        <p:nvSpPr>
          <p:cNvPr id="104" name="Google Shape;104;p19"/>
          <p:cNvSpPr txBox="1"/>
          <p:nvPr/>
        </p:nvSpPr>
        <p:spPr>
          <a:xfrm>
            <a:off x="3862788" y="4743300"/>
            <a:ext cx="785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epochs</a:t>
            </a:r>
            <a:endParaRPr sz="1100"/>
          </a:p>
        </p:txBody>
      </p:sp>
      <p:pic>
        <p:nvPicPr>
          <p:cNvPr id="105" name="Google Shape;105;p19"/>
          <p:cNvPicPr preferRelativeResize="0"/>
          <p:nvPr/>
        </p:nvPicPr>
        <p:blipFill>
          <a:blip r:embed="rId6">
            <a:alphaModFix/>
          </a:blip>
          <a:stretch>
            <a:fillRect/>
          </a:stretch>
        </p:blipFill>
        <p:spPr>
          <a:xfrm>
            <a:off x="5800950" y="3904511"/>
            <a:ext cx="2838326" cy="866026"/>
          </a:xfrm>
          <a:prstGeom prst="rect">
            <a:avLst/>
          </a:prstGeom>
          <a:noFill/>
          <a:ln>
            <a:noFill/>
          </a:ln>
        </p:spPr>
      </p:pic>
      <p:sp>
        <p:nvSpPr>
          <p:cNvPr id="106" name="Google Shape;106;p19"/>
          <p:cNvSpPr txBox="1"/>
          <p:nvPr/>
        </p:nvSpPr>
        <p:spPr>
          <a:xfrm>
            <a:off x="6708507" y="4743300"/>
            <a:ext cx="1243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batch size</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Regression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decided to fit a linear regression model which predicts the response time of a given configuration.</a:t>
            </a:r>
            <a:endParaRPr/>
          </a:p>
          <a:p>
            <a:pPr indent="0" lvl="0" marL="0" rtl="0" algn="l">
              <a:spcBef>
                <a:spcPts val="1200"/>
              </a:spcBef>
              <a:spcAft>
                <a:spcPts val="0"/>
              </a:spcAft>
              <a:buNone/>
            </a:pPr>
            <a:r>
              <a:rPr lang="en"/>
              <a:t>The regression equation: </a:t>
            </a:r>
            <a:endParaRPr/>
          </a:p>
          <a:p>
            <a:pPr indent="0" lvl="0" marL="0" rtl="0" algn="l">
              <a:spcBef>
                <a:spcPts val="1200"/>
              </a:spcBef>
              <a:spcAft>
                <a:spcPts val="0"/>
              </a:spcAft>
              <a:buNone/>
            </a:pPr>
            <a:r>
              <a:rPr lang="en"/>
              <a:t>Response time  = 1.6828 - 5.7117(batch_size) + 0.6680(epochs)  - 1.0140(nodes) </a:t>
            </a:r>
            <a:endParaRPr/>
          </a:p>
          <a:p>
            <a:pPr indent="457200" lvl="0" marL="914400" rtl="0" algn="l">
              <a:spcBef>
                <a:spcPts val="1200"/>
              </a:spcBef>
              <a:spcAft>
                <a:spcPts val="0"/>
              </a:spcAft>
              <a:buNone/>
            </a:pPr>
            <a:r>
              <a:rPr lang="en"/>
              <a:t>+ 1.2719(nodes:batch_size) - 0.0683(epochs:batch_size) </a:t>
            </a:r>
            <a:endParaRPr/>
          </a:p>
          <a:p>
            <a:pPr indent="457200" lvl="0" marL="914400" rtl="0" algn="l">
              <a:spcBef>
                <a:spcPts val="1200"/>
              </a:spcBef>
              <a:spcAft>
                <a:spcPts val="0"/>
              </a:spcAft>
              <a:buClr>
                <a:schemeClr val="dk1"/>
              </a:buClr>
              <a:buSzPts val="1100"/>
              <a:buFont typeface="Arial"/>
              <a:buNone/>
            </a:pPr>
            <a:r>
              <a:rPr lang="en"/>
              <a:t>- 0.0688(nodes:epochs)  - 0.0029(batch_size:nodes:epochs)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