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9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1470-2564-49D3-B283-2F09A72BF89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DED68-EF02-4C00-8C70-27A492711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9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of BFS and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DED68-EF02-4C00-8C70-27A492711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2F6F-0380-1EEF-6A05-269617E05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59CC2-1CB0-0B22-5810-0179190C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AB41-3DD9-4898-9060-755D3188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E29F-5885-CA75-2EED-64B7F8E8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E976-BDB5-2865-BB47-DCE45C9A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48B2-9468-E34B-A43E-11ED0500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72E6-1B66-2489-9BC4-40E43F35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2F1E-870B-1588-0933-8B457513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D576-63B7-367D-D94A-4863A0A8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B9E8-BFBA-3A6A-8ED5-7CC1B73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0DC3B-4FBC-4B03-279C-190079A9C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0D96-1F9C-CA5D-3E85-C77DAD6C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01CF-E4DE-B328-511F-8A5BDE4B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4260-FA6F-58AC-A32C-417B2503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83BE-6C06-C8A3-EED4-787D7E75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31D0-DB3F-CB1C-FE9A-2008AAF5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94A-0BA6-F8FF-BFC0-D9E0F7C5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60B1-807A-01F8-231A-98BAFE5E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77F-4282-C60F-C025-C7E6EECF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4AA1-9225-A760-EA3F-D8F76435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6932-F9D8-491F-B72E-DCA9B40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0106-039F-CC12-9B89-0CD0D661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4F0C-561F-5E2F-B40E-C5FBA2EF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47E2-46DB-9EBE-EBE0-740FC1B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C21-2997-F609-016E-A4BCA0AE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A6F2-545D-BA37-5033-FE44207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518C-E807-6791-89E0-0A7B5006A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1686-EEEA-982A-F800-2085140F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BB288-FB68-6223-0446-6C65A318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D7F5-5A28-F175-9568-CA14F30A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3B76B-8E50-D5D6-8807-7507C3E9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AE53-640C-2B6D-9FBD-56D718A5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D407-7909-BB37-EC94-97DAF39D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D2A93-D6EC-DD23-B908-48CB340A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57AFF-B3C4-10DF-EAE3-FB8FFC27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C9013-D1C4-E98E-6A66-13F598240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1D041-18BE-1735-F7EC-D915CC77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F84D8-DDD6-67B6-A33E-1C0C248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02AC-1BC1-069E-1CC6-8785947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A0E4-9D31-C7DA-811B-56ABFDD8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5BEA-D976-64B6-51DD-B981012E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340D2-E573-E6B0-D484-BE8F12DB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6CA61-A4CC-178A-4D44-68BC16F4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6ED89-3C66-7DF3-802F-6FA81C28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0AE06-5A04-3345-BD24-8BB81C11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2D28-1D78-6D32-88CF-39F5DEC5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B154-75F1-D617-8568-EE08C01A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6D1F-231D-1B19-8A72-A7873F3E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E42F1-51A5-BDE8-F5B1-1DF1479B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2EF2-86D1-42C0-E0AB-A63D414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0875-FCBD-0811-18B3-FAAF827B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00A6-81FD-2954-55E6-08E06586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D53-9C68-747D-A3DC-87EE780F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D94FA-EEFC-5F12-92DA-EA0296A5D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6E19D-EA74-CEF5-E4BA-8FA2FBD9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1ADD-8DF7-B0E3-2C46-D6BE59F6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2C25-25C2-D0A6-73BF-F6E676AC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B5F46-B53B-E2D1-04B1-BD946C4E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5BA49-E2D7-D1D5-1F45-655DA398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26894-BD5E-CAFC-7628-FD76F188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C03D-3B14-3507-9569-B06F12237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9ED-1D8F-441B-B3D0-695CD3AB8FB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F2A5-709B-050C-4E98-3756B4B98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C36D-FED0-F559-937F-ADABA542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9A1D-4288-4326-9258-42586A03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e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EE59-200D-116E-9C48-263FE4E4C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Structures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B6511-2F3F-FC4A-C0CB-ED0840D6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– Graphs: Representations, Traversal and Topological Sorting</a:t>
            </a:r>
          </a:p>
        </p:txBody>
      </p:sp>
    </p:spTree>
    <p:extLst>
      <p:ext uri="{BB962C8B-B14F-4D97-AF65-F5344CB8AC3E}">
        <p14:creationId xmlns:p14="http://schemas.microsoft.com/office/powerpoint/2010/main" val="373211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EE43-400C-B668-2D80-8EABB1C7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6744-B3E5-A6D2-A9D3-01BD4621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232"/>
          </a:xfrm>
        </p:spPr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2176E-F79F-DFE3-C2E1-6785292B31C1}"/>
              </a:ext>
            </a:extLst>
          </p:cNvPr>
          <p:cNvSpPr/>
          <p:nvPr/>
        </p:nvSpPr>
        <p:spPr>
          <a:xfrm>
            <a:off x="838200" y="3758977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6CA61A-EF53-D7C9-3D62-E1EB3D5B6EB8}"/>
              </a:ext>
            </a:extLst>
          </p:cNvPr>
          <p:cNvSpPr/>
          <p:nvPr/>
        </p:nvSpPr>
        <p:spPr>
          <a:xfrm>
            <a:off x="1752605" y="444137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28DC3-E0F5-9B98-52F7-D3A68867EF12}"/>
              </a:ext>
            </a:extLst>
          </p:cNvPr>
          <p:cNvSpPr/>
          <p:nvPr/>
        </p:nvSpPr>
        <p:spPr>
          <a:xfrm>
            <a:off x="1415146" y="2891860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3C84D7-C7BA-398D-AA83-95467197B194}"/>
              </a:ext>
            </a:extLst>
          </p:cNvPr>
          <p:cNvSpPr/>
          <p:nvPr/>
        </p:nvSpPr>
        <p:spPr>
          <a:xfrm>
            <a:off x="2895611" y="3233058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5385A-7764-43EE-753A-9692434A4E03}"/>
              </a:ext>
            </a:extLst>
          </p:cNvPr>
          <p:cNvSpPr/>
          <p:nvPr/>
        </p:nvSpPr>
        <p:spPr>
          <a:xfrm>
            <a:off x="2645235" y="4129091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ABE7C-B86A-BA06-896C-7BDBA7D8F161}"/>
              </a:ext>
            </a:extLst>
          </p:cNvPr>
          <p:cNvSpPr/>
          <p:nvPr/>
        </p:nvSpPr>
        <p:spPr>
          <a:xfrm>
            <a:off x="3929747" y="3429000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557A52-0A9D-899A-BA11-296E8DBC40BD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1023257" y="3207772"/>
            <a:ext cx="446091" cy="55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921981-6EEA-B9C0-73E1-469400092D4F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154112" y="4074889"/>
            <a:ext cx="652695" cy="4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E30345-6B24-11D3-8B49-7F8027E16BB5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1600203" y="3261974"/>
            <a:ext cx="337459" cy="11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AB58B-F3A2-C5E3-6807-31F3121101E7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731058" y="3207772"/>
            <a:ext cx="968379" cy="97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9C0EB-C8C3-8AA6-77A8-45BC0690046B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1785260" y="3076917"/>
            <a:ext cx="1164553" cy="2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1A5047-ED50-E2A2-8901-691D1EA65CFA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2068517" y="4314148"/>
            <a:ext cx="576718" cy="18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A01F13-B31A-B3FE-80FF-67B123E3658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2830292" y="3603172"/>
            <a:ext cx="250376" cy="5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9ACE6-3D8C-137F-BA9E-E8F818B67B9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65725" y="3418115"/>
            <a:ext cx="664022" cy="19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79353CB-8606-0060-F0FA-3DB58E0EF725}"/>
              </a:ext>
            </a:extLst>
          </p:cNvPr>
          <p:cNvCxnSpPr>
            <a:cxnSpLocks/>
            <a:stCxn id="9" idx="4"/>
            <a:endCxn id="5" idx="6"/>
          </p:cNvCxnSpPr>
          <p:nvPr/>
        </p:nvCxnSpPr>
        <p:spPr>
          <a:xfrm rot="5400000">
            <a:off x="2705104" y="3216730"/>
            <a:ext cx="827317" cy="1992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535966-D295-C423-DD84-ED7303FAF827}"/>
              </a:ext>
            </a:extLst>
          </p:cNvPr>
          <p:cNvSpPr txBox="1"/>
          <p:nvPr/>
        </p:nvSpPr>
        <p:spPr>
          <a:xfrm>
            <a:off x="4637315" y="2616648"/>
            <a:ext cx="86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dfsVisit</a:t>
            </a:r>
            <a:endParaRPr 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EDD9E-31FC-D3E9-50E4-2F4BFCC444CD}"/>
              </a:ext>
            </a:extLst>
          </p:cNvPr>
          <p:cNvSpPr txBox="1"/>
          <p:nvPr/>
        </p:nvSpPr>
        <p:spPr>
          <a:xfrm>
            <a:off x="4920344" y="304878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E5DD8-7F27-8F4B-16FC-4998CEDBF9CB}"/>
              </a:ext>
            </a:extLst>
          </p:cNvPr>
          <p:cNvSpPr txBox="1"/>
          <p:nvPr/>
        </p:nvSpPr>
        <p:spPr>
          <a:xfrm>
            <a:off x="4920344" y="36945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1C5FC-D68C-8B94-8A38-A30790FBC0A4}"/>
              </a:ext>
            </a:extLst>
          </p:cNvPr>
          <p:cNvSpPr txBox="1"/>
          <p:nvPr/>
        </p:nvSpPr>
        <p:spPr>
          <a:xfrm>
            <a:off x="4920344" y="4323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5BE9D8-7E8E-1DF8-5A9C-EDD6BC8CCE24}"/>
              </a:ext>
            </a:extLst>
          </p:cNvPr>
          <p:cNvSpPr txBox="1"/>
          <p:nvPr/>
        </p:nvSpPr>
        <p:spPr>
          <a:xfrm>
            <a:off x="4920344" y="49933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visit(5)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B6A7D7-F4D7-D5AA-F39B-760CE74DD568}"/>
              </a:ext>
            </a:extLst>
          </p:cNvPr>
          <p:cNvSpPr txBox="1"/>
          <p:nvPr/>
        </p:nvSpPr>
        <p:spPr>
          <a:xfrm>
            <a:off x="4920344" y="56627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44F29C-E87C-B113-D259-0F06C155E081}"/>
              </a:ext>
            </a:extLst>
          </p:cNvPr>
          <p:cNvSpPr txBox="1"/>
          <p:nvPr/>
        </p:nvSpPr>
        <p:spPr>
          <a:xfrm>
            <a:off x="6026477" y="36945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visit(3)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C06B7-B994-281A-4814-970B0EE27F8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5329271" y="3418115"/>
            <a:ext cx="0" cy="27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1735C-4DF8-E0B8-6A3E-B4BF94C6EE93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329271" y="4063832"/>
            <a:ext cx="0" cy="26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0B8C02-1374-7CD1-E3B1-8BF5C0AFF6F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329271" y="4693310"/>
            <a:ext cx="0" cy="3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92B6DC-A201-AC83-446F-2A8422B1A54F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329271" y="5362698"/>
            <a:ext cx="0" cy="3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23A72-18BD-F6A1-B54B-FED569131D1D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5329271" y="3418115"/>
            <a:ext cx="1106133" cy="27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C229B75-01A6-906B-4755-BAD89E419E16}"/>
              </a:ext>
            </a:extLst>
          </p:cNvPr>
          <p:cNvCxnSpPr>
            <a:stCxn id="39" idx="3"/>
            <a:endCxn id="38" idx="3"/>
          </p:cNvCxnSpPr>
          <p:nvPr/>
        </p:nvCxnSpPr>
        <p:spPr>
          <a:xfrm flipV="1">
            <a:off x="5738197" y="5178032"/>
            <a:ext cx="12700" cy="669388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51232F5-6427-FDB0-0591-8A7C4201936C}"/>
              </a:ext>
            </a:extLst>
          </p:cNvPr>
          <p:cNvCxnSpPr>
            <a:stCxn id="38" idx="3"/>
            <a:endCxn id="37" idx="3"/>
          </p:cNvCxnSpPr>
          <p:nvPr/>
        </p:nvCxnSpPr>
        <p:spPr>
          <a:xfrm flipV="1">
            <a:off x="5738197" y="4508644"/>
            <a:ext cx="12700" cy="669388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CD89909-8561-9E37-5049-C54437FC4760}"/>
              </a:ext>
            </a:extLst>
          </p:cNvPr>
          <p:cNvCxnSpPr>
            <a:stCxn id="37" idx="3"/>
            <a:endCxn id="36" idx="3"/>
          </p:cNvCxnSpPr>
          <p:nvPr/>
        </p:nvCxnSpPr>
        <p:spPr>
          <a:xfrm flipV="1">
            <a:off x="5738197" y="3879166"/>
            <a:ext cx="12700" cy="629478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485AAF66-0E11-5757-9A6B-FB770E7A8A2B}"/>
              </a:ext>
            </a:extLst>
          </p:cNvPr>
          <p:cNvCxnSpPr>
            <a:stCxn id="36" idx="1"/>
            <a:endCxn id="35" idx="1"/>
          </p:cNvCxnSpPr>
          <p:nvPr/>
        </p:nvCxnSpPr>
        <p:spPr>
          <a:xfrm rot="10800000">
            <a:off x="4920344" y="3233450"/>
            <a:ext cx="12700" cy="645717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0BB8D2E8-6E10-88E5-B07A-A1DE95A2F199}"/>
              </a:ext>
            </a:extLst>
          </p:cNvPr>
          <p:cNvCxnSpPr>
            <a:cxnSpLocks/>
            <a:stCxn id="40" idx="0"/>
            <a:endCxn id="35" idx="3"/>
          </p:cNvCxnSpPr>
          <p:nvPr/>
        </p:nvCxnSpPr>
        <p:spPr>
          <a:xfrm rot="16200000" flipV="1">
            <a:off x="5856276" y="3115371"/>
            <a:ext cx="461051" cy="6972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5E84E3-62C0-E8E6-6315-6D5415F2E006}"/>
              </a:ext>
            </a:extLst>
          </p:cNvPr>
          <p:cNvSpPr txBox="1"/>
          <p:nvPr/>
        </p:nvSpPr>
        <p:spPr>
          <a:xfrm>
            <a:off x="4817043" y="300805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55B97C-9D93-5EBA-EF2D-402B1A533E8F}"/>
              </a:ext>
            </a:extLst>
          </p:cNvPr>
          <p:cNvSpPr txBox="1"/>
          <p:nvPr/>
        </p:nvSpPr>
        <p:spPr>
          <a:xfrm>
            <a:off x="4817043" y="363990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37BF55-BD54-FA93-94D4-49F0078F74CD}"/>
              </a:ext>
            </a:extLst>
          </p:cNvPr>
          <p:cNvSpPr txBox="1"/>
          <p:nvPr/>
        </p:nvSpPr>
        <p:spPr>
          <a:xfrm>
            <a:off x="4817043" y="427175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28FFB-8E13-12A4-5D77-76C4716F724C}"/>
              </a:ext>
            </a:extLst>
          </p:cNvPr>
          <p:cNvSpPr txBox="1"/>
          <p:nvPr/>
        </p:nvSpPr>
        <p:spPr>
          <a:xfrm>
            <a:off x="4817043" y="490360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7D1114-EE48-799E-185B-19BF6E29F038}"/>
              </a:ext>
            </a:extLst>
          </p:cNvPr>
          <p:cNvSpPr txBox="1"/>
          <p:nvPr/>
        </p:nvSpPr>
        <p:spPr>
          <a:xfrm>
            <a:off x="4817043" y="55354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57E22F-703A-CCD2-7B23-06AD7FA5FD52}"/>
              </a:ext>
            </a:extLst>
          </p:cNvPr>
          <p:cNvSpPr txBox="1"/>
          <p:nvPr/>
        </p:nvSpPr>
        <p:spPr>
          <a:xfrm>
            <a:off x="5934437" y="363990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3C89F7E-DEB7-DF3D-DBEA-1511286A2864}"/>
              </a:ext>
            </a:extLst>
          </p:cNvPr>
          <p:cNvCxnSpPr/>
          <p:nvPr/>
        </p:nvCxnSpPr>
        <p:spPr>
          <a:xfrm>
            <a:off x="6844330" y="1480457"/>
            <a:ext cx="0" cy="5061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37C38F-AFEE-2ED0-97C3-BAEE5906D234}"/>
                  </a:ext>
                </a:extLst>
              </p:cNvPr>
              <p:cNvSpPr txBox="1"/>
              <p:nvPr/>
            </p:nvSpPr>
            <p:spPr>
              <a:xfrm>
                <a:off x="7662184" y="1046873"/>
                <a:ext cx="2051908" cy="106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𝑏𝑓𝑠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𝑝𝑎𝑟𝑒𝑛𝑡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𝑑𝑖𝑠𝑐𝑜𝑣𝑒𝑟𝑦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𝑓𝑖𝑛𝑖𝑠h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𝑠𝑒𝑒𝑛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37C38F-AFEE-2ED0-97C3-BAEE5906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84" y="1046873"/>
                <a:ext cx="2051908" cy="106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1DF7CBA-4948-F898-38F7-DD226AB5BF6C}"/>
                  </a:ext>
                </a:extLst>
              </p:cNvPr>
              <p:cNvSpPr txBox="1"/>
              <p:nvPr/>
            </p:nvSpPr>
            <p:spPr>
              <a:xfrm>
                <a:off x="7793862" y="2365859"/>
                <a:ext cx="2324162" cy="4031873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Pseudo code: DFS</a:t>
                </a:r>
              </a:p>
              <a:p>
                <a:r>
                  <a:rPr lang="en-US" sz="1600" i="1" dirty="0"/>
                  <a:t>        global time = 1</a:t>
                </a:r>
              </a:p>
              <a:p>
                <a:r>
                  <a:rPr lang="en-US" sz="1600" i="1" dirty="0"/>
                  <a:t>        </a:t>
                </a:r>
                <a:r>
                  <a:rPr lang="en-US" sz="1600" i="1" dirty="0" err="1"/>
                  <a:t>dfsVisit</a:t>
                </a:r>
                <a:r>
                  <a:rPr lang="en-US" sz="1600" i="1" dirty="0"/>
                  <a:t>(G, u)</a:t>
                </a:r>
              </a:p>
              <a:p>
                <a:r>
                  <a:rPr lang="en-US" sz="1600" i="1" dirty="0"/>
                  <a:t>        if (</a:t>
                </a:r>
                <a:r>
                  <a:rPr lang="en-US" sz="1600" i="1" dirty="0" err="1"/>
                  <a:t>u.seen</a:t>
                </a:r>
                <a:r>
                  <a:rPr lang="en-US" sz="1600" i="1" dirty="0"/>
                  <a:t>)</a:t>
                </a:r>
              </a:p>
              <a:p>
                <a:r>
                  <a:rPr lang="en-US" sz="1600" i="1" dirty="0"/>
                  <a:t>            return</a:t>
                </a:r>
              </a:p>
              <a:p>
                <a:r>
                  <a:rPr lang="en-US" sz="1600" i="1" dirty="0"/>
                  <a:t>        else</a:t>
                </a:r>
              </a:p>
              <a:p>
                <a:r>
                  <a:rPr lang="en-US" sz="1600" i="1" dirty="0"/>
                  <a:t>            </a:t>
                </a:r>
                <a:r>
                  <a:rPr lang="en-US" sz="1600" i="1" dirty="0" err="1"/>
                  <a:t>u.d</a:t>
                </a:r>
                <a:r>
                  <a:rPr lang="en-US" sz="1600" i="1" dirty="0"/>
                  <a:t> = time</a:t>
                </a:r>
              </a:p>
              <a:p>
                <a:r>
                  <a:rPr lang="en-US" sz="1600" i="1" dirty="0"/>
                  <a:t>            time += 1</a:t>
                </a:r>
              </a:p>
              <a:p>
                <a:r>
                  <a:rPr lang="en-US" sz="1600" i="1" dirty="0"/>
                  <a:t>            for all 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/>
                  <a:t> Adj(u)</a:t>
                </a:r>
              </a:p>
              <a:p>
                <a:r>
                  <a:rPr lang="en-US" sz="1600" i="1" dirty="0"/>
                  <a:t>                   if (! </a:t>
                </a:r>
                <a:r>
                  <a:rPr lang="en-US" sz="1600" i="1" dirty="0" err="1"/>
                  <a:t>v.seen</a:t>
                </a:r>
                <a:r>
                  <a:rPr lang="en-US" sz="1600" i="1" dirty="0"/>
                  <a:t>)</a:t>
                </a:r>
              </a:p>
              <a:p>
                <a:r>
                  <a:rPr lang="en-US" sz="1600" i="1" dirty="0"/>
                  <a:t>                       </a:t>
                </a:r>
                <a:r>
                  <a:rPr lang="en-US" sz="1600" i="1" dirty="0" err="1"/>
                  <a:t>v.seen</a:t>
                </a:r>
                <a:r>
                  <a:rPr lang="en-US" sz="1600" i="1" dirty="0"/>
                  <a:t> = True</a:t>
                </a:r>
              </a:p>
              <a:p>
                <a:r>
                  <a:rPr lang="en-US" sz="1600" i="1" dirty="0"/>
                  <a:t>                       </a:t>
                </a:r>
                <a:r>
                  <a:rPr lang="en-US" sz="1600" i="1" dirty="0" err="1"/>
                  <a:t>v.p</a:t>
                </a:r>
                <a:r>
                  <a:rPr lang="en-US" sz="1600" i="1" dirty="0"/>
                  <a:t> = u</a:t>
                </a:r>
              </a:p>
              <a:p>
                <a:r>
                  <a:rPr lang="en-US" sz="1600" i="1" dirty="0"/>
                  <a:t>                       </a:t>
                </a:r>
                <a:r>
                  <a:rPr lang="en-US" sz="1600" i="1" dirty="0" err="1"/>
                  <a:t>dfsVisit</a:t>
                </a:r>
                <a:r>
                  <a:rPr lang="en-US" sz="1600" i="1" dirty="0"/>
                  <a:t>(G, v)</a:t>
                </a:r>
              </a:p>
              <a:p>
                <a:r>
                  <a:rPr lang="en-US" sz="1600" i="1" dirty="0"/>
                  <a:t>             time += 1</a:t>
                </a:r>
              </a:p>
              <a:p>
                <a:r>
                  <a:rPr lang="en-US" sz="1600" i="1" dirty="0"/>
                  <a:t>             </a:t>
                </a:r>
                <a:r>
                  <a:rPr lang="en-US" sz="1600" i="1" dirty="0" err="1"/>
                  <a:t>u.f</a:t>
                </a:r>
                <a:r>
                  <a:rPr lang="en-US" sz="1600" i="1" dirty="0"/>
                  <a:t> = time</a:t>
                </a:r>
              </a:p>
              <a:p>
                <a:r>
                  <a:rPr lang="en-US" sz="1600" i="1" dirty="0"/>
                  <a:t>                      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1DF7CBA-4948-F898-38F7-DD226AB5B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62" y="2365859"/>
                <a:ext cx="2324162" cy="4031873"/>
              </a:xfrm>
              <a:prstGeom prst="rect">
                <a:avLst/>
              </a:prstGeom>
              <a:blipFill>
                <a:blip r:embed="rId4"/>
                <a:stretch>
                  <a:fillRect l="-1575" t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4366-5004-1BE4-2F98-A8F3906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2E2D-9FFD-29D3-94A0-5276DCCA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205"/>
          </a:xfrm>
        </p:spPr>
        <p:txBody>
          <a:bodyPr/>
          <a:lstStyle/>
          <a:p>
            <a:r>
              <a:rPr lang="en-US" dirty="0"/>
              <a:t>Depth First Search (DFS): DFS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9D195D-44CA-BBD4-C668-F88AC698E091}"/>
              </a:ext>
            </a:extLst>
          </p:cNvPr>
          <p:cNvSpPr/>
          <p:nvPr/>
        </p:nvSpPr>
        <p:spPr>
          <a:xfrm>
            <a:off x="838200" y="3758977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A32213-C7A6-1FE4-D922-F804FBFEC9C3}"/>
              </a:ext>
            </a:extLst>
          </p:cNvPr>
          <p:cNvSpPr/>
          <p:nvPr/>
        </p:nvSpPr>
        <p:spPr>
          <a:xfrm>
            <a:off x="1752605" y="444137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0286B2-FE27-70C2-CB29-8A3AE6EEFD36}"/>
              </a:ext>
            </a:extLst>
          </p:cNvPr>
          <p:cNvSpPr/>
          <p:nvPr/>
        </p:nvSpPr>
        <p:spPr>
          <a:xfrm>
            <a:off x="1415146" y="2891860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49CC6F-2940-0206-16AC-8E67F031983C}"/>
              </a:ext>
            </a:extLst>
          </p:cNvPr>
          <p:cNvSpPr/>
          <p:nvPr/>
        </p:nvSpPr>
        <p:spPr>
          <a:xfrm>
            <a:off x="2895611" y="3233058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8895-A3F4-2FA1-7B75-2B03E6D3807A}"/>
              </a:ext>
            </a:extLst>
          </p:cNvPr>
          <p:cNvSpPr/>
          <p:nvPr/>
        </p:nvSpPr>
        <p:spPr>
          <a:xfrm>
            <a:off x="2645235" y="4129091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26D2F-9F7E-766D-D40F-B9773F2216C4}"/>
              </a:ext>
            </a:extLst>
          </p:cNvPr>
          <p:cNvSpPr/>
          <p:nvPr/>
        </p:nvSpPr>
        <p:spPr>
          <a:xfrm>
            <a:off x="3929747" y="3429000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873B1-5B0A-C137-E0CD-8E57BBA1BE38}"/>
              </a:ext>
            </a:extLst>
          </p:cNvPr>
          <p:cNvCxnSpPr>
            <a:stCxn id="4" idx="0"/>
            <a:endCxn id="6" idx="3"/>
          </p:cNvCxnSpPr>
          <p:nvPr/>
        </p:nvCxnSpPr>
        <p:spPr>
          <a:xfrm flipV="1">
            <a:off x="1023257" y="3207772"/>
            <a:ext cx="446091" cy="55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D43060-8734-0464-25EC-142E3C416891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154112" y="4074889"/>
            <a:ext cx="652695" cy="4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37CCA-16E2-ED32-7CA0-1FA5E20CFFD5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1600203" y="3261974"/>
            <a:ext cx="337459" cy="11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791F7-4624-20CA-8398-D332110BD118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731058" y="3207772"/>
            <a:ext cx="968379" cy="97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92AAF-5B49-CA00-7D1D-D25167D09A0D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1785260" y="3076917"/>
            <a:ext cx="1164553" cy="2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09C92E-B123-1739-6FB7-88BBC4F49AF7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2068517" y="4314148"/>
            <a:ext cx="576718" cy="18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FAE07-B1FE-FAB9-E18D-C20B0B271DF9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2830292" y="3603172"/>
            <a:ext cx="250376" cy="5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B3E16-17DC-F4B1-B01A-49C3A8B02368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3265725" y="3418115"/>
            <a:ext cx="664022" cy="19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9D85C97-5143-F0D6-C3F3-AD90EBEBABE3}"/>
              </a:ext>
            </a:extLst>
          </p:cNvPr>
          <p:cNvCxnSpPr>
            <a:cxnSpLocks/>
            <a:stCxn id="9" idx="4"/>
            <a:endCxn id="5" idx="6"/>
          </p:cNvCxnSpPr>
          <p:nvPr/>
        </p:nvCxnSpPr>
        <p:spPr>
          <a:xfrm rot="5400000">
            <a:off x="2705104" y="3216730"/>
            <a:ext cx="827317" cy="1992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95521C-B555-D34B-764D-52EF403451F5}"/>
              </a:ext>
            </a:extLst>
          </p:cNvPr>
          <p:cNvSpPr/>
          <p:nvPr/>
        </p:nvSpPr>
        <p:spPr>
          <a:xfrm>
            <a:off x="5388429" y="3603172"/>
            <a:ext cx="707571" cy="15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04A854-6151-A3BC-2E71-B66AEA80BC08}"/>
              </a:ext>
            </a:extLst>
          </p:cNvPr>
          <p:cNvSpPr/>
          <p:nvPr/>
        </p:nvSpPr>
        <p:spPr>
          <a:xfrm>
            <a:off x="8207829" y="226763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E1C829-6EFE-4A82-73EB-FDE42E5F9E72}"/>
              </a:ext>
            </a:extLst>
          </p:cNvPr>
          <p:cNvSpPr/>
          <p:nvPr/>
        </p:nvSpPr>
        <p:spPr>
          <a:xfrm>
            <a:off x="7674434" y="3017613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19BF52-FF2F-3510-0D0A-D12709868543}"/>
              </a:ext>
            </a:extLst>
          </p:cNvPr>
          <p:cNvSpPr/>
          <p:nvPr/>
        </p:nvSpPr>
        <p:spPr>
          <a:xfrm>
            <a:off x="7364188" y="385865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883675-13A7-AF98-F6F4-485EDAFDE97E}"/>
              </a:ext>
            </a:extLst>
          </p:cNvPr>
          <p:cNvSpPr/>
          <p:nvPr/>
        </p:nvSpPr>
        <p:spPr>
          <a:xfrm>
            <a:off x="7179131" y="4704806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F7E20F-350D-3ACA-5C1B-F0C23C29291C}"/>
              </a:ext>
            </a:extLst>
          </p:cNvPr>
          <p:cNvSpPr/>
          <p:nvPr/>
        </p:nvSpPr>
        <p:spPr>
          <a:xfrm>
            <a:off x="7026735" y="5553338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CF6E4D-C354-4D96-E402-20C6BC001F04}"/>
              </a:ext>
            </a:extLst>
          </p:cNvPr>
          <p:cNvSpPr/>
          <p:nvPr/>
        </p:nvSpPr>
        <p:spPr>
          <a:xfrm>
            <a:off x="8849876" y="3017613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8BBEC6-DA25-C3C4-80B2-576B26C19963}"/>
              </a:ext>
            </a:extLst>
          </p:cNvPr>
          <p:cNvCxnSpPr>
            <a:stCxn id="22" idx="3"/>
            <a:endCxn id="27" idx="0"/>
          </p:cNvCxnSpPr>
          <p:nvPr/>
        </p:nvCxnSpPr>
        <p:spPr>
          <a:xfrm flipH="1">
            <a:off x="7859491" y="2583546"/>
            <a:ext cx="402540" cy="4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4432F9-CE97-4154-C9DA-E9F809B083AF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 flipH="1">
            <a:off x="7549245" y="3333525"/>
            <a:ext cx="179391" cy="52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1DB98A-615D-A1E9-F02C-3105FA9D46B9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7364188" y="4228768"/>
            <a:ext cx="185057" cy="47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75DF26-419F-75CA-0F5D-A707564F1C2F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7211792" y="5074920"/>
            <a:ext cx="152396" cy="47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2EBD7-707E-8CDD-65D4-AD96A795E21C}"/>
              </a:ext>
            </a:extLst>
          </p:cNvPr>
          <p:cNvCxnSpPr>
            <a:stCxn id="22" idx="5"/>
            <a:endCxn id="43" idx="0"/>
          </p:cNvCxnSpPr>
          <p:nvPr/>
        </p:nvCxnSpPr>
        <p:spPr>
          <a:xfrm>
            <a:off x="8523741" y="2583546"/>
            <a:ext cx="511192" cy="4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31B2CD9-EA55-89BE-7430-F0E06C42E388}"/>
              </a:ext>
            </a:extLst>
          </p:cNvPr>
          <p:cNvCxnSpPr>
            <a:stCxn id="38" idx="2"/>
            <a:endCxn id="31" idx="2"/>
          </p:cNvCxnSpPr>
          <p:nvPr/>
        </p:nvCxnSpPr>
        <p:spPr>
          <a:xfrm rot="10800000" flipH="1">
            <a:off x="7026734" y="4043711"/>
            <a:ext cx="337453" cy="1694684"/>
          </a:xfrm>
          <a:prstGeom prst="curvedConnector3">
            <a:avLst>
              <a:gd name="adj1" fmla="val -677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7C0B91-35D3-C340-6686-5BF177BB1F46}"/>
              </a:ext>
            </a:extLst>
          </p:cNvPr>
          <p:cNvCxnSpPr>
            <a:stCxn id="43" idx="2"/>
            <a:endCxn id="27" idx="6"/>
          </p:cNvCxnSpPr>
          <p:nvPr/>
        </p:nvCxnSpPr>
        <p:spPr>
          <a:xfrm flipH="1">
            <a:off x="8044548" y="3202670"/>
            <a:ext cx="805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7CA626-F43D-E3A0-E958-61933E534CD2}"/>
              </a:ext>
            </a:extLst>
          </p:cNvPr>
          <p:cNvCxnSpPr>
            <a:stCxn id="43" idx="3"/>
            <a:endCxn id="31" idx="6"/>
          </p:cNvCxnSpPr>
          <p:nvPr/>
        </p:nvCxnSpPr>
        <p:spPr>
          <a:xfrm flipH="1">
            <a:off x="7734302" y="3333525"/>
            <a:ext cx="1169776" cy="71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81259A-BB29-CE90-EC4C-55E2650EF960}"/>
              </a:ext>
            </a:extLst>
          </p:cNvPr>
          <p:cNvCxnSpPr>
            <a:stCxn id="43" idx="4"/>
            <a:endCxn id="35" idx="6"/>
          </p:cNvCxnSpPr>
          <p:nvPr/>
        </p:nvCxnSpPr>
        <p:spPr>
          <a:xfrm flipH="1">
            <a:off x="7549245" y="3387727"/>
            <a:ext cx="1485688" cy="150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79718D-4C5B-7AEA-9B0A-6261D041BFCA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5400000" flipH="1" flipV="1">
            <a:off x="2311514" y="2009889"/>
            <a:ext cx="384179" cy="3222402"/>
          </a:xfrm>
          <a:prstGeom prst="curvedConnector3">
            <a:avLst>
              <a:gd name="adj1" fmla="val 36635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49C1B1A-2718-5747-CA8C-F73F61BCBDDF}"/>
              </a:ext>
            </a:extLst>
          </p:cNvPr>
          <p:cNvCxnSpPr>
            <a:stCxn id="22" idx="6"/>
            <a:endCxn id="38" idx="5"/>
          </p:cNvCxnSpPr>
          <p:nvPr/>
        </p:nvCxnSpPr>
        <p:spPr>
          <a:xfrm flipH="1">
            <a:off x="7396849" y="2452691"/>
            <a:ext cx="1181094" cy="3285704"/>
          </a:xfrm>
          <a:prstGeom prst="curvedConnector3">
            <a:avLst>
              <a:gd name="adj1" fmla="val -92166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F5ECB0-D1B1-CEED-1B3D-50A3F59A5C60}"/>
              </a:ext>
            </a:extLst>
          </p:cNvPr>
          <p:cNvSpPr txBox="1"/>
          <p:nvPr/>
        </p:nvSpPr>
        <p:spPr>
          <a:xfrm>
            <a:off x="5917996" y="4735974"/>
            <a:ext cx="935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back-edge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E1E734-612A-7322-88FE-AE08A2F09FB2}"/>
              </a:ext>
            </a:extLst>
          </p:cNvPr>
          <p:cNvSpPr txBox="1"/>
          <p:nvPr/>
        </p:nvSpPr>
        <p:spPr>
          <a:xfrm>
            <a:off x="8319190" y="395264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4"/>
                </a:solidFill>
              </a:rPr>
              <a:t>cross edge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602E70-0BD6-449D-7B66-BD7EA40AE595}"/>
              </a:ext>
            </a:extLst>
          </p:cNvPr>
          <p:cNvSpPr txBox="1"/>
          <p:nvPr/>
        </p:nvSpPr>
        <p:spPr>
          <a:xfrm>
            <a:off x="9642498" y="3183223"/>
            <a:ext cx="116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/>
                </a:solidFill>
              </a:rPr>
              <a:t>forward edge</a:t>
            </a:r>
          </a:p>
        </p:txBody>
      </p:sp>
    </p:spTree>
    <p:extLst>
      <p:ext uri="{BB962C8B-B14F-4D97-AF65-F5344CB8AC3E}">
        <p14:creationId xmlns:p14="http://schemas.microsoft.com/office/powerpoint/2010/main" val="192214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BA35AE4-3349-1B18-8F7B-27F3C079C1CB}"/>
              </a:ext>
            </a:extLst>
          </p:cNvPr>
          <p:cNvGrpSpPr/>
          <p:nvPr/>
        </p:nvGrpSpPr>
        <p:grpSpPr>
          <a:xfrm>
            <a:off x="838200" y="4593775"/>
            <a:ext cx="3742178" cy="1409938"/>
            <a:chOff x="838200" y="4593775"/>
            <a:chExt cx="3742178" cy="14099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4338AC-02B8-B1ED-7E17-FD1D716B85E1}"/>
                </a:ext>
              </a:extLst>
            </p:cNvPr>
            <p:cNvSpPr/>
            <p:nvPr/>
          </p:nvSpPr>
          <p:spPr>
            <a:xfrm>
              <a:off x="1676063" y="4593775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BC70FA-4774-0D8A-44E3-E418993D57F1}"/>
                </a:ext>
              </a:extLst>
            </p:cNvPr>
            <p:cNvSpPr/>
            <p:nvPr/>
          </p:nvSpPr>
          <p:spPr>
            <a:xfrm>
              <a:off x="1978927" y="5459428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0478DF3-942A-312C-B887-DE6A17F217F5}"/>
                </a:ext>
              </a:extLst>
            </p:cNvPr>
            <p:cNvSpPr/>
            <p:nvPr/>
          </p:nvSpPr>
          <p:spPr>
            <a:xfrm>
              <a:off x="2698994" y="4593775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98C180-3F75-5BC7-F275-16723B66B5EE}"/>
                </a:ext>
              </a:extLst>
            </p:cNvPr>
            <p:cNvSpPr/>
            <p:nvPr/>
          </p:nvSpPr>
          <p:spPr>
            <a:xfrm>
              <a:off x="3489312" y="5459428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492C7C-06F2-B678-E955-237427A3DE7E}"/>
                </a:ext>
              </a:extLst>
            </p:cNvPr>
            <p:cNvSpPr/>
            <p:nvPr/>
          </p:nvSpPr>
          <p:spPr>
            <a:xfrm>
              <a:off x="2704420" y="5459203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CD1221-0D0A-F7E2-9C62-98AECBCF3C3A}"/>
                </a:ext>
              </a:extLst>
            </p:cNvPr>
            <p:cNvSpPr/>
            <p:nvPr/>
          </p:nvSpPr>
          <p:spPr>
            <a:xfrm>
              <a:off x="4210264" y="5459203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B6FE531-B5E6-EFCA-3F41-62013CB32DDA}"/>
                </a:ext>
              </a:extLst>
            </p:cNvPr>
            <p:cNvSpPr/>
            <p:nvPr/>
          </p:nvSpPr>
          <p:spPr>
            <a:xfrm>
              <a:off x="838200" y="4822605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ADB7AB6-FBA9-8F81-7E61-7E7DBA1BB072}"/>
                </a:ext>
              </a:extLst>
            </p:cNvPr>
            <p:cNvSpPr/>
            <p:nvPr/>
          </p:nvSpPr>
          <p:spPr>
            <a:xfrm>
              <a:off x="838200" y="5633599"/>
              <a:ext cx="370114" cy="3701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9A055F6-7742-D48F-BBDB-BD817E272B0B}"/>
                </a:ext>
              </a:extLst>
            </p:cNvPr>
            <p:cNvCxnSpPr>
              <a:stCxn id="75" idx="4"/>
              <a:endCxn id="77" idx="0"/>
            </p:cNvCxnSpPr>
            <p:nvPr/>
          </p:nvCxnSpPr>
          <p:spPr>
            <a:xfrm>
              <a:off x="2884051" y="4963889"/>
              <a:ext cx="5426" cy="49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D49D56-DC89-4BFE-0F05-794F6D1BB142}"/>
                </a:ext>
              </a:extLst>
            </p:cNvPr>
            <p:cNvCxnSpPr>
              <a:stCxn id="77" idx="6"/>
              <a:endCxn id="76" idx="2"/>
            </p:cNvCxnSpPr>
            <p:nvPr/>
          </p:nvCxnSpPr>
          <p:spPr>
            <a:xfrm>
              <a:off x="3074534" y="5644260"/>
              <a:ext cx="414778" cy="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9A3D427-5B9F-D56F-63E9-4C4987826A1E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 flipV="1">
              <a:off x="3859426" y="5644260"/>
              <a:ext cx="350838" cy="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613D06C-502A-5CC2-C372-4D05152A9A99}"/>
                </a:ext>
              </a:extLst>
            </p:cNvPr>
            <p:cNvCxnSpPr>
              <a:stCxn id="77" idx="2"/>
              <a:endCxn id="74" idx="6"/>
            </p:cNvCxnSpPr>
            <p:nvPr/>
          </p:nvCxnSpPr>
          <p:spPr>
            <a:xfrm flipH="1">
              <a:off x="2349041" y="5644260"/>
              <a:ext cx="355379" cy="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2B77177-37C5-DE96-59AD-296186BE96AE}"/>
                </a:ext>
              </a:extLst>
            </p:cNvPr>
            <p:cNvCxnSpPr>
              <a:stCxn id="81" idx="4"/>
              <a:endCxn id="82" idx="0"/>
            </p:cNvCxnSpPr>
            <p:nvPr/>
          </p:nvCxnSpPr>
          <p:spPr>
            <a:xfrm>
              <a:off x="1023257" y="5192719"/>
              <a:ext cx="0" cy="44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D84149-9DA7-A000-2490-4511970EABE0}"/>
              </a:ext>
            </a:extLst>
          </p:cNvPr>
          <p:cNvCxnSpPr>
            <a:stCxn id="74" idx="0"/>
            <a:endCxn id="75" idx="3"/>
          </p:cNvCxnSpPr>
          <p:nvPr/>
        </p:nvCxnSpPr>
        <p:spPr>
          <a:xfrm flipV="1">
            <a:off x="2163984" y="4909687"/>
            <a:ext cx="589212" cy="5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1C30327C-0B62-14E3-E2E8-474CABC01116}"/>
              </a:ext>
            </a:extLst>
          </p:cNvPr>
          <p:cNvCxnSpPr>
            <a:stCxn id="82" idx="6"/>
            <a:endCxn id="81" idx="6"/>
          </p:cNvCxnSpPr>
          <p:nvPr/>
        </p:nvCxnSpPr>
        <p:spPr>
          <a:xfrm flipV="1">
            <a:off x="1208314" y="5007662"/>
            <a:ext cx="12700" cy="8109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ECB9FA-A823-E362-325D-9C8923D1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E4BAD8-7490-9B30-6B71-8C6C910CDD62}"/>
              </a:ext>
            </a:extLst>
          </p:cNvPr>
          <p:cNvSpPr/>
          <p:nvPr/>
        </p:nvSpPr>
        <p:spPr>
          <a:xfrm>
            <a:off x="1328506" y="275726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79F9CC-7459-67E2-5517-D4FD66B81B63}"/>
              </a:ext>
            </a:extLst>
          </p:cNvPr>
          <p:cNvSpPr/>
          <p:nvPr/>
        </p:nvSpPr>
        <p:spPr>
          <a:xfrm>
            <a:off x="1992090" y="3385459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DF32C5-D7C5-5C90-D265-78A69AC80406}"/>
              </a:ext>
            </a:extLst>
          </p:cNvPr>
          <p:cNvSpPr/>
          <p:nvPr/>
        </p:nvSpPr>
        <p:spPr>
          <a:xfrm>
            <a:off x="2024745" y="1861231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353E6D-CC85-3C23-026D-A67F1880E677}"/>
              </a:ext>
            </a:extLst>
          </p:cNvPr>
          <p:cNvSpPr/>
          <p:nvPr/>
        </p:nvSpPr>
        <p:spPr>
          <a:xfrm>
            <a:off x="3004241" y="1861231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F244EB-41A0-D41B-AC50-444DDDA3873F}"/>
              </a:ext>
            </a:extLst>
          </p:cNvPr>
          <p:cNvSpPr/>
          <p:nvPr/>
        </p:nvSpPr>
        <p:spPr>
          <a:xfrm>
            <a:off x="2753865" y="2757264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36F2CF-BD19-D743-97BA-1525DB5AE2C2}"/>
              </a:ext>
            </a:extLst>
          </p:cNvPr>
          <p:cNvSpPr/>
          <p:nvPr/>
        </p:nvSpPr>
        <p:spPr>
          <a:xfrm>
            <a:off x="3983737" y="1994982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A48F2-9696-B273-30C6-E197974C755A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1513563" y="2177143"/>
            <a:ext cx="565384" cy="58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7473F4-EDF2-BC38-C21C-4A60962F70C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44418" y="3073176"/>
            <a:ext cx="401874" cy="36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F86D5-B460-1916-B96B-67946F2ACFF0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flipH="1">
            <a:off x="2177147" y="2231345"/>
            <a:ext cx="32655" cy="11541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1EDFEA-6551-B5A7-9CB0-D154926A05D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340657" y="2177143"/>
            <a:ext cx="467410" cy="63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0253B4-BDAB-C7FE-2BEC-16247E118FAB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2308002" y="2942321"/>
            <a:ext cx="445863" cy="4973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157CE2-461C-31BB-2A6E-7A8FA15F347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2938922" y="2231345"/>
            <a:ext cx="250376" cy="5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16C8B-3C77-816C-D4DC-D830EF23113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374355" y="2046288"/>
            <a:ext cx="609382" cy="13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A00E99A-4C80-7F4C-AEE9-74002F31AF18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3357775" y="2131301"/>
            <a:ext cx="577225" cy="1044815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3030C00-C662-4661-3862-07A431DA926A}"/>
              </a:ext>
            </a:extLst>
          </p:cNvPr>
          <p:cNvSpPr/>
          <p:nvPr/>
        </p:nvSpPr>
        <p:spPr>
          <a:xfrm>
            <a:off x="561840" y="2177143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DBAA61-0387-D51F-518E-FCCF7AF04500}"/>
              </a:ext>
            </a:extLst>
          </p:cNvPr>
          <p:cNvSpPr/>
          <p:nvPr/>
        </p:nvSpPr>
        <p:spPr>
          <a:xfrm>
            <a:off x="561840" y="2942321"/>
            <a:ext cx="370114" cy="3701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A6B3589-7F0C-8A87-C48B-E2EC7A77BE65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V="1">
            <a:off x="561840" y="2362200"/>
            <a:ext cx="12700" cy="765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D3FA1D5-FEBC-B78C-65AC-A030A23C1D88}"/>
              </a:ext>
            </a:extLst>
          </p:cNvPr>
          <p:cNvCxnSpPr>
            <a:stCxn id="51" idx="6"/>
            <a:endCxn id="50" idx="6"/>
          </p:cNvCxnSpPr>
          <p:nvPr/>
        </p:nvCxnSpPr>
        <p:spPr>
          <a:xfrm flipV="1">
            <a:off x="931954" y="2362200"/>
            <a:ext cx="12700" cy="765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87719B27-BDD9-2D53-4F8D-12B3FCBF6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66557"/>
              </p:ext>
            </p:extLst>
          </p:nvPr>
        </p:nvGraphicFramePr>
        <p:xfrm>
          <a:off x="5051408" y="2503262"/>
          <a:ext cx="310199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6457873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459474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854305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159793011"/>
                    </a:ext>
                  </a:extLst>
                </a:gridCol>
                <a:gridCol w="724552">
                  <a:extLst>
                    <a:ext uri="{9D8B030D-6E8A-4147-A177-3AD203B41FA5}">
                      <a16:colId xmlns:a16="http://schemas.microsoft.com/office/drawing/2014/main" val="48201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479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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9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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62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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Wingdings 2" panose="05020102010507070707" pitchFamily="18" charset="2"/>
                        </a:rPr>
                        <a:t>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32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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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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Wingdings 2" panose="05020102010507070707" pitchFamily="18" charset="2"/>
                        </a:rPr>
                        <a:t>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28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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Wingdings 2" panose="05020102010507070707" pitchFamily="18" charset="2"/>
                        </a:rPr>
                        <a:t>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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15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ym typeface="Wingdings 2" panose="05020102010507070707" pitchFamily="18" charset="2"/>
                        </a:rPr>
                        <a:t></a:t>
                      </a:r>
                      <a:endParaRPr lang="en-US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Wingdings 2" panose="05020102010507070707" pitchFamily="18" charset="2"/>
                        </a:rPr>
                        <a:t>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35710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C297836-571A-0706-FE2C-1B7A2C68C4D7}"/>
              </a:ext>
            </a:extLst>
          </p:cNvPr>
          <p:cNvSpPr txBox="1"/>
          <p:nvPr/>
        </p:nvSpPr>
        <p:spPr>
          <a:xfrm>
            <a:off x="5298700" y="1381170"/>
            <a:ext cx="221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outer loop:</a:t>
            </a:r>
          </a:p>
          <a:p>
            <a:r>
              <a:rPr lang="en-US" i="1" dirty="0"/>
              <a:t>          for </a:t>
            </a:r>
            <a:r>
              <a:rPr lang="en-US" i="1" dirty="0" err="1"/>
              <a:t>i</a:t>
            </a:r>
            <a:r>
              <a:rPr lang="en-US" i="1" dirty="0"/>
              <a:t> = 1 to n</a:t>
            </a:r>
          </a:p>
          <a:p>
            <a:r>
              <a:rPr lang="en-US" i="1" dirty="0"/>
              <a:t>                </a:t>
            </a:r>
            <a:r>
              <a:rPr lang="en-US" i="1" dirty="0" err="1"/>
              <a:t>dfsVisit</a:t>
            </a:r>
            <a:r>
              <a:rPr lang="en-US" i="1" dirty="0"/>
              <a:t>(G, 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0D72-7D38-62D8-58E2-31B193AE3A97}"/>
              </a:ext>
            </a:extLst>
          </p:cNvPr>
          <p:cNvSpPr txBox="1"/>
          <p:nvPr/>
        </p:nvSpPr>
        <p:spPr>
          <a:xfrm>
            <a:off x="3004241" y="3963594"/>
            <a:ext cx="11697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DFS Forest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349F75-7FEF-B133-1BCF-6D35415314E4}"/>
              </a:ext>
            </a:extLst>
          </p:cNvPr>
          <p:cNvSpPr txBox="1"/>
          <p:nvPr/>
        </p:nvSpPr>
        <p:spPr>
          <a:xfrm>
            <a:off x="8407003" y="1401626"/>
            <a:ext cx="14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Types of edges: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666AB1-5333-780A-33E1-B745B0CD0392}"/>
              </a:ext>
            </a:extLst>
          </p:cNvPr>
          <p:cNvSpPr txBox="1"/>
          <p:nvPr/>
        </p:nvSpPr>
        <p:spPr>
          <a:xfrm>
            <a:off x="8814351" y="1791739"/>
            <a:ext cx="224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1. Tree edges: (1,4), (5,6)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C7388F-6DAD-6DD2-213D-377F63C6E11E}"/>
              </a:ext>
            </a:extLst>
          </p:cNvPr>
          <p:cNvSpPr txBox="1"/>
          <p:nvPr/>
        </p:nvSpPr>
        <p:spPr>
          <a:xfrm>
            <a:off x="8814351" y="2178477"/>
            <a:ext cx="227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2. Back edges: (3,1), (8,7)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23B1DC-00AD-4CE0-C9BF-C4099D972D86}"/>
              </a:ext>
            </a:extLst>
          </p:cNvPr>
          <p:cNvSpPr txBox="1"/>
          <p:nvPr/>
        </p:nvSpPr>
        <p:spPr>
          <a:xfrm>
            <a:off x="8814351" y="2565215"/>
            <a:ext cx="2099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3. Forward edges: (4,6)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532217-E06B-A938-359D-CFBAD7A7022A}"/>
              </a:ext>
            </a:extLst>
          </p:cNvPr>
          <p:cNvSpPr txBox="1"/>
          <p:nvPr/>
        </p:nvSpPr>
        <p:spPr>
          <a:xfrm>
            <a:off x="8814351" y="2958101"/>
            <a:ext cx="2335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4. Cross edges: (2,1), (2,3)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131B500F-11EB-4CA5-EDBC-4F031F5DE5CF}"/>
              </a:ext>
            </a:extLst>
          </p:cNvPr>
          <p:cNvCxnSpPr>
            <a:stCxn id="77" idx="4"/>
            <a:endCxn id="78" idx="4"/>
          </p:cNvCxnSpPr>
          <p:nvPr/>
        </p:nvCxnSpPr>
        <p:spPr>
          <a:xfrm rot="16200000" flipH="1">
            <a:off x="3642399" y="5076395"/>
            <a:ext cx="12700" cy="1505844"/>
          </a:xfrm>
          <a:prstGeom prst="curvedConnector3">
            <a:avLst>
              <a:gd name="adj1" fmla="val 180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668CACD-5FF7-DD07-1559-3F9DB5B17A10}"/>
              </a:ext>
            </a:extLst>
          </p:cNvPr>
          <p:cNvCxnSpPr>
            <a:stCxn id="73" idx="4"/>
            <a:endCxn id="74" idx="2"/>
          </p:cNvCxnSpPr>
          <p:nvPr/>
        </p:nvCxnSpPr>
        <p:spPr>
          <a:xfrm>
            <a:off x="1861120" y="4963889"/>
            <a:ext cx="172009" cy="5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55D33CA-48F2-AB17-5734-6B02EEA14337}"/>
              </a:ext>
            </a:extLst>
          </p:cNvPr>
          <p:cNvCxnSpPr>
            <a:stCxn id="73" idx="6"/>
            <a:endCxn id="75" idx="2"/>
          </p:cNvCxnSpPr>
          <p:nvPr/>
        </p:nvCxnSpPr>
        <p:spPr>
          <a:xfrm>
            <a:off x="2046177" y="4778832"/>
            <a:ext cx="65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F7F6AE7-E918-837F-DFC4-90BB626A6256}"/>
              </a:ext>
            </a:extLst>
          </p:cNvPr>
          <p:cNvSpPr txBox="1"/>
          <p:nvPr/>
        </p:nvSpPr>
        <p:spPr>
          <a:xfrm>
            <a:off x="8407003" y="3385459"/>
            <a:ext cx="1649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Categorize edges: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64D57E-CE6E-6913-226C-B6D658325C6D}"/>
              </a:ext>
            </a:extLst>
          </p:cNvPr>
          <p:cNvGrpSpPr/>
          <p:nvPr/>
        </p:nvGrpSpPr>
        <p:grpSpPr>
          <a:xfrm>
            <a:off x="8927220" y="3985446"/>
            <a:ext cx="512223" cy="1726517"/>
            <a:chOff x="8927220" y="3985446"/>
            <a:chExt cx="512223" cy="172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85EDD0-9226-2621-8453-D89526DA882A}"/>
                </a:ext>
              </a:extLst>
            </p:cNvPr>
            <p:cNvSpPr/>
            <p:nvPr/>
          </p:nvSpPr>
          <p:spPr>
            <a:xfrm>
              <a:off x="9187759" y="3985446"/>
              <a:ext cx="238984" cy="23898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3C0DE0F-438A-7CCD-4E7C-E5665872C0A0}"/>
                </a:ext>
              </a:extLst>
            </p:cNvPr>
            <p:cNvSpPr/>
            <p:nvPr/>
          </p:nvSpPr>
          <p:spPr>
            <a:xfrm>
              <a:off x="9019538" y="4366371"/>
              <a:ext cx="238984" cy="23898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D1A6EEA-6464-07E9-50CC-2FD5D7124C90}"/>
                </a:ext>
              </a:extLst>
            </p:cNvPr>
            <p:cNvSpPr/>
            <p:nvPr/>
          </p:nvSpPr>
          <p:spPr>
            <a:xfrm>
              <a:off x="8927220" y="4738422"/>
              <a:ext cx="238984" cy="23898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EC37C74-9A75-755A-9C26-420E45AD6FF7}"/>
                </a:ext>
              </a:extLst>
            </p:cNvPr>
            <p:cNvSpPr/>
            <p:nvPr/>
          </p:nvSpPr>
          <p:spPr>
            <a:xfrm>
              <a:off x="9025705" y="5092054"/>
              <a:ext cx="238984" cy="23898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D91DF6D-8662-4A4C-F073-D9268A189C3A}"/>
                </a:ext>
              </a:extLst>
            </p:cNvPr>
            <p:cNvSpPr/>
            <p:nvPr/>
          </p:nvSpPr>
          <p:spPr>
            <a:xfrm>
              <a:off x="9187759" y="5472979"/>
              <a:ext cx="238984" cy="23898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9F8F5E8-80AD-8E9A-2674-2FCC6023BBE6}"/>
                </a:ext>
              </a:extLst>
            </p:cNvPr>
            <p:cNvCxnSpPr>
              <a:cxnSpLocks/>
              <a:stCxn id="117" idx="3"/>
              <a:endCxn id="118" idx="0"/>
            </p:cNvCxnSpPr>
            <p:nvPr/>
          </p:nvCxnSpPr>
          <p:spPr>
            <a:xfrm flipH="1">
              <a:off x="9139030" y="4189432"/>
              <a:ext cx="83727" cy="176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464969A-9848-2A3D-BC7E-C35585ABF260}"/>
                </a:ext>
              </a:extLst>
            </p:cNvPr>
            <p:cNvCxnSpPr>
              <a:stCxn id="118" idx="3"/>
              <a:endCxn id="119" idx="0"/>
            </p:cNvCxnSpPr>
            <p:nvPr/>
          </p:nvCxnSpPr>
          <p:spPr>
            <a:xfrm flipH="1">
              <a:off x="9046712" y="4570357"/>
              <a:ext cx="7824" cy="168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429D828-EF1C-81C9-22EA-92012B2B252B}"/>
                </a:ext>
              </a:extLst>
            </p:cNvPr>
            <p:cNvCxnSpPr>
              <a:stCxn id="119" idx="4"/>
              <a:endCxn id="120" idx="1"/>
            </p:cNvCxnSpPr>
            <p:nvPr/>
          </p:nvCxnSpPr>
          <p:spPr>
            <a:xfrm>
              <a:off x="9046712" y="4977406"/>
              <a:ext cx="13991" cy="149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8C6E7D6-9D03-E973-A654-691CAE1EA123}"/>
                </a:ext>
              </a:extLst>
            </p:cNvPr>
            <p:cNvCxnSpPr>
              <a:stCxn id="120" idx="4"/>
              <a:endCxn id="121" idx="1"/>
            </p:cNvCxnSpPr>
            <p:nvPr/>
          </p:nvCxnSpPr>
          <p:spPr>
            <a:xfrm>
              <a:off x="9145197" y="5331038"/>
              <a:ext cx="77560" cy="176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A2415EE5-B89A-62F7-FDF8-23B31ADA54C7}"/>
                </a:ext>
              </a:extLst>
            </p:cNvPr>
            <p:cNvCxnSpPr>
              <a:stCxn id="121" idx="6"/>
              <a:endCxn id="117" idx="6"/>
            </p:cNvCxnSpPr>
            <p:nvPr/>
          </p:nvCxnSpPr>
          <p:spPr>
            <a:xfrm flipV="1">
              <a:off x="9426743" y="4104938"/>
              <a:ext cx="12700" cy="148753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A43E52B-1E2C-CF56-62EF-19B02815498C}"/>
                </a:ext>
              </a:extLst>
            </p:cNvPr>
            <p:cNvCxnSpPr>
              <a:stCxn id="117" idx="4"/>
              <a:endCxn id="121" idx="0"/>
            </p:cNvCxnSpPr>
            <p:nvPr/>
          </p:nvCxnSpPr>
          <p:spPr>
            <a:xfrm>
              <a:off x="9307251" y="4224430"/>
              <a:ext cx="0" cy="124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C26B61D-EEDE-A191-0790-F1F17495DA64}"/>
              </a:ext>
            </a:extLst>
          </p:cNvPr>
          <p:cNvSpPr txBox="1"/>
          <p:nvPr/>
        </p:nvSpPr>
        <p:spPr>
          <a:xfrm>
            <a:off x="9792765" y="3935661"/>
            <a:ext cx="1681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Forward edges:</a:t>
            </a:r>
          </a:p>
          <a:p>
            <a:r>
              <a:rPr lang="en-US" sz="1600" i="1" dirty="0" err="1">
                <a:solidFill>
                  <a:schemeClr val="accent3"/>
                </a:solidFill>
              </a:rPr>
              <a:t>u.d</a:t>
            </a:r>
            <a:r>
              <a:rPr lang="en-US" sz="1600" i="1" dirty="0">
                <a:solidFill>
                  <a:schemeClr val="accent3"/>
                </a:solidFill>
              </a:rPr>
              <a:t> &lt; </a:t>
            </a:r>
            <a:r>
              <a:rPr lang="en-US" sz="1600" i="1" dirty="0" err="1">
                <a:solidFill>
                  <a:schemeClr val="accent3"/>
                </a:solidFill>
              </a:rPr>
              <a:t>v.d</a:t>
            </a:r>
            <a:r>
              <a:rPr lang="en-US" sz="1600" i="1" dirty="0">
                <a:solidFill>
                  <a:schemeClr val="accent3"/>
                </a:solidFill>
              </a:rPr>
              <a:t> &lt; </a:t>
            </a:r>
            <a:r>
              <a:rPr lang="en-US" sz="1600" i="1" dirty="0" err="1">
                <a:solidFill>
                  <a:schemeClr val="accent3"/>
                </a:solidFill>
              </a:rPr>
              <a:t>v.f</a:t>
            </a:r>
            <a:r>
              <a:rPr lang="en-US" sz="1600" i="1" dirty="0">
                <a:solidFill>
                  <a:schemeClr val="accent3"/>
                </a:solidFill>
              </a:rPr>
              <a:t> &lt; </a:t>
            </a:r>
            <a:r>
              <a:rPr lang="en-US" sz="1600" i="1" dirty="0" err="1">
                <a:solidFill>
                  <a:schemeClr val="accent3"/>
                </a:solidFill>
              </a:rPr>
              <a:t>u.f</a:t>
            </a:r>
            <a:endParaRPr lang="en-US" sz="1600" i="1" dirty="0">
              <a:solidFill>
                <a:schemeClr val="accent3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A7634E-0017-5774-D8BD-280B9D019F25}"/>
              </a:ext>
            </a:extLst>
          </p:cNvPr>
          <p:cNvSpPr txBox="1"/>
          <p:nvPr/>
        </p:nvSpPr>
        <p:spPr>
          <a:xfrm>
            <a:off x="9792764" y="4561343"/>
            <a:ext cx="1681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Back edges:</a:t>
            </a:r>
          </a:p>
          <a:p>
            <a:r>
              <a:rPr lang="en-US" sz="1600" i="1" dirty="0" err="1">
                <a:solidFill>
                  <a:schemeClr val="accent6"/>
                </a:solidFill>
              </a:rPr>
              <a:t>v.d</a:t>
            </a:r>
            <a:r>
              <a:rPr lang="en-US" sz="1600" i="1" dirty="0">
                <a:solidFill>
                  <a:schemeClr val="accent6"/>
                </a:solidFill>
              </a:rPr>
              <a:t> &lt; </a:t>
            </a:r>
            <a:r>
              <a:rPr lang="en-US" sz="1600" i="1" dirty="0" err="1">
                <a:solidFill>
                  <a:schemeClr val="accent6"/>
                </a:solidFill>
              </a:rPr>
              <a:t>u.d</a:t>
            </a:r>
            <a:r>
              <a:rPr lang="en-US" sz="1600" i="1" dirty="0">
                <a:solidFill>
                  <a:schemeClr val="accent6"/>
                </a:solidFill>
              </a:rPr>
              <a:t> &lt; </a:t>
            </a:r>
            <a:r>
              <a:rPr lang="en-US" sz="1600" i="1" dirty="0" err="1">
                <a:solidFill>
                  <a:schemeClr val="accent6"/>
                </a:solidFill>
              </a:rPr>
              <a:t>u.f</a:t>
            </a:r>
            <a:r>
              <a:rPr lang="en-US" sz="1600" i="1" dirty="0">
                <a:solidFill>
                  <a:schemeClr val="accent6"/>
                </a:solidFill>
              </a:rPr>
              <a:t> &lt; </a:t>
            </a:r>
            <a:r>
              <a:rPr lang="en-US" sz="1600" i="1" dirty="0" err="1">
                <a:solidFill>
                  <a:schemeClr val="accent6"/>
                </a:solidFill>
              </a:rPr>
              <a:t>v.f</a:t>
            </a:r>
            <a:endParaRPr lang="en-US" sz="1600" i="1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A93129-C055-6525-9F96-953B0F26A34E}"/>
              </a:ext>
            </a:extLst>
          </p:cNvPr>
          <p:cNvSpPr txBox="1"/>
          <p:nvPr/>
        </p:nvSpPr>
        <p:spPr>
          <a:xfrm>
            <a:off x="9785716" y="5244541"/>
            <a:ext cx="2222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Cross edges: </a:t>
            </a:r>
            <a:r>
              <a:rPr lang="en-US" sz="1600" i="1" dirty="0">
                <a:solidFill>
                  <a:schemeClr val="accent4"/>
                </a:solidFill>
              </a:rPr>
              <a:t>(</a:t>
            </a:r>
            <a:r>
              <a:rPr lang="en-US" altLang="zh-CN" sz="1600" i="1" dirty="0" err="1">
                <a:solidFill>
                  <a:schemeClr val="accent4"/>
                </a:solidFill>
              </a:rPr>
              <a:t>u.d</a:t>
            </a:r>
            <a:r>
              <a:rPr lang="en-US" altLang="zh-CN" sz="1600" i="1" dirty="0">
                <a:solidFill>
                  <a:schemeClr val="accent4"/>
                </a:solidFill>
              </a:rPr>
              <a:t>,</a:t>
            </a:r>
            <a:r>
              <a:rPr lang="zh-CN" altLang="en-US" sz="1600" i="1" dirty="0">
                <a:solidFill>
                  <a:schemeClr val="accent4"/>
                </a:solidFill>
              </a:rPr>
              <a:t> </a:t>
            </a:r>
            <a:r>
              <a:rPr lang="en-US" altLang="zh-CN" sz="1600" i="1" dirty="0" err="1">
                <a:solidFill>
                  <a:schemeClr val="accent4"/>
                </a:solidFill>
              </a:rPr>
              <a:t>u.f</a:t>
            </a:r>
            <a:r>
              <a:rPr lang="en-US" altLang="zh-CN" sz="1600" i="1" dirty="0">
                <a:solidFill>
                  <a:schemeClr val="accent4"/>
                </a:solidFill>
              </a:rPr>
              <a:t>) </a:t>
            </a:r>
          </a:p>
          <a:p>
            <a:r>
              <a:rPr lang="en-US" altLang="zh-CN" sz="1600" i="1" dirty="0">
                <a:solidFill>
                  <a:schemeClr val="accent4"/>
                </a:solidFill>
              </a:rPr>
              <a:t>and (</a:t>
            </a:r>
            <a:r>
              <a:rPr lang="en-US" altLang="zh-CN" sz="1600" i="1" dirty="0" err="1">
                <a:solidFill>
                  <a:schemeClr val="accent4"/>
                </a:solidFill>
              </a:rPr>
              <a:t>v.d</a:t>
            </a:r>
            <a:r>
              <a:rPr lang="en-US" altLang="zh-CN" sz="1600" i="1" dirty="0">
                <a:solidFill>
                  <a:schemeClr val="accent4"/>
                </a:solidFill>
              </a:rPr>
              <a:t>, </a:t>
            </a:r>
            <a:r>
              <a:rPr lang="en-US" altLang="zh-CN" sz="1600" i="1" dirty="0" err="1">
                <a:solidFill>
                  <a:schemeClr val="accent4"/>
                </a:solidFill>
              </a:rPr>
              <a:t>v.f</a:t>
            </a:r>
            <a:r>
              <a:rPr lang="en-US" altLang="zh-CN" sz="1600" i="1" dirty="0">
                <a:solidFill>
                  <a:schemeClr val="accent4"/>
                </a:solidFill>
              </a:rPr>
              <a:t>) are disjoint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BCD6FB-A0F1-DA21-09C3-B95A597A759E}"/>
              </a:ext>
            </a:extLst>
          </p:cNvPr>
          <p:cNvSpPr txBox="1"/>
          <p:nvPr/>
        </p:nvSpPr>
        <p:spPr>
          <a:xfrm>
            <a:off x="7300687" y="5991250"/>
            <a:ext cx="4523290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 directed graph is cyclic when DFS gives back edges</a:t>
            </a:r>
          </a:p>
        </p:txBody>
      </p:sp>
    </p:spTree>
    <p:extLst>
      <p:ext uri="{BB962C8B-B14F-4D97-AF65-F5344CB8AC3E}">
        <p14:creationId xmlns:p14="http://schemas.microsoft.com/office/powerpoint/2010/main" val="33475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95" grpId="0"/>
      <p:bldP spid="97" grpId="0"/>
      <p:bldP spid="98" grpId="0"/>
      <p:bldP spid="103" grpId="0"/>
      <p:bldP spid="116" grpId="0"/>
      <p:bldP spid="135" grpId="0"/>
      <p:bldP spid="136" grpId="0"/>
      <p:bldP spid="138" grpId="0"/>
      <p:bldP spid="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6FD7-E7EB-1C92-EDCB-2AA5C99F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C0936-7A34-220C-EBBB-8A5C5A134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7205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Question 2: Run through DFS for the example graph below.</a:t>
                </a:r>
              </a:p>
              <a:p>
                <a:pPr lvl="1"/>
                <a:r>
                  <a:rPr lang="en-US" sz="1600" b="0" i="0" dirty="0">
                    <a:effectLst/>
                  </a:rPr>
                  <a:t>Assume that the DFS visit starts from the node 0. Assume adjacent nodes are visited in ascending order of node IDs.</a:t>
                </a:r>
              </a:p>
              <a:p>
                <a:pPr lvl="1"/>
                <a:r>
                  <a:rPr lang="en-US" sz="1600" b="0" i="0" dirty="0">
                    <a:effectLst/>
                  </a:rPr>
                  <a:t>(a) Write down the order in which the nodes are visited.</a:t>
                </a:r>
              </a:p>
              <a:p>
                <a:pPr lvl="1"/>
                <a:r>
                  <a:rPr lang="en-US" sz="1600" b="0" i="0" dirty="0">
                    <a:effectLst/>
                  </a:rPr>
                  <a:t>(b) Complete the table of discovery and finish times for each node.</a:t>
                </a:r>
              </a:p>
              <a:p>
                <a:pPr lvl="1"/>
                <a:r>
                  <a:rPr lang="en-US" sz="1600" b="0" i="0" dirty="0">
                    <a:effectLst/>
                  </a:rPr>
                  <a:t>(c) For each node write down its parent node in the DFS tree. Recall that if DFS discovers node j from node </a:t>
                </a:r>
                <a:r>
                  <a:rPr lang="en-US" sz="1600" b="0" i="0" dirty="0" err="1">
                    <a:effectLst/>
                  </a:rPr>
                  <a:t>i</a:t>
                </a:r>
                <a:r>
                  <a:rPr lang="en-US" sz="1600" b="0" i="0" dirty="0">
                    <a:effectLst/>
                  </a:rPr>
                  <a:t>, then the parent of j in the DFS tree is </a:t>
                </a:r>
                <a:r>
                  <a:rPr lang="en-US" sz="1600" b="0" i="0" dirty="0" err="1">
                    <a:effectLst/>
                  </a:rPr>
                  <a:t>i</a:t>
                </a:r>
                <a:r>
                  <a:rPr lang="en-US" sz="1600" b="0" i="0" dirty="0">
                    <a:effectLst/>
                  </a:rPr>
                  <a:t>. Draw the DFS tree.</a:t>
                </a:r>
              </a:p>
              <a:p>
                <a:pPr lvl="1"/>
                <a:r>
                  <a:rPr lang="en-US" sz="1600" b="0" i="0" dirty="0">
                    <a:effectLst/>
                  </a:rPr>
                  <a:t>(d) What are the back edges discovered by DFS? Disregard all trivial back edges 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effectLst/>
                  </a:rPr>
                  <a:t> where j is a parent of node </a:t>
                </a:r>
                <a:r>
                  <a:rPr lang="en-US" sz="1600" b="0" i="0" dirty="0" err="1">
                    <a:effectLst/>
                  </a:rPr>
                  <a:t>i</a:t>
                </a:r>
                <a:r>
                  <a:rPr lang="en-US" sz="1600" b="0" i="0" dirty="0">
                    <a:effectLst/>
                  </a:rPr>
                  <a:t> in the DFS tree.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C0936-7A34-220C-EBBB-8A5C5A134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72052"/>
              </a:xfrm>
              <a:blipFill>
                <a:blip r:embed="rId2"/>
                <a:stretch>
                  <a:fillRect l="-406" t="-131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FEF3C32-0FA0-48E2-B79F-D478B6E78039}"/>
              </a:ext>
            </a:extLst>
          </p:cNvPr>
          <p:cNvGrpSpPr/>
          <p:nvPr/>
        </p:nvGrpSpPr>
        <p:grpSpPr>
          <a:xfrm>
            <a:off x="4445675" y="4686301"/>
            <a:ext cx="2339724" cy="1311376"/>
            <a:chOff x="645155" y="4109114"/>
            <a:chExt cx="2339724" cy="13113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9E8797-EB85-D48C-B763-26EC3A7F6BE6}"/>
                </a:ext>
              </a:extLst>
            </p:cNvPr>
            <p:cNvSpPr/>
            <p:nvPr/>
          </p:nvSpPr>
          <p:spPr>
            <a:xfrm>
              <a:off x="645155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FC5E77-19A5-9839-4C51-218B829E1F77}"/>
                </a:ext>
              </a:extLst>
            </p:cNvPr>
            <p:cNvSpPr/>
            <p:nvPr/>
          </p:nvSpPr>
          <p:spPr>
            <a:xfrm>
              <a:off x="1621972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ECF6B2-DF00-2140-F401-B5856E305A14}"/>
                </a:ext>
              </a:extLst>
            </p:cNvPr>
            <p:cNvSpPr/>
            <p:nvPr/>
          </p:nvSpPr>
          <p:spPr>
            <a:xfrm>
              <a:off x="2598789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E00B15-BAB9-2A1B-3A8C-3631260971DB}"/>
                </a:ext>
              </a:extLst>
            </p:cNvPr>
            <p:cNvSpPr/>
            <p:nvPr/>
          </p:nvSpPr>
          <p:spPr>
            <a:xfrm>
              <a:off x="2151151" y="5034400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1BFB48-60E0-DA95-0E27-420A681F1FB4}"/>
                </a:ext>
              </a:extLst>
            </p:cNvPr>
            <p:cNvSpPr/>
            <p:nvPr/>
          </p:nvSpPr>
          <p:spPr>
            <a:xfrm>
              <a:off x="1174334" y="5034400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981A1D-1F50-0BCE-18DA-2EFD3F5E7826}"/>
                </a:ext>
              </a:extLst>
            </p:cNvPr>
            <p:cNvCxnSpPr>
              <a:stCxn id="5" idx="4"/>
              <a:endCxn id="9" idx="1"/>
            </p:cNvCxnSpPr>
            <p:nvPr/>
          </p:nvCxnSpPr>
          <p:spPr>
            <a:xfrm>
              <a:off x="838200" y="4495204"/>
              <a:ext cx="392676" cy="595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D2A0B7-4444-217E-8DD1-7D4904A5E20A}"/>
                </a:ext>
              </a:extLst>
            </p:cNvPr>
            <p:cNvCxnSpPr>
              <a:stCxn id="9" idx="7"/>
              <a:endCxn id="6" idx="3"/>
            </p:cNvCxnSpPr>
            <p:nvPr/>
          </p:nvCxnSpPr>
          <p:spPr>
            <a:xfrm flipV="1">
              <a:off x="1503882" y="4438662"/>
              <a:ext cx="174632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3F8B01-E77A-595A-DB6F-A46886277CCD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1560424" y="5227445"/>
              <a:ext cx="5907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3E410-8033-2CFF-66E9-D38765B5B115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1951520" y="4438662"/>
              <a:ext cx="256173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638591-6738-EA6C-EC30-345F9297E651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008062" y="4302159"/>
              <a:ext cx="5907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C91541-1E21-3535-4EAA-5F4388439503}"/>
                </a:ext>
              </a:extLst>
            </p:cNvPr>
            <p:cNvCxnSpPr>
              <a:stCxn id="8" idx="7"/>
              <a:endCxn id="7" idx="3"/>
            </p:cNvCxnSpPr>
            <p:nvPr/>
          </p:nvCxnSpPr>
          <p:spPr>
            <a:xfrm flipV="1">
              <a:off x="2480699" y="4438662"/>
              <a:ext cx="174632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4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F0B9-016B-3228-2732-717798CA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7759-B16C-0B9A-EDE1-E5F3FBC0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2052"/>
          </a:xfrm>
        </p:spPr>
        <p:txBody>
          <a:bodyPr>
            <a:normAutofit/>
          </a:bodyPr>
          <a:lstStyle/>
          <a:p>
            <a:r>
              <a:rPr lang="en-US" sz="2000" dirty="0"/>
              <a:t>Question 3: Complete the code for the </a:t>
            </a:r>
            <a:r>
              <a:rPr lang="en-US" sz="2000" dirty="0" err="1"/>
              <a:t>dfs_visit</a:t>
            </a:r>
            <a:r>
              <a:rPr lang="en-US" sz="2000" dirty="0"/>
              <a:t> function below.</a:t>
            </a:r>
          </a:p>
          <a:p>
            <a:r>
              <a:rPr lang="en-US" sz="2000" dirty="0"/>
              <a:t>To do so, please read the rest of the code provided and the surrounding comments very carefully</a:t>
            </a:r>
          </a:p>
          <a:p>
            <a:pPr lvl="1"/>
            <a:r>
              <a:rPr lang="en-US" sz="1600" dirty="0"/>
              <a:t>Please ensure that the following rules are followed:</a:t>
            </a:r>
          </a:p>
          <a:p>
            <a:pPr lvl="1"/>
            <a:r>
              <a:rPr lang="en-US" sz="1600" dirty="0"/>
              <a:t>When visiting a node </a:t>
            </a:r>
            <a:r>
              <a:rPr lang="en-US" sz="1600" dirty="0" err="1"/>
              <a:t>i</a:t>
            </a:r>
            <a:r>
              <a:rPr lang="en-US" sz="1600" dirty="0"/>
              <a:t>, consider the set of adjacent nodes in increasing order. This is automatically done by using </a:t>
            </a:r>
            <a:r>
              <a:rPr lang="en-US" sz="1600" dirty="0" err="1"/>
              <a:t>self.adj_list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</a:p>
          <a:p>
            <a:pPr lvl="1"/>
            <a:r>
              <a:rPr lang="en-US" sz="1600" dirty="0"/>
              <a:t>Use the </a:t>
            </a:r>
            <a:r>
              <a:rPr lang="en-US" sz="1600" dirty="0" err="1"/>
              <a:t>DFSTimeCounter</a:t>
            </a:r>
            <a:r>
              <a:rPr lang="en-US" sz="1600" dirty="0"/>
              <a:t> class provided to keep track of DFS time.</a:t>
            </a:r>
          </a:p>
          <a:p>
            <a:pPr lvl="1"/>
            <a:r>
              <a:rPr lang="en-US" sz="1600" dirty="0"/>
              <a:t>The timer should be incremented just before we return from </a:t>
            </a:r>
            <a:r>
              <a:rPr lang="en-US" sz="1600" dirty="0" err="1"/>
              <a:t>dfs_visit</a:t>
            </a:r>
            <a:r>
              <a:rPr lang="en-US" sz="1600" dirty="0"/>
              <a:t> and record the finish time for a node.</a:t>
            </a:r>
          </a:p>
          <a:p>
            <a:pPr lvl="1"/>
            <a:r>
              <a:rPr lang="en-US" sz="1600" dirty="0"/>
              <a:t>Recall that a back edge in a DFS is encountered whenever we visit a node </a:t>
            </a:r>
            <a:r>
              <a:rPr lang="en-US" sz="1600" dirty="0" err="1"/>
              <a:t>i</a:t>
            </a:r>
            <a:r>
              <a:rPr lang="en-US" sz="1600" dirty="0"/>
              <a:t> and encounter adjacent node j such that j has been discovered but not finished. If this happens, add(</a:t>
            </a:r>
            <a:r>
              <a:rPr lang="en-US" sz="1600" dirty="0" err="1"/>
              <a:t>i,j</a:t>
            </a:r>
            <a:r>
              <a:rPr lang="en-US" sz="1600" dirty="0"/>
              <a:t>) to the set of back edges.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dfs_visit</a:t>
            </a:r>
            <a:r>
              <a:rPr lang="en-US" sz="2000" dirty="0"/>
              <a:t> code does not return anything but updates the arguments </a:t>
            </a:r>
            <a:r>
              <a:rPr lang="en-US" sz="2000" dirty="0" err="1"/>
              <a:t>discovery_times</a:t>
            </a:r>
            <a:r>
              <a:rPr lang="en-US" sz="2000" dirty="0"/>
              <a:t>, </a:t>
            </a:r>
            <a:r>
              <a:rPr lang="en-US" sz="2000" dirty="0" err="1"/>
              <a:t>finish_times</a:t>
            </a:r>
            <a:r>
              <a:rPr lang="en-US" sz="2000" dirty="0"/>
              <a:t>, </a:t>
            </a:r>
            <a:r>
              <a:rPr lang="en-US" sz="2000" dirty="0" err="1"/>
              <a:t>dfs_tree_parent</a:t>
            </a:r>
            <a:r>
              <a:rPr lang="en-US" sz="2000" dirty="0"/>
              <a:t> and </a:t>
            </a:r>
            <a:r>
              <a:rPr lang="en-US" sz="2000" dirty="0" err="1"/>
              <a:t>dfs_back_edges</a:t>
            </a:r>
            <a:r>
              <a:rPr lang="en-US" sz="2000" dirty="0"/>
              <a:t> in place. </a:t>
            </a:r>
          </a:p>
          <a:p>
            <a:r>
              <a:rPr lang="en-US" sz="2000" dirty="0"/>
              <a:t>Please see Moodle page for code snippet: Week 4 – In class programming question</a:t>
            </a:r>
          </a:p>
          <a:p>
            <a:r>
              <a:rPr lang="en-US" sz="2000" dirty="0"/>
              <a:t>Please see Moodle page for test code: Week 4 – In class programming test code</a:t>
            </a:r>
          </a:p>
        </p:txBody>
      </p:sp>
    </p:spTree>
    <p:extLst>
      <p:ext uri="{BB962C8B-B14F-4D97-AF65-F5344CB8AC3E}">
        <p14:creationId xmlns:p14="http://schemas.microsoft.com/office/powerpoint/2010/main" val="240399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27C6-43EA-9E9F-F24E-7F0E50A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D183B-7B95-87AA-8F5B-E68DE7479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Applications of BFS and DFS</a:t>
                </a:r>
              </a:p>
              <a:p>
                <a:pPr lvl="1"/>
                <a:r>
                  <a:rPr lang="en-US" dirty="0"/>
                  <a:t>Find shortest path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path finding</a:t>
                </a:r>
              </a:p>
              <a:p>
                <a:pPr lvl="2"/>
                <a:r>
                  <a:rPr lang="en-US" dirty="0"/>
                  <a:t>Dijkstra’s algorithm, A* algorithm, Floyd-</a:t>
                </a:r>
                <a:r>
                  <a:rPr lang="en-US" dirty="0" err="1"/>
                  <a:t>Walshall</a:t>
                </a:r>
                <a:r>
                  <a:rPr lang="en-US" dirty="0"/>
                  <a:t> algorithm etc.</a:t>
                </a:r>
              </a:p>
              <a:p>
                <a:pPr lvl="1"/>
                <a:r>
                  <a:rPr lang="en-US" dirty="0"/>
                  <a:t>Job scheduling</a:t>
                </a:r>
              </a:p>
              <a:p>
                <a:pPr lvl="2"/>
                <a:r>
                  <a:rPr lang="en-US" dirty="0"/>
                  <a:t>Topological sorting, data dependency, find strongly connected components</a:t>
                </a:r>
              </a:p>
              <a:p>
                <a:pPr lvl="1"/>
                <a:r>
                  <a:rPr lang="en-US" dirty="0"/>
                  <a:t>Find maximum flow in a flow network</a:t>
                </a:r>
              </a:p>
              <a:p>
                <a:pPr lvl="2"/>
                <a:r>
                  <a:rPr lang="en-US" dirty="0"/>
                  <a:t>Ford-Fulkerson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D183B-7B95-87AA-8F5B-E68DE7479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06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F2EF-9930-761A-807D-8A90A998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Topological Sort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75311-8A5B-7C87-50F5-83723EA2A30E}"/>
              </a:ext>
            </a:extLst>
          </p:cNvPr>
          <p:cNvSpPr txBox="1"/>
          <p:nvPr/>
        </p:nvSpPr>
        <p:spPr>
          <a:xfrm>
            <a:off x="1310759" y="2788504"/>
            <a:ext cx="29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Directed Acyclic Graph (DAG)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0E15D5-314F-1836-9859-596A481AEA61}"/>
              </a:ext>
            </a:extLst>
          </p:cNvPr>
          <p:cNvGrpSpPr/>
          <p:nvPr/>
        </p:nvGrpSpPr>
        <p:grpSpPr>
          <a:xfrm>
            <a:off x="1310759" y="3567856"/>
            <a:ext cx="3113309" cy="1092422"/>
            <a:chOff x="1185642" y="2608142"/>
            <a:chExt cx="3113309" cy="1092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4EC518-D926-2BC8-1E18-90C5F7376C52}"/>
                    </a:ext>
                  </a:extLst>
                </p:cNvPr>
                <p:cNvSpPr/>
                <p:nvPr/>
              </p:nvSpPr>
              <p:spPr>
                <a:xfrm>
                  <a:off x="1185642" y="3051054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4EC518-D926-2BC8-1E18-90C5F7376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42" y="3051054"/>
                  <a:ext cx="348343" cy="348343"/>
                </a:xfrm>
                <a:prstGeom prst="ellipse">
                  <a:avLst/>
                </a:prstGeom>
                <a:blipFill>
                  <a:blip r:embed="rId2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5A296A-F523-1592-A216-9354FB5E6DEA}"/>
                    </a:ext>
                  </a:extLst>
                </p:cNvPr>
                <p:cNvSpPr/>
                <p:nvPr/>
              </p:nvSpPr>
              <p:spPr>
                <a:xfrm>
                  <a:off x="1882326" y="2608142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95A296A-F523-1592-A216-9354FB5E6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26" y="2608142"/>
                  <a:ext cx="348343" cy="348343"/>
                </a:xfrm>
                <a:prstGeom prst="ellipse">
                  <a:avLst/>
                </a:prstGeom>
                <a:blipFill>
                  <a:blip r:embed="rId3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4F13994-F749-C5A3-97CC-17E5BA71924A}"/>
                    </a:ext>
                  </a:extLst>
                </p:cNvPr>
                <p:cNvSpPr/>
                <p:nvPr/>
              </p:nvSpPr>
              <p:spPr>
                <a:xfrm>
                  <a:off x="2176239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4F13994-F749-C5A3-97CC-17E5BA719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239" y="3345871"/>
                  <a:ext cx="348343" cy="348343"/>
                </a:xfrm>
                <a:prstGeom prst="ellipse">
                  <a:avLst/>
                </a:prstGeom>
                <a:blipFill>
                  <a:blip r:embed="rId4"/>
                  <a:stretch>
                    <a:fillRect l="-4839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912F5BC-ADFA-A8D3-36B2-B4CEA2CFE1E4}"/>
                    </a:ext>
                  </a:extLst>
                </p:cNvPr>
                <p:cNvSpPr/>
                <p:nvPr/>
              </p:nvSpPr>
              <p:spPr>
                <a:xfrm>
                  <a:off x="2764068" y="2608142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912F5BC-ADFA-A8D3-36B2-B4CEA2CFE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068" y="2608142"/>
                  <a:ext cx="348343" cy="348343"/>
                </a:xfrm>
                <a:prstGeom prst="ellipse">
                  <a:avLst/>
                </a:prstGeom>
                <a:blipFill>
                  <a:blip r:embed="rId5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67225B0-6E71-5E75-008D-AFD4AB52B484}"/>
                    </a:ext>
                  </a:extLst>
                </p:cNvPr>
                <p:cNvSpPr/>
                <p:nvPr/>
              </p:nvSpPr>
              <p:spPr>
                <a:xfrm>
                  <a:off x="3112408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67225B0-6E71-5E75-008D-AFD4AB52B4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408" y="3345871"/>
                  <a:ext cx="348343" cy="348343"/>
                </a:xfrm>
                <a:prstGeom prst="ellipse">
                  <a:avLst/>
                </a:prstGeom>
                <a:blipFill>
                  <a:blip r:embed="rId6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876D2EF-896C-0282-256C-3FA60ECC6C7E}"/>
                    </a:ext>
                  </a:extLst>
                </p:cNvPr>
                <p:cNvSpPr/>
                <p:nvPr/>
              </p:nvSpPr>
              <p:spPr>
                <a:xfrm>
                  <a:off x="3950608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876D2EF-896C-0282-256C-3FA60ECC6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608" y="3345871"/>
                  <a:ext cx="348343" cy="348343"/>
                </a:xfrm>
                <a:prstGeom prst="ellipse">
                  <a:avLst/>
                </a:prstGeom>
                <a:blipFill>
                  <a:blip r:embed="rId7"/>
                  <a:stretch>
                    <a:fillRect l="-4839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F47AD0-C8E5-7500-85D5-5A154D5ACC68}"/>
                </a:ext>
              </a:extLst>
            </p:cNvPr>
            <p:cNvCxnSpPr>
              <a:stCxn id="4" idx="7"/>
              <a:endCxn id="5" idx="2"/>
            </p:cNvCxnSpPr>
            <p:nvPr/>
          </p:nvCxnSpPr>
          <p:spPr>
            <a:xfrm flipV="1">
              <a:off x="1482971" y="2782314"/>
              <a:ext cx="399355" cy="31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EE7315A-C211-2FFC-D0BC-7C0B6BCD3649}"/>
                </a:ext>
              </a:extLst>
            </p:cNvPr>
            <p:cNvCxnSpPr>
              <a:stCxn id="4" idx="5"/>
              <a:endCxn id="6" idx="2"/>
            </p:cNvCxnSpPr>
            <p:nvPr/>
          </p:nvCxnSpPr>
          <p:spPr>
            <a:xfrm>
              <a:off x="1482971" y="3348383"/>
              <a:ext cx="693268" cy="17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946F6D-62BB-D573-4EF2-4FE06C7FC77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30669" y="2782314"/>
              <a:ext cx="533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4640A0-FC76-29E9-694F-F3A27EBA09DC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2524582" y="3520043"/>
              <a:ext cx="587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F73553-E6F3-F1D3-BF9C-723198C2387D}"/>
                </a:ext>
              </a:extLst>
            </p:cNvPr>
            <p:cNvCxnSpPr>
              <a:stCxn id="7" idx="5"/>
              <a:endCxn id="8" idx="0"/>
            </p:cNvCxnSpPr>
            <p:nvPr/>
          </p:nvCxnSpPr>
          <p:spPr>
            <a:xfrm>
              <a:off x="3061397" y="2905471"/>
              <a:ext cx="225183" cy="44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89CC95-9DA6-4EFE-2291-A91AC53659B8}"/>
                </a:ext>
              </a:extLst>
            </p:cNvPr>
            <p:cNvCxnSpPr>
              <a:stCxn id="7" idx="6"/>
              <a:endCxn id="9" idx="0"/>
            </p:cNvCxnSpPr>
            <p:nvPr/>
          </p:nvCxnSpPr>
          <p:spPr>
            <a:xfrm>
              <a:off x="3112411" y="2782314"/>
              <a:ext cx="1012369" cy="56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13EDF-F991-4382-EF1F-D532F642CF43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460751" y="3520043"/>
              <a:ext cx="489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A3549CF8-BFC6-7EB0-F38F-ED739ED37044}"/>
                </a:ext>
              </a:extLst>
            </p:cNvPr>
            <p:cNvCxnSpPr>
              <a:stCxn id="6" idx="4"/>
              <a:endCxn id="9" idx="4"/>
            </p:cNvCxnSpPr>
            <p:nvPr/>
          </p:nvCxnSpPr>
          <p:spPr>
            <a:xfrm rot="16200000" flipH="1">
              <a:off x="3237595" y="2807029"/>
              <a:ext cx="12700" cy="177436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770A29-AD04-5C44-7AAC-B4CF8650F3BA}"/>
                  </a:ext>
                </a:extLst>
              </p:cNvPr>
              <p:cNvSpPr txBox="1"/>
              <p:nvPr/>
            </p:nvSpPr>
            <p:spPr>
              <a:xfrm>
                <a:off x="4878912" y="3672106"/>
                <a:ext cx="89678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tasks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770A29-AD04-5C44-7AAC-B4CF8650F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912" y="3672106"/>
                <a:ext cx="896784" cy="1025665"/>
              </a:xfrm>
              <a:prstGeom prst="rect">
                <a:avLst/>
              </a:prstGeom>
              <a:blipFill>
                <a:blip r:embed="rId8"/>
                <a:stretch>
                  <a:fillRect r="-17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4D5FB-3E6D-AA4A-4228-26E741BE1FA4}"/>
                  </a:ext>
                </a:extLst>
              </p:cNvPr>
              <p:cNvSpPr txBox="1"/>
              <p:nvPr/>
            </p:nvSpPr>
            <p:spPr>
              <a:xfrm>
                <a:off x="6096000" y="2263988"/>
                <a:ext cx="4965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Data dependencies: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can only be completed </a:t>
                </a:r>
              </a:p>
              <a:p>
                <a:r>
                  <a:rPr lang="en-US" i="1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is finished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4D5FB-3E6D-AA4A-4228-26E741BE1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63988"/>
                <a:ext cx="4965077" cy="646331"/>
              </a:xfrm>
              <a:prstGeom prst="rect">
                <a:avLst/>
              </a:prstGeom>
              <a:blipFill>
                <a:blip r:embed="rId9"/>
                <a:stretch>
                  <a:fillRect l="-9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78C238-A63E-DEBB-D2A9-FBF90D0E2094}"/>
                  </a:ext>
                </a:extLst>
              </p:cNvPr>
              <p:cNvSpPr txBox="1"/>
              <p:nvPr/>
            </p:nvSpPr>
            <p:spPr>
              <a:xfrm>
                <a:off x="6175052" y="2943220"/>
                <a:ext cx="317503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Procedure of making a tea: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Take a cup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⋯⋯⋯⋯⋯⋯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Take a kettle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Add water to kettle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Bring water to a boil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Place a tea bag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Put hot water in cup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Add sugar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⋯⋯⋯⋯⋯⋯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Add milk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⋯⋯⋯⋯⋯⋯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78C238-A63E-DEBB-D2A9-FBF90D0E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52" y="2943220"/>
                <a:ext cx="3175036" cy="2585323"/>
              </a:xfrm>
              <a:prstGeom prst="rect">
                <a:avLst/>
              </a:prstGeom>
              <a:blipFill>
                <a:blip r:embed="rId10"/>
                <a:stretch>
                  <a:fillRect l="-1727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973232D-4B2C-7B6A-5BE1-DC8A9588C7AD}"/>
              </a:ext>
            </a:extLst>
          </p:cNvPr>
          <p:cNvGrpSpPr/>
          <p:nvPr/>
        </p:nvGrpSpPr>
        <p:grpSpPr>
          <a:xfrm>
            <a:off x="9695759" y="3066251"/>
            <a:ext cx="2068924" cy="1232482"/>
            <a:chOff x="9695759" y="2478421"/>
            <a:chExt cx="2068924" cy="1232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21546F-4BA7-8F54-5F4A-D00EEC411C21}"/>
                    </a:ext>
                  </a:extLst>
                </p:cNvPr>
                <p:cNvSpPr txBox="1"/>
                <p:nvPr/>
              </p:nvSpPr>
              <p:spPr>
                <a:xfrm>
                  <a:off x="9695759" y="2847855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21546F-4BA7-8F54-5F4A-D00EEC411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759" y="2847855"/>
                  <a:ext cx="34834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007918-7FD8-D8C5-6BD2-8EE5F1584EEB}"/>
                    </a:ext>
                  </a:extLst>
                </p:cNvPr>
                <p:cNvSpPr txBox="1"/>
                <p:nvPr/>
              </p:nvSpPr>
              <p:spPr>
                <a:xfrm>
                  <a:off x="10269286" y="2478421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9007918-7FD8-D8C5-6BD2-8EE5F1584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286" y="2478421"/>
                  <a:ext cx="34834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E6CBD4-0400-D7DE-EF28-842B48609670}"/>
                    </a:ext>
                  </a:extLst>
                </p:cNvPr>
                <p:cNvSpPr txBox="1"/>
                <p:nvPr/>
              </p:nvSpPr>
              <p:spPr>
                <a:xfrm>
                  <a:off x="10842813" y="2847855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E6CBD4-0400-D7DE-EF28-842B48609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813" y="2847855"/>
                  <a:ext cx="34834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6ECE6CA-A0BA-BC78-DD3B-3FD03BBDDAE5}"/>
                    </a:ext>
                  </a:extLst>
                </p:cNvPr>
                <p:cNvSpPr txBox="1"/>
                <p:nvPr/>
              </p:nvSpPr>
              <p:spPr>
                <a:xfrm>
                  <a:off x="10269286" y="3341571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6ECE6CA-A0BA-BC78-DD3B-3FD03BBDD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286" y="3341571"/>
                  <a:ext cx="34834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5CB90C2-C372-6D17-292A-0B6BAAA8C953}"/>
                    </a:ext>
                  </a:extLst>
                </p:cNvPr>
                <p:cNvSpPr txBox="1"/>
                <p:nvPr/>
              </p:nvSpPr>
              <p:spPr>
                <a:xfrm>
                  <a:off x="11416340" y="2847855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5CB90C2-C372-6D17-292A-0B6BAAA8C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340" y="2847855"/>
                  <a:ext cx="34834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79546E-3336-81B4-8511-59D9C6ABE87E}"/>
                </a:ext>
              </a:extLst>
            </p:cNvPr>
            <p:cNvCxnSpPr>
              <a:cxnSpLocks/>
              <a:stCxn id="36" idx="0"/>
              <a:endCxn id="37" idx="1"/>
            </p:cNvCxnSpPr>
            <p:nvPr/>
          </p:nvCxnSpPr>
          <p:spPr>
            <a:xfrm flipV="1">
              <a:off x="9869931" y="2663087"/>
              <a:ext cx="399355" cy="18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F3AC8A-58C6-CACD-0778-78B843FBDB24}"/>
                </a:ext>
              </a:extLst>
            </p:cNvPr>
            <p:cNvCxnSpPr>
              <a:cxnSpLocks/>
              <a:stCxn id="36" idx="2"/>
              <a:endCxn id="39" idx="1"/>
            </p:cNvCxnSpPr>
            <p:nvPr/>
          </p:nvCxnSpPr>
          <p:spPr>
            <a:xfrm>
              <a:off x="9869931" y="3217187"/>
              <a:ext cx="399355" cy="30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4AC7AC-725B-65A7-9D77-18CC6BDEF00A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10617629" y="2663087"/>
              <a:ext cx="399356" cy="18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61C9C5-2DE1-AF3C-5134-843FBD9B5640}"/>
                </a:ext>
              </a:extLst>
            </p:cNvPr>
            <p:cNvCxnSpPr>
              <a:cxnSpLocks/>
              <a:stCxn id="39" idx="3"/>
              <a:endCxn id="38" idx="2"/>
            </p:cNvCxnSpPr>
            <p:nvPr/>
          </p:nvCxnSpPr>
          <p:spPr>
            <a:xfrm flipV="1">
              <a:off x="10617629" y="3217187"/>
              <a:ext cx="399356" cy="30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0D6C268-4569-AB3C-BA74-96248FFFD899}"/>
                </a:ext>
              </a:extLst>
            </p:cNvPr>
            <p:cNvCxnSpPr>
              <a:stCxn id="38" idx="3"/>
              <a:endCxn id="40" idx="1"/>
            </p:cNvCxnSpPr>
            <p:nvPr/>
          </p:nvCxnSpPr>
          <p:spPr>
            <a:xfrm>
              <a:off x="11191156" y="3032521"/>
              <a:ext cx="22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95B9AA-FEF9-8E9A-66BF-5AACD9B5E31A}"/>
              </a:ext>
            </a:extLst>
          </p:cNvPr>
          <p:cNvGrpSpPr/>
          <p:nvPr/>
        </p:nvGrpSpPr>
        <p:grpSpPr>
          <a:xfrm>
            <a:off x="9539946" y="4713672"/>
            <a:ext cx="1693561" cy="369332"/>
            <a:chOff x="9539946" y="4125842"/>
            <a:chExt cx="169356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D65811C-D231-8505-E16C-EF9A29545050}"/>
                    </a:ext>
                  </a:extLst>
                </p:cNvPr>
                <p:cNvSpPr txBox="1"/>
                <p:nvPr/>
              </p:nvSpPr>
              <p:spPr>
                <a:xfrm>
                  <a:off x="9539946" y="4125842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D65811C-D231-8505-E16C-EF9A29545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946" y="4125842"/>
                  <a:ext cx="34834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7C7A296-9A1B-7A8A-5051-E7AA81AB040A}"/>
                    </a:ext>
                  </a:extLst>
                </p:cNvPr>
                <p:cNvSpPr txBox="1"/>
                <p:nvPr/>
              </p:nvSpPr>
              <p:spPr>
                <a:xfrm>
                  <a:off x="10210526" y="4125842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7C7A296-9A1B-7A8A-5051-E7AA81AB0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526" y="4125842"/>
                  <a:ext cx="348343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A7A922-938E-8B1F-477A-A3A4E745EA17}"/>
                    </a:ext>
                  </a:extLst>
                </p:cNvPr>
                <p:cNvSpPr txBox="1"/>
                <p:nvPr/>
              </p:nvSpPr>
              <p:spPr>
                <a:xfrm>
                  <a:off x="10885164" y="4125842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A7A922-938E-8B1F-477A-A3A4E745E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5164" y="4125842"/>
                  <a:ext cx="348343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9B8D91-3454-1E34-44D6-60DDCD5AAF0D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>
            <a:xfrm>
              <a:off x="9888289" y="4310508"/>
              <a:ext cx="322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23DEE4-365B-F442-D6AD-6789ED28DD12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>
              <a:off x="10558869" y="4310508"/>
              <a:ext cx="326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6F786C6-FE6A-B262-6774-7AF64204431F}"/>
              </a:ext>
            </a:extLst>
          </p:cNvPr>
          <p:cNvCxnSpPr>
            <a:stCxn id="59" idx="3"/>
            <a:endCxn id="39" idx="2"/>
          </p:cNvCxnSpPr>
          <p:nvPr/>
        </p:nvCxnSpPr>
        <p:spPr>
          <a:xfrm flipH="1" flipV="1">
            <a:off x="10443458" y="4298733"/>
            <a:ext cx="790049" cy="599605"/>
          </a:xfrm>
          <a:prstGeom prst="curvedConnector4">
            <a:avLst>
              <a:gd name="adj1" fmla="val -28935"/>
              <a:gd name="adj2" fmla="val 65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54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47FE-E3A3-C3C7-4592-3122870C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Topological Sort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D3B8D-4938-DABA-D5A5-C96673337CD9}"/>
              </a:ext>
            </a:extLst>
          </p:cNvPr>
          <p:cNvGrpSpPr/>
          <p:nvPr/>
        </p:nvGrpSpPr>
        <p:grpSpPr>
          <a:xfrm>
            <a:off x="1712803" y="4603934"/>
            <a:ext cx="2460294" cy="883137"/>
            <a:chOff x="1768498" y="4057576"/>
            <a:chExt cx="2460294" cy="88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4B81F05-4316-52CC-A927-B913B8E4FAC0}"/>
                    </a:ext>
                  </a:extLst>
                </p:cNvPr>
                <p:cNvSpPr txBox="1"/>
                <p:nvPr/>
              </p:nvSpPr>
              <p:spPr>
                <a:xfrm>
                  <a:off x="2632023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4B81F05-4316-52CC-A927-B913B8E4F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023" y="4063926"/>
                  <a:ext cx="442902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11CE8F-5D15-3214-3C96-7C51D4C17E5C}"/>
                    </a:ext>
                  </a:extLst>
                </p:cNvPr>
                <p:cNvSpPr txBox="1"/>
                <p:nvPr/>
              </p:nvSpPr>
              <p:spPr>
                <a:xfrm>
                  <a:off x="3034653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11CE8F-5D15-3214-3C96-7C51D4C17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653" y="4063926"/>
                  <a:ext cx="442902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37FA8A6-DACF-9A3B-4BD4-25A3CF573EF3}"/>
                    </a:ext>
                  </a:extLst>
                </p:cNvPr>
                <p:cNvSpPr txBox="1"/>
                <p:nvPr/>
              </p:nvSpPr>
              <p:spPr>
                <a:xfrm>
                  <a:off x="3408255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37FA8A6-DACF-9A3B-4BD4-25A3CF573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255" y="4063926"/>
                  <a:ext cx="442902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57D506-AEE1-CD14-5CEA-B85F1863CE70}"/>
                    </a:ext>
                  </a:extLst>
                </p:cNvPr>
                <p:cNvSpPr txBox="1"/>
                <p:nvPr/>
              </p:nvSpPr>
              <p:spPr>
                <a:xfrm>
                  <a:off x="3785890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57D506-AEE1-CD14-5CEA-B85F1863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90" y="4063926"/>
                  <a:ext cx="442902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21AF2AE8-A93E-AB57-873B-2FB7987A45F8}"/>
                </a:ext>
              </a:extLst>
            </p:cNvPr>
            <p:cNvSpPr/>
            <p:nvPr/>
          </p:nvSpPr>
          <p:spPr>
            <a:xfrm rot="16200000">
              <a:off x="2847596" y="3478863"/>
              <a:ext cx="276998" cy="206828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9B3B00-448A-93F2-30A7-9DB078353D11}"/>
                </a:ext>
              </a:extLst>
            </p:cNvPr>
            <p:cNvSpPr txBox="1"/>
            <p:nvPr/>
          </p:nvSpPr>
          <p:spPr>
            <a:xfrm>
              <a:off x="2318989" y="4632936"/>
              <a:ext cx="1334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Topological sort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F1E2C0-C97E-4133-EF93-0418B3FE4E9E}"/>
                    </a:ext>
                  </a:extLst>
                </p:cNvPr>
                <p:cNvSpPr txBox="1"/>
                <p:nvPr/>
              </p:nvSpPr>
              <p:spPr>
                <a:xfrm>
                  <a:off x="2227314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F1E2C0-C97E-4133-EF93-0418B3F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314" y="4063926"/>
                  <a:ext cx="442902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8C4451-4CD9-9FCD-DF6F-3607B3C40401}"/>
                    </a:ext>
                  </a:extLst>
                </p:cNvPr>
                <p:cNvSpPr txBox="1"/>
                <p:nvPr/>
              </p:nvSpPr>
              <p:spPr>
                <a:xfrm>
                  <a:off x="1768498" y="4063926"/>
                  <a:ext cx="44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8C4451-4CD9-9FCD-DF6F-3607B3C40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498" y="4063926"/>
                  <a:ext cx="44290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98942CD2-2DF0-DAAF-3A3E-6F704087DA33}"/>
                </a:ext>
              </a:extLst>
            </p:cNvPr>
            <p:cNvCxnSpPr>
              <a:stCxn id="20" idx="0"/>
              <a:endCxn id="13" idx="0"/>
            </p:cNvCxnSpPr>
            <p:nvPr/>
          </p:nvCxnSpPr>
          <p:spPr>
            <a:xfrm rot="5400000" flipH="1" flipV="1">
              <a:off x="2421711" y="3632164"/>
              <a:ext cx="12700" cy="86352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058B9C21-A38F-DF8F-7D38-5A97499482A1}"/>
                </a:ext>
              </a:extLst>
            </p:cNvPr>
            <p:cNvCxnSpPr>
              <a:stCxn id="13" idx="0"/>
              <a:endCxn id="14" idx="0"/>
            </p:cNvCxnSpPr>
            <p:nvPr/>
          </p:nvCxnSpPr>
          <p:spPr>
            <a:xfrm rot="5400000" flipH="1" flipV="1">
              <a:off x="3054789" y="3862611"/>
              <a:ext cx="12700" cy="40263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63585359-DD55-C3A2-9843-C9CC965563EA}"/>
                </a:ext>
              </a:extLst>
            </p:cNvPr>
            <p:cNvCxnSpPr>
              <a:stCxn id="20" idx="2"/>
              <a:endCxn id="19" idx="2"/>
            </p:cNvCxnSpPr>
            <p:nvPr/>
          </p:nvCxnSpPr>
          <p:spPr>
            <a:xfrm rot="16200000" flipH="1">
              <a:off x="2219357" y="4111517"/>
              <a:ext cx="12700" cy="45881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0D1611-F784-A1F1-55AD-5F14035EF97D}"/>
              </a:ext>
            </a:extLst>
          </p:cNvPr>
          <p:cNvSpPr txBox="1"/>
          <p:nvPr/>
        </p:nvSpPr>
        <p:spPr>
          <a:xfrm>
            <a:off x="1364524" y="1676843"/>
            <a:ext cx="29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Directed Acyclic Graph (DAG)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DE9E34-6639-9607-38AC-82E048AA0FBF}"/>
              </a:ext>
            </a:extLst>
          </p:cNvPr>
          <p:cNvGrpSpPr/>
          <p:nvPr/>
        </p:nvGrpSpPr>
        <p:grpSpPr>
          <a:xfrm>
            <a:off x="1364524" y="2456195"/>
            <a:ext cx="3113309" cy="1092422"/>
            <a:chOff x="1185642" y="2608142"/>
            <a:chExt cx="3113309" cy="1092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DB85F4-A650-A675-9C00-AE109B9BA39F}"/>
                    </a:ext>
                  </a:extLst>
                </p:cNvPr>
                <p:cNvSpPr/>
                <p:nvPr/>
              </p:nvSpPr>
              <p:spPr>
                <a:xfrm>
                  <a:off x="1185642" y="3051054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DB85F4-A650-A675-9C00-AE109B9BA3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42" y="3051054"/>
                  <a:ext cx="348343" cy="348343"/>
                </a:xfrm>
                <a:prstGeom prst="ellipse">
                  <a:avLst/>
                </a:prstGeom>
                <a:blipFill>
                  <a:blip r:embed="rId8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3E6FC3-A890-B532-D487-FA60B62326B6}"/>
                    </a:ext>
                  </a:extLst>
                </p:cNvPr>
                <p:cNvSpPr/>
                <p:nvPr/>
              </p:nvSpPr>
              <p:spPr>
                <a:xfrm>
                  <a:off x="1882326" y="2608142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33E6FC3-A890-B532-D487-FA60B62326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26" y="2608142"/>
                  <a:ext cx="348343" cy="348343"/>
                </a:xfrm>
                <a:prstGeom prst="ellipse">
                  <a:avLst/>
                </a:prstGeom>
                <a:blipFill>
                  <a:blip r:embed="rId9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296B5D9-0796-2568-C699-309D4B7F00B7}"/>
                    </a:ext>
                  </a:extLst>
                </p:cNvPr>
                <p:cNvSpPr/>
                <p:nvPr/>
              </p:nvSpPr>
              <p:spPr>
                <a:xfrm>
                  <a:off x="2176239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296B5D9-0796-2568-C699-309D4B7F0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239" y="3345871"/>
                  <a:ext cx="348343" cy="348343"/>
                </a:xfrm>
                <a:prstGeom prst="ellipse">
                  <a:avLst/>
                </a:prstGeom>
                <a:blipFill>
                  <a:blip r:embed="rId10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74D9F01-8F7C-5B6A-89B1-8C25D0031757}"/>
                    </a:ext>
                  </a:extLst>
                </p:cNvPr>
                <p:cNvSpPr/>
                <p:nvPr/>
              </p:nvSpPr>
              <p:spPr>
                <a:xfrm>
                  <a:off x="2764068" y="2608142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74D9F01-8F7C-5B6A-89B1-8C25D0031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068" y="2608142"/>
                  <a:ext cx="348343" cy="348343"/>
                </a:xfrm>
                <a:prstGeom prst="ellipse">
                  <a:avLst/>
                </a:prstGeom>
                <a:blipFill>
                  <a:blip r:embed="rId11"/>
                  <a:stretch>
                    <a:fillRect l="-4839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37B994D-2338-7069-0E82-660CEED2D141}"/>
                    </a:ext>
                  </a:extLst>
                </p:cNvPr>
                <p:cNvSpPr/>
                <p:nvPr/>
              </p:nvSpPr>
              <p:spPr>
                <a:xfrm>
                  <a:off x="3112408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37B994D-2338-7069-0E82-660CEED2D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408" y="3345871"/>
                  <a:ext cx="348343" cy="348343"/>
                </a:xfrm>
                <a:prstGeom prst="ellipse">
                  <a:avLst/>
                </a:prstGeom>
                <a:blipFill>
                  <a:blip r:embed="rId12"/>
                  <a:stretch>
                    <a:fillRect l="-3226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F284C1B-2B16-10AC-2DE4-06B7B2274186}"/>
                    </a:ext>
                  </a:extLst>
                </p:cNvPr>
                <p:cNvSpPr/>
                <p:nvPr/>
              </p:nvSpPr>
              <p:spPr>
                <a:xfrm>
                  <a:off x="3950608" y="3345871"/>
                  <a:ext cx="348343" cy="348343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F284C1B-2B16-10AC-2DE4-06B7B2274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608" y="3345871"/>
                  <a:ext cx="348343" cy="348343"/>
                </a:xfrm>
                <a:prstGeom prst="ellipse">
                  <a:avLst/>
                </a:prstGeom>
                <a:blipFill>
                  <a:blip r:embed="rId13"/>
                  <a:stretch>
                    <a:fillRect l="-317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6052FE0-66F3-65FF-23FD-811B31323BA5}"/>
                </a:ext>
              </a:extLst>
            </p:cNvPr>
            <p:cNvCxnSpPr>
              <a:stCxn id="43" idx="7"/>
              <a:endCxn id="44" idx="2"/>
            </p:cNvCxnSpPr>
            <p:nvPr/>
          </p:nvCxnSpPr>
          <p:spPr>
            <a:xfrm flipV="1">
              <a:off x="1482971" y="2782314"/>
              <a:ext cx="399355" cy="31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629A7A-614D-42F6-8427-193226EAD69F}"/>
                </a:ext>
              </a:extLst>
            </p:cNvPr>
            <p:cNvCxnSpPr>
              <a:stCxn id="43" idx="5"/>
              <a:endCxn id="45" idx="2"/>
            </p:cNvCxnSpPr>
            <p:nvPr/>
          </p:nvCxnSpPr>
          <p:spPr>
            <a:xfrm>
              <a:off x="1482971" y="3348383"/>
              <a:ext cx="693268" cy="17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249E24E-DFB3-EEEE-84A8-2D0D7D34E554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>
              <a:off x="2230669" y="2782314"/>
              <a:ext cx="533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60E1E45-7923-7FAF-81E9-C8362720A270}"/>
                </a:ext>
              </a:extLst>
            </p:cNvPr>
            <p:cNvCxnSpPr>
              <a:stCxn id="45" idx="6"/>
              <a:endCxn id="47" idx="2"/>
            </p:cNvCxnSpPr>
            <p:nvPr/>
          </p:nvCxnSpPr>
          <p:spPr>
            <a:xfrm>
              <a:off x="2524582" y="3520043"/>
              <a:ext cx="587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ABEB902-3E9B-DC14-C0FA-F4C8AD73F568}"/>
                </a:ext>
              </a:extLst>
            </p:cNvPr>
            <p:cNvCxnSpPr>
              <a:stCxn id="46" idx="5"/>
              <a:endCxn id="47" idx="0"/>
            </p:cNvCxnSpPr>
            <p:nvPr/>
          </p:nvCxnSpPr>
          <p:spPr>
            <a:xfrm>
              <a:off x="3061397" y="2905471"/>
              <a:ext cx="225183" cy="44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6328876-7F04-AE8F-EB4F-8B39CF625829}"/>
                </a:ext>
              </a:extLst>
            </p:cNvPr>
            <p:cNvCxnSpPr>
              <a:stCxn id="46" idx="6"/>
              <a:endCxn id="48" idx="0"/>
            </p:cNvCxnSpPr>
            <p:nvPr/>
          </p:nvCxnSpPr>
          <p:spPr>
            <a:xfrm>
              <a:off x="3112411" y="2782314"/>
              <a:ext cx="1012369" cy="56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FECF4DF-7E6C-D551-DD15-533452F3F922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>
              <a:off x="3460751" y="3520043"/>
              <a:ext cx="489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0D376515-8354-CB78-27E2-874673FFCE5E}"/>
                </a:ext>
              </a:extLst>
            </p:cNvPr>
            <p:cNvCxnSpPr>
              <a:stCxn id="45" idx="4"/>
              <a:endCxn id="48" idx="4"/>
            </p:cNvCxnSpPr>
            <p:nvPr/>
          </p:nvCxnSpPr>
          <p:spPr>
            <a:xfrm rot="16200000" flipH="1">
              <a:off x="3237595" y="2807029"/>
              <a:ext cx="12700" cy="177436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F400DC3-75E8-A442-D84F-F5459E9BD932}"/>
              </a:ext>
            </a:extLst>
          </p:cNvPr>
          <p:cNvSpPr txBox="1"/>
          <p:nvPr/>
        </p:nvSpPr>
        <p:spPr>
          <a:xfrm>
            <a:off x="4644533" y="2158207"/>
            <a:ext cx="6669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Run outer loop by DFS</a:t>
            </a:r>
          </a:p>
          <a:p>
            <a:pPr marL="342900" indent="-342900">
              <a:buAutoNum type="arabicPeriod"/>
            </a:pPr>
            <a:r>
              <a:rPr lang="en-US" dirty="0"/>
              <a:t>Sort the nodes in descending order according to their finish times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9B88562-625E-F9AB-CC7B-B076C2246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7812"/>
              </p:ext>
            </p:extLst>
          </p:nvPr>
        </p:nvGraphicFramePr>
        <p:xfrm>
          <a:off x="5662240" y="3073278"/>
          <a:ext cx="16556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79">
                  <a:extLst>
                    <a:ext uri="{9D8B030D-6E8A-4147-A177-3AD203B41FA5}">
                      <a16:colId xmlns:a16="http://schemas.microsoft.com/office/drawing/2014/main" val="2757491052"/>
                    </a:ext>
                  </a:extLst>
                </a:gridCol>
                <a:gridCol w="551879">
                  <a:extLst>
                    <a:ext uri="{9D8B030D-6E8A-4147-A177-3AD203B41FA5}">
                      <a16:colId xmlns:a16="http://schemas.microsoft.com/office/drawing/2014/main" val="3773560812"/>
                    </a:ext>
                  </a:extLst>
                </a:gridCol>
                <a:gridCol w="551879">
                  <a:extLst>
                    <a:ext uri="{9D8B030D-6E8A-4147-A177-3AD203B41FA5}">
                      <a16:colId xmlns:a16="http://schemas.microsoft.com/office/drawing/2014/main" val="15462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94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 2" panose="05020102010507070707" pitchFamily="18" charset="2"/>
                        </a:rPr>
                        <a:t>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40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 2" panose="05020102010507070707" pitchFamily="18" charset="2"/>
                        </a:rPr>
                        <a:t>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5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 2" panose="05020102010507070707" pitchFamily="18" charset="2"/>
                        </a:rPr>
                        <a:t>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89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 2" panose="05020102010507070707" pitchFamily="18" charset="2"/>
                        </a:rPr>
                        <a:t>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6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 2" panose="05020102010507070707" pitchFamily="18" charset="2"/>
                        </a:rPr>
                        <a:t>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11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 2" panose="05020102010507070707" pitchFamily="18" charset="2"/>
                        </a:rPr>
                        <a:t>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27904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FF4DAEC3-14B9-5F35-BE60-709308D91689}"/>
              </a:ext>
            </a:extLst>
          </p:cNvPr>
          <p:cNvSpPr/>
          <p:nvPr/>
        </p:nvSpPr>
        <p:spPr>
          <a:xfrm>
            <a:off x="9941342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D8225A-8C6C-BCF3-8F9E-643636ED5E20}"/>
              </a:ext>
            </a:extLst>
          </p:cNvPr>
          <p:cNvSpPr/>
          <p:nvPr/>
        </p:nvSpPr>
        <p:spPr>
          <a:xfrm>
            <a:off x="9645912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F402DE-7B2F-6348-4A3C-97A07DDE091A}"/>
              </a:ext>
            </a:extLst>
          </p:cNvPr>
          <p:cNvSpPr/>
          <p:nvPr/>
        </p:nvSpPr>
        <p:spPr>
          <a:xfrm>
            <a:off x="9352415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F873B2-2AE8-83C7-A461-082567B68E63}"/>
              </a:ext>
            </a:extLst>
          </p:cNvPr>
          <p:cNvSpPr/>
          <p:nvPr/>
        </p:nvSpPr>
        <p:spPr>
          <a:xfrm>
            <a:off x="9063056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3FB6E9-D9DD-2684-5A27-ACD68B7AA94A}"/>
              </a:ext>
            </a:extLst>
          </p:cNvPr>
          <p:cNvSpPr/>
          <p:nvPr/>
        </p:nvSpPr>
        <p:spPr>
          <a:xfrm>
            <a:off x="8767626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F053A41-78A5-8998-096A-B68C75618C85}"/>
              </a:ext>
            </a:extLst>
          </p:cNvPr>
          <p:cNvSpPr/>
          <p:nvPr/>
        </p:nvSpPr>
        <p:spPr>
          <a:xfrm>
            <a:off x="8472196" y="3510449"/>
            <a:ext cx="295430" cy="30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 2" panose="05020102010507070707" pitchFamily="18" charset="2"/>
              </a:rPr>
              <a:t>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EE0C6E-4D87-837B-AD69-6B5496D3044B}"/>
              </a:ext>
            </a:extLst>
          </p:cNvPr>
          <p:cNvCxnSpPr/>
          <p:nvPr/>
        </p:nvCxnSpPr>
        <p:spPr>
          <a:xfrm>
            <a:off x="8472196" y="4024540"/>
            <a:ext cx="17645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A0E98E-1213-650B-C2C5-61E8B76789AA}"/>
              </a:ext>
            </a:extLst>
          </p:cNvPr>
          <p:cNvSpPr txBox="1"/>
          <p:nvPr/>
        </p:nvSpPr>
        <p:spPr>
          <a:xfrm>
            <a:off x="8532823" y="4172404"/>
            <a:ext cx="161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descending finish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EC093B-F255-6E76-7B78-8F4364B3137A}"/>
              </a:ext>
            </a:extLst>
          </p:cNvPr>
          <p:cNvSpPr txBox="1"/>
          <p:nvPr/>
        </p:nvSpPr>
        <p:spPr>
          <a:xfrm>
            <a:off x="7685436" y="4748783"/>
            <a:ext cx="374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Complexity?</a:t>
            </a:r>
          </a:p>
          <a:p>
            <a:r>
              <a:rPr lang="en-US" i="1" dirty="0"/>
              <a:t>        Cost of running DFS: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𝝝(|V|+ |E|)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4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51B-8B3C-BCF7-13E7-DA64FE5A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Introduction</a:t>
            </a:r>
          </a:p>
        </p:txBody>
      </p:sp>
      <p:pic>
        <p:nvPicPr>
          <p:cNvPr id="1026" name="Picture 2" descr="Map of the world's busiest air routes">
            <a:extLst>
              <a:ext uri="{FF2B5EF4-FFF2-40B4-BE49-F238E27FC236}">
                <a16:creationId xmlns:a16="http://schemas.microsoft.com/office/drawing/2014/main" id="{03D06223-700B-927E-8545-09DB3BF5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54" y="1543920"/>
            <a:ext cx="9661407" cy="49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9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357-5D98-B4FA-DEFB-B130DCA9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CA2D-E1B1-6EEA-C3DA-03A27F55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259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Binary relation over a finite set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B1E13F-BE4F-F16F-7505-C6052E94CF0A}"/>
              </a:ext>
            </a:extLst>
          </p:cNvPr>
          <p:cNvGrpSpPr/>
          <p:nvPr/>
        </p:nvGrpSpPr>
        <p:grpSpPr>
          <a:xfrm>
            <a:off x="1009928" y="3064137"/>
            <a:ext cx="1782226" cy="1656870"/>
            <a:chOff x="839108" y="3064137"/>
            <a:chExt cx="1782226" cy="16568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4D6E68-2EB4-8512-C14A-645BB6CED3A1}"/>
                </a:ext>
              </a:extLst>
            </p:cNvPr>
            <p:cNvSpPr/>
            <p:nvPr/>
          </p:nvSpPr>
          <p:spPr>
            <a:xfrm>
              <a:off x="1297074" y="3070487"/>
              <a:ext cx="331596" cy="33159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7BB30E-49DB-1D03-9CE5-34127FEDCB12}"/>
                </a:ext>
              </a:extLst>
            </p:cNvPr>
            <p:cNvSpPr/>
            <p:nvPr/>
          </p:nvSpPr>
          <p:spPr>
            <a:xfrm>
              <a:off x="2251667" y="3070487"/>
              <a:ext cx="331596" cy="33159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430A4A-D636-1449-AC78-9FF5AA37B035}"/>
                </a:ext>
              </a:extLst>
            </p:cNvPr>
            <p:cNvSpPr/>
            <p:nvPr/>
          </p:nvSpPr>
          <p:spPr>
            <a:xfrm>
              <a:off x="2251667" y="4001294"/>
              <a:ext cx="331596" cy="33159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8B936F-9BB8-F480-A930-D8D512B9F40B}"/>
                </a:ext>
              </a:extLst>
            </p:cNvPr>
            <p:cNvSpPr/>
            <p:nvPr/>
          </p:nvSpPr>
          <p:spPr>
            <a:xfrm>
              <a:off x="1297074" y="4001294"/>
              <a:ext cx="331596" cy="33159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5751A1-6F3D-8967-ED7D-853CF29484C5}"/>
                    </a:ext>
                  </a:extLst>
                </p:cNvPr>
                <p:cNvSpPr txBox="1"/>
                <p:nvPr/>
              </p:nvSpPr>
              <p:spPr>
                <a:xfrm>
                  <a:off x="1263169" y="3070487"/>
                  <a:ext cx="3994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5751A1-6F3D-8967-ED7D-853CF2948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169" y="3070487"/>
                  <a:ext cx="39940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72139C-EC05-17A4-FB07-F0912C5164E6}"/>
                    </a:ext>
                  </a:extLst>
                </p:cNvPr>
                <p:cNvSpPr txBox="1"/>
                <p:nvPr/>
              </p:nvSpPr>
              <p:spPr>
                <a:xfrm>
                  <a:off x="2217762" y="3070487"/>
                  <a:ext cx="4035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72139C-EC05-17A4-FB07-F0912C516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762" y="3070487"/>
                  <a:ext cx="40357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ADDFE5-99C3-BD37-2BB4-D82CEC8E957B}"/>
                    </a:ext>
                  </a:extLst>
                </p:cNvPr>
                <p:cNvSpPr txBox="1"/>
                <p:nvPr/>
              </p:nvSpPr>
              <p:spPr>
                <a:xfrm>
                  <a:off x="2217762" y="4001294"/>
                  <a:ext cx="395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ADDFE5-99C3-BD37-2BB4-D82CEC8E9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762" y="4001294"/>
                  <a:ext cx="39587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FE29C2-68B6-67FA-1AEF-148D02C3E34B}"/>
                    </a:ext>
                  </a:extLst>
                </p:cNvPr>
                <p:cNvSpPr txBox="1"/>
                <p:nvPr/>
              </p:nvSpPr>
              <p:spPr>
                <a:xfrm>
                  <a:off x="1269678" y="4001294"/>
                  <a:ext cx="4035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FE29C2-68B6-67FA-1AEF-148D02C3E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678" y="4001294"/>
                  <a:ext cx="40357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F27B85-210A-499C-E190-54A354247ED3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662574" y="3224376"/>
              <a:ext cx="5551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848507-4AFF-06A4-C6FF-7E8B79FDDAFA}"/>
                </a:ext>
              </a:extLst>
            </p:cNvPr>
            <p:cNvCxnSpPr/>
            <p:nvPr/>
          </p:nvCxnSpPr>
          <p:spPr>
            <a:xfrm>
              <a:off x="1628670" y="3378264"/>
              <a:ext cx="589092" cy="62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CFE2A4-0A5F-A281-2CBF-8F4A798F7660}"/>
                </a:ext>
              </a:extLst>
            </p:cNvPr>
            <p:cNvCxnSpPr>
              <a:stCxn id="4" idx="4"/>
              <a:endCxn id="11" idx="0"/>
            </p:cNvCxnSpPr>
            <p:nvPr/>
          </p:nvCxnSpPr>
          <p:spPr>
            <a:xfrm>
              <a:off x="1462872" y="3402083"/>
              <a:ext cx="8592" cy="599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7671DD-D5FB-75B6-DB77-DFE34A900008}"/>
                </a:ext>
              </a:extLst>
            </p:cNvPr>
            <p:cNvCxnSpPr/>
            <p:nvPr/>
          </p:nvCxnSpPr>
          <p:spPr>
            <a:xfrm flipH="1">
              <a:off x="1628670" y="3378264"/>
              <a:ext cx="622997" cy="62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5842BD-BA91-75E9-856A-870E303215C8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H="1">
              <a:off x="2415701" y="3402083"/>
              <a:ext cx="1764" cy="599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14D086CF-1982-3A24-1EE6-96178F018B27}"/>
                </a:ext>
              </a:extLst>
            </p:cNvPr>
            <p:cNvCxnSpPr>
              <a:stCxn id="5" idx="0"/>
              <a:endCxn id="8" idx="0"/>
            </p:cNvCxnSpPr>
            <p:nvPr/>
          </p:nvCxnSpPr>
          <p:spPr>
            <a:xfrm rot="16200000" flipV="1">
              <a:off x="1940169" y="2593190"/>
              <a:ext cx="12700" cy="95459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5996AD-8307-9FC6-78C8-6A8F3A43E8DC}"/>
                </a:ext>
              </a:extLst>
            </p:cNvPr>
            <p:cNvSpPr txBox="1"/>
            <p:nvPr/>
          </p:nvSpPr>
          <p:spPr>
            <a:xfrm>
              <a:off x="839108" y="4444008"/>
              <a:ext cx="1111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nodes/vertices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105C5C-1C68-BB64-38C9-EEF685A5CF67}"/>
                  </a:ext>
                </a:extLst>
              </p:cNvPr>
              <p:cNvSpPr txBox="1"/>
              <p:nvPr/>
            </p:nvSpPr>
            <p:spPr>
              <a:xfrm>
                <a:off x="2818238" y="3193598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105C5C-1C68-BB64-38C9-EEF685A5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38" y="3193598"/>
                <a:ext cx="203504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E13445-1F8A-9D22-5A20-16D7C5E74441}"/>
                  </a:ext>
                </a:extLst>
              </p:cNvPr>
              <p:cNvSpPr txBox="1"/>
              <p:nvPr/>
            </p:nvSpPr>
            <p:spPr>
              <a:xfrm>
                <a:off x="2818238" y="3622074"/>
                <a:ext cx="32655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E13445-1F8A-9D22-5A20-16D7C5E7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38" y="3622074"/>
                <a:ext cx="3265509" cy="646331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889129A-3ED6-6296-DD94-61C4D750D731}"/>
              </a:ext>
            </a:extLst>
          </p:cNvPr>
          <p:cNvSpPr txBox="1"/>
          <p:nvPr/>
        </p:nvSpPr>
        <p:spPr>
          <a:xfrm>
            <a:off x="1337440" y="4820437"/>
            <a:ext cx="3565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 situations that are not considered:</a:t>
            </a:r>
          </a:p>
          <a:p>
            <a:pPr marL="342900" indent="-342900">
              <a:buAutoNum type="arabicPeriod"/>
            </a:pPr>
            <a:r>
              <a:rPr lang="en-US" sz="1600" dirty="0"/>
              <a:t>Self-loops: loops over a vertex</a:t>
            </a:r>
          </a:p>
          <a:p>
            <a:pPr marL="342900" indent="-342900">
              <a:buAutoNum type="arabicPeriod"/>
            </a:pPr>
            <a:r>
              <a:rPr lang="en-US" sz="1600" dirty="0"/>
              <a:t>Multi-edges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541393-F248-A862-7DDB-15F71D6EAADE}"/>
              </a:ext>
            </a:extLst>
          </p:cNvPr>
          <p:cNvGrpSpPr/>
          <p:nvPr/>
        </p:nvGrpSpPr>
        <p:grpSpPr>
          <a:xfrm>
            <a:off x="4782516" y="4755952"/>
            <a:ext cx="755775" cy="765012"/>
            <a:chOff x="4692081" y="5367596"/>
            <a:chExt cx="755775" cy="765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DC25EB8-69AF-B344-5ECE-42A50BDFDC83}"/>
                    </a:ext>
                  </a:extLst>
                </p:cNvPr>
                <p:cNvSpPr/>
                <p:nvPr/>
              </p:nvSpPr>
              <p:spPr>
                <a:xfrm>
                  <a:off x="4692081" y="5710578"/>
                  <a:ext cx="422030" cy="42203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DC25EB8-69AF-B344-5ECE-42A50BDFD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081" y="5710578"/>
                  <a:ext cx="422030" cy="42203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AE1B3F96-966F-4AEC-1AC8-0349FB6A6D94}"/>
                </a:ext>
              </a:extLst>
            </p:cNvPr>
            <p:cNvCxnSpPr>
              <a:stCxn id="35" idx="0"/>
              <a:endCxn id="35" idx="6"/>
            </p:cNvCxnSpPr>
            <p:nvPr/>
          </p:nvCxnSpPr>
          <p:spPr>
            <a:xfrm rot="16200000" flipH="1">
              <a:off x="4903095" y="5710578"/>
              <a:ext cx="211015" cy="211015"/>
            </a:xfrm>
            <a:prstGeom prst="curvedConnector4">
              <a:avLst>
                <a:gd name="adj1" fmla="val -108334"/>
                <a:gd name="adj2" fmla="val 208334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29DA48-CB87-64B0-0B2C-AE5E5523FF1A}"/>
                </a:ext>
              </a:extLst>
            </p:cNvPr>
            <p:cNvSpPr txBox="1"/>
            <p:nvPr/>
          </p:nvSpPr>
          <p:spPr>
            <a:xfrm>
              <a:off x="5114110" y="536759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D0B67FCC-EF70-D33C-1760-E6741BD5BCE8}"/>
              </a:ext>
            </a:extLst>
          </p:cNvPr>
          <p:cNvSpPr/>
          <p:nvPr/>
        </p:nvSpPr>
        <p:spPr>
          <a:xfrm>
            <a:off x="2934119" y="5631922"/>
            <a:ext cx="381837" cy="3818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A42BAD-0E7A-A4C2-69DA-E5102AC430F9}"/>
              </a:ext>
            </a:extLst>
          </p:cNvPr>
          <p:cNvSpPr/>
          <p:nvPr/>
        </p:nvSpPr>
        <p:spPr>
          <a:xfrm>
            <a:off x="3835760" y="6111038"/>
            <a:ext cx="381837" cy="38183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C1F7B2-B001-1204-C663-D2CE4A076FF6}"/>
              </a:ext>
            </a:extLst>
          </p:cNvPr>
          <p:cNvCxnSpPr>
            <a:cxnSpLocks/>
            <a:stCxn id="41" idx="6"/>
            <a:endCxn id="42" idx="0"/>
          </p:cNvCxnSpPr>
          <p:nvPr/>
        </p:nvCxnSpPr>
        <p:spPr>
          <a:xfrm>
            <a:off x="3315956" y="5822841"/>
            <a:ext cx="710723" cy="28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731145-4A07-37AE-C40E-B596BEF5B8C9}"/>
              </a:ext>
            </a:extLst>
          </p:cNvPr>
          <p:cNvCxnSpPr>
            <a:cxnSpLocks/>
            <a:stCxn id="41" idx="6"/>
            <a:endCxn id="42" idx="1"/>
          </p:cNvCxnSpPr>
          <p:nvPr/>
        </p:nvCxnSpPr>
        <p:spPr>
          <a:xfrm>
            <a:off x="3315956" y="5822841"/>
            <a:ext cx="575723" cy="3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B321FE-8A93-53F5-AFB3-4E3A71237EF3}"/>
              </a:ext>
            </a:extLst>
          </p:cNvPr>
          <p:cNvCxnSpPr>
            <a:cxnSpLocks/>
            <a:stCxn id="41" idx="6"/>
            <a:endCxn id="42" idx="3"/>
          </p:cNvCxnSpPr>
          <p:nvPr/>
        </p:nvCxnSpPr>
        <p:spPr>
          <a:xfrm>
            <a:off x="3315956" y="5822841"/>
            <a:ext cx="575723" cy="61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69ECF-A089-F594-0CC9-BEC68B47AC2D}"/>
              </a:ext>
            </a:extLst>
          </p:cNvPr>
          <p:cNvSpPr txBox="1"/>
          <p:nvPr/>
        </p:nvSpPr>
        <p:spPr>
          <a:xfrm>
            <a:off x="3434169" y="59781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66D7CF-B8B9-02CC-73A1-A03E37312323}"/>
              </a:ext>
            </a:extLst>
          </p:cNvPr>
          <p:cNvSpPr txBox="1"/>
          <p:nvPr/>
        </p:nvSpPr>
        <p:spPr>
          <a:xfrm>
            <a:off x="3545528" y="58173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856D66-F3D1-5CED-1B9B-279F069424E0}"/>
              </a:ext>
            </a:extLst>
          </p:cNvPr>
          <p:cNvGrpSpPr/>
          <p:nvPr/>
        </p:nvGrpSpPr>
        <p:grpSpPr>
          <a:xfrm>
            <a:off x="6879319" y="3297650"/>
            <a:ext cx="3678989" cy="1618934"/>
            <a:chOff x="7084089" y="2768616"/>
            <a:chExt cx="3678989" cy="16189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F31924-ACC6-B3F8-CB67-15D608B6174B}"/>
                </a:ext>
              </a:extLst>
            </p:cNvPr>
            <p:cNvSpPr txBox="1"/>
            <p:nvPr/>
          </p:nvSpPr>
          <p:spPr>
            <a:xfrm>
              <a:off x="7084089" y="2768616"/>
              <a:ext cx="15336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Types of graphs:</a:t>
              </a:r>
            </a:p>
            <a:p>
              <a:pPr marL="342900" indent="-342900">
                <a:buAutoNum type="arabicPeriod"/>
              </a:pPr>
              <a:r>
                <a:rPr lang="en-US" sz="1600" dirty="0"/>
                <a:t>Directed</a:t>
              </a:r>
            </a:p>
            <a:p>
              <a:pPr marL="342900" indent="-342900">
                <a:buAutoNum type="arabicPeriod"/>
              </a:pPr>
              <a:r>
                <a:rPr lang="en-US" sz="1600" dirty="0"/>
                <a:t>Undirected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A2DF7ED-0D64-E4EB-3C19-9822EB5162E1}"/>
                </a:ext>
              </a:extLst>
            </p:cNvPr>
            <p:cNvSpPr/>
            <p:nvPr/>
          </p:nvSpPr>
          <p:spPr>
            <a:xfrm>
              <a:off x="7385538" y="4005713"/>
              <a:ext cx="381837" cy="3818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EDB75AB-17EE-5879-CB94-20253827AB71}"/>
                </a:ext>
              </a:extLst>
            </p:cNvPr>
            <p:cNvSpPr/>
            <p:nvPr/>
          </p:nvSpPr>
          <p:spPr>
            <a:xfrm>
              <a:off x="8426860" y="4005713"/>
              <a:ext cx="381837" cy="38183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C1C3B7-898D-3126-A078-23EF1E1EED10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7767375" y="4196632"/>
              <a:ext cx="6594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0F9BAE-6012-49FE-31FA-D46B64CA550D}"/>
                </a:ext>
              </a:extLst>
            </p:cNvPr>
            <p:cNvCxnSpPr>
              <a:stCxn id="65" idx="1"/>
              <a:endCxn id="64" idx="7"/>
            </p:cNvCxnSpPr>
            <p:nvPr/>
          </p:nvCxnSpPr>
          <p:spPr>
            <a:xfrm flipH="1">
              <a:off x="7711456" y="4061632"/>
              <a:ext cx="77132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D549712-3351-1EAE-B3F9-3AEDD34C8200}"/>
                </a:ext>
              </a:extLst>
            </p:cNvPr>
            <p:cNvCxnSpPr>
              <a:stCxn id="64" idx="5"/>
              <a:endCxn id="65" idx="3"/>
            </p:cNvCxnSpPr>
            <p:nvPr/>
          </p:nvCxnSpPr>
          <p:spPr>
            <a:xfrm>
              <a:off x="7711456" y="4331631"/>
              <a:ext cx="77132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6FA819A-12BC-23F7-4464-74AB7095C86B}"/>
                </a:ext>
              </a:extLst>
            </p:cNvPr>
            <p:cNvSpPr txBox="1"/>
            <p:nvPr/>
          </p:nvSpPr>
          <p:spPr>
            <a:xfrm>
              <a:off x="8808697" y="4054632"/>
              <a:ext cx="1954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Directionless or bidirectional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96EBD3-B213-E054-B8CD-37D710DE0717}"/>
                </a:ext>
              </a:extLst>
            </p:cNvPr>
            <p:cNvSpPr txBox="1"/>
            <p:nvPr/>
          </p:nvSpPr>
          <p:spPr>
            <a:xfrm>
              <a:off x="7417026" y="3691413"/>
              <a:ext cx="1360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Symmetric relation</a:t>
              </a:r>
            </a:p>
          </p:txBody>
        </p: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1BC7E6FF-F790-772C-851B-5AE4EF9F0479}"/>
                </a:ext>
              </a:extLst>
            </p:cNvPr>
            <p:cNvCxnSpPr>
              <a:stCxn id="63" idx="2"/>
              <a:endCxn id="72" idx="0"/>
            </p:cNvCxnSpPr>
            <p:nvPr/>
          </p:nvCxnSpPr>
          <p:spPr>
            <a:xfrm rot="16200000" flipH="1">
              <a:off x="8590902" y="2859645"/>
              <a:ext cx="455019" cy="19349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4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A04F-D142-E8F5-086C-C3B734CF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4983-39BE-C6C8-4C59-D45B824B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graphs come from? </a:t>
            </a:r>
          </a:p>
          <a:p>
            <a:pPr lvl="1"/>
            <a:r>
              <a:rPr lang="en-US" dirty="0"/>
              <a:t>Computer Networks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Ecological networks</a:t>
            </a:r>
          </a:p>
          <a:p>
            <a:pPr lvl="1"/>
            <a:r>
              <a:rPr lang="en-US" dirty="0"/>
              <a:t>Electrical circuits</a:t>
            </a:r>
          </a:p>
          <a:p>
            <a:pPr lvl="1"/>
            <a:r>
              <a:rPr lang="en-US" dirty="0"/>
              <a:t>Programs</a:t>
            </a:r>
          </a:p>
          <a:p>
            <a:pPr lvl="1"/>
            <a:r>
              <a:rPr lang="en-US" dirty="0"/>
              <a:t>Google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F070A5-177B-7234-E045-9D1549E8527E}"/>
                  </a:ext>
                </a:extLst>
              </p:cNvPr>
              <p:cNvSpPr txBox="1"/>
              <p:nvPr/>
            </p:nvSpPr>
            <p:spPr>
              <a:xfrm>
                <a:off x="1612435" y="5102156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F070A5-177B-7234-E045-9D1549E8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35" y="5102156"/>
                <a:ext cx="203504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72B4A-A80C-FC2B-52A2-2C89F49E67C9}"/>
                  </a:ext>
                </a:extLst>
              </p:cNvPr>
              <p:cNvSpPr txBox="1"/>
              <p:nvPr/>
            </p:nvSpPr>
            <p:spPr>
              <a:xfrm>
                <a:off x="1586278" y="5530632"/>
                <a:ext cx="32655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072B4A-A80C-FC2B-52A2-2C89F49E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78" y="5530632"/>
                <a:ext cx="3265509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93ABE9-79C2-30AA-8FAC-3B8E4A1F2D0E}"/>
              </a:ext>
            </a:extLst>
          </p:cNvPr>
          <p:cNvCxnSpPr>
            <a:cxnSpLocks/>
          </p:cNvCxnSpPr>
          <p:nvPr/>
        </p:nvCxnSpPr>
        <p:spPr>
          <a:xfrm>
            <a:off x="3836725" y="5286822"/>
            <a:ext cx="421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614163-91DD-4E0B-CAE0-8069F7A7AD5E}"/>
              </a:ext>
            </a:extLst>
          </p:cNvPr>
          <p:cNvSpPr txBox="1"/>
          <p:nvPr/>
        </p:nvSpPr>
        <p:spPr>
          <a:xfrm>
            <a:off x="4468680" y="5088026"/>
            <a:ext cx="8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33F8-6C18-52EE-038A-6E191A5D4737}"/>
              </a:ext>
            </a:extLst>
          </p:cNvPr>
          <p:cNvSpPr txBox="1"/>
          <p:nvPr/>
        </p:nvSpPr>
        <p:spPr>
          <a:xfrm>
            <a:off x="5282497" y="508802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BC433-919E-4130-4C0F-5197CBF1ED3E}"/>
              </a:ext>
            </a:extLst>
          </p:cNvPr>
          <p:cNvSpPr txBox="1"/>
          <p:nvPr/>
        </p:nvSpPr>
        <p:spPr>
          <a:xfrm>
            <a:off x="6174088" y="508802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207D3-7217-5A0F-D645-1CC4F0D1ABCF}"/>
              </a:ext>
            </a:extLst>
          </p:cNvPr>
          <p:cNvSpPr txBox="1"/>
          <p:nvPr/>
        </p:nvSpPr>
        <p:spPr>
          <a:xfrm>
            <a:off x="7065679" y="508802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junctions,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494A2-0E94-7824-0187-D0B50E83EF0D}"/>
              </a:ext>
            </a:extLst>
          </p:cNvPr>
          <p:cNvSpPr txBox="1"/>
          <p:nvPr/>
        </p:nvSpPr>
        <p:spPr>
          <a:xfrm>
            <a:off x="8085553" y="5088026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895AB-9E17-E1AC-BF92-E67B04D87517}"/>
              </a:ext>
            </a:extLst>
          </p:cNvPr>
          <p:cNvSpPr txBox="1"/>
          <p:nvPr/>
        </p:nvSpPr>
        <p:spPr>
          <a:xfrm>
            <a:off x="8699433" y="5088026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9349B-676F-C0DA-569F-92B96267CEEF}"/>
              </a:ext>
            </a:extLst>
          </p:cNvPr>
          <p:cNvSpPr txBox="1"/>
          <p:nvPr/>
        </p:nvSpPr>
        <p:spPr>
          <a:xfrm>
            <a:off x="5067696" y="5669131"/>
            <a:ext cx="6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75135-D7DD-9D02-14D2-23E32E020313}"/>
              </a:ext>
            </a:extLst>
          </p:cNvPr>
          <p:cNvSpPr txBox="1"/>
          <p:nvPr/>
        </p:nvSpPr>
        <p:spPr>
          <a:xfrm>
            <a:off x="5676067" y="5669131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5BDB4-2B0A-0F7B-CB73-48383E572A2B}"/>
              </a:ext>
            </a:extLst>
          </p:cNvPr>
          <p:cNvSpPr txBox="1"/>
          <p:nvPr/>
        </p:nvSpPr>
        <p:spPr>
          <a:xfrm>
            <a:off x="6578585" y="5669131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Prey/predator,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260E7-5D62-0487-FCBD-7AC98E58FC2D}"/>
              </a:ext>
            </a:extLst>
          </p:cNvPr>
          <p:cNvSpPr txBox="1"/>
          <p:nvPr/>
        </p:nvSpPr>
        <p:spPr>
          <a:xfrm>
            <a:off x="8016772" y="5669131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81AA1-6A1C-83B2-DC1B-D61B7E89AB3B}"/>
              </a:ext>
            </a:extLst>
          </p:cNvPr>
          <p:cNvSpPr txBox="1"/>
          <p:nvPr/>
        </p:nvSpPr>
        <p:spPr>
          <a:xfrm>
            <a:off x="8664317" y="566913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dependencies,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46D7D-A1E9-EAB3-CA40-51F6425DA07A}"/>
              </a:ext>
            </a:extLst>
          </p:cNvPr>
          <p:cNvSpPr txBox="1"/>
          <p:nvPr/>
        </p:nvSpPr>
        <p:spPr>
          <a:xfrm>
            <a:off x="10120468" y="5669131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FFF95E8-EF2B-23DF-1214-A5280C9F711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5029646" y="5300156"/>
            <a:ext cx="211773" cy="526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28725B0-DB8C-FA4D-A686-34B168DDE6DB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5838748" y="5346902"/>
            <a:ext cx="211773" cy="432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63D2C5C-EF3A-5CE7-BBF3-C8BAD085CFCC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16200000" flipH="1">
            <a:off x="6898684" y="5215427"/>
            <a:ext cx="211773" cy="6956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0B9EC6E-CE8C-2A44-E87E-4E2A0C14A774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16200000" flipH="1">
            <a:off x="7896411" y="5177417"/>
            <a:ext cx="211773" cy="771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8CCD6E5-F976-6012-D5C0-DF365D75354A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 rot="16200000" flipH="1">
            <a:off x="8821812" y="5049810"/>
            <a:ext cx="211773" cy="1026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BE3A503-EF42-D57E-FE3F-4525A0E5F002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9685660" y="4926641"/>
            <a:ext cx="211773" cy="1273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594221-3F1F-DA21-B95F-D3CF501E0848}"/>
              </a:ext>
            </a:extLst>
          </p:cNvPr>
          <p:cNvCxnSpPr>
            <a:endCxn id="14" idx="1"/>
          </p:cNvCxnSpPr>
          <p:nvPr/>
        </p:nvCxnSpPr>
        <p:spPr>
          <a:xfrm>
            <a:off x="4724400" y="5853797"/>
            <a:ext cx="34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115D8D2-18C8-37BC-A914-2527A9520B50}"/>
              </a:ext>
            </a:extLst>
          </p:cNvPr>
          <p:cNvSpPr/>
          <p:nvPr/>
        </p:nvSpPr>
        <p:spPr>
          <a:xfrm>
            <a:off x="5451855" y="3287484"/>
            <a:ext cx="644145" cy="1959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EC61-CD69-64D4-9E3F-90B4512CC5AA}"/>
              </a:ext>
            </a:extLst>
          </p:cNvPr>
          <p:cNvSpPr txBox="1"/>
          <p:nvPr/>
        </p:nvSpPr>
        <p:spPr>
          <a:xfrm>
            <a:off x="7490723" y="2456537"/>
            <a:ext cx="2300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</a:t>
            </a:r>
          </a:p>
          <a:p>
            <a:r>
              <a:rPr lang="en-US" dirty="0"/>
              <a:t>Identify cycles</a:t>
            </a:r>
          </a:p>
          <a:p>
            <a:r>
              <a:rPr lang="en-US" dirty="0"/>
              <a:t>Ranking nodes</a:t>
            </a:r>
          </a:p>
          <a:p>
            <a:r>
              <a:rPr lang="en-US" dirty="0"/>
              <a:t>Shortest paths</a:t>
            </a:r>
          </a:p>
          <a:p>
            <a:r>
              <a:rPr lang="en-US" dirty="0"/>
              <a:t>Finding spanning trees</a:t>
            </a:r>
          </a:p>
          <a:p>
            <a:r>
              <a:rPr lang="en-US" dirty="0"/>
              <a:t>Graph flows</a:t>
            </a:r>
          </a:p>
        </p:txBody>
      </p:sp>
    </p:spTree>
    <p:extLst>
      <p:ext uri="{BB962C8B-B14F-4D97-AF65-F5344CB8AC3E}">
        <p14:creationId xmlns:p14="http://schemas.microsoft.com/office/powerpoint/2010/main" val="33736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37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0C6C-97AA-CA67-2E80-5925FE97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AF252-D17E-93B1-E837-9B0A12BD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522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How do we represent graphs on the computer?</a:t>
                </a:r>
              </a:p>
              <a:p>
                <a:pPr lvl="1"/>
                <a:r>
                  <a:rPr lang="en-US" dirty="0"/>
                  <a:t>Adjacency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is there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AF252-D17E-93B1-E837-9B0A12BD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52261"/>
              </a:xfrm>
              <a:blipFill>
                <a:blip r:embed="rId3"/>
                <a:stretch>
                  <a:fillRect l="-928" t="-1428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20448A0-ADF0-C068-31F1-3DF7DE064C52}"/>
              </a:ext>
            </a:extLst>
          </p:cNvPr>
          <p:cNvGrpSpPr/>
          <p:nvPr/>
        </p:nvGrpSpPr>
        <p:grpSpPr>
          <a:xfrm>
            <a:off x="1360714" y="2725735"/>
            <a:ext cx="3919020" cy="3530967"/>
            <a:chOff x="1349828" y="2812823"/>
            <a:chExt cx="3919020" cy="3530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D77304-3405-C0E2-5B88-740ACE8F1305}"/>
                    </a:ext>
                  </a:extLst>
                </p:cNvPr>
                <p:cNvSpPr txBox="1"/>
                <p:nvPr/>
              </p:nvSpPr>
              <p:spPr>
                <a:xfrm>
                  <a:off x="1970314" y="2812823"/>
                  <a:ext cx="270856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⋯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D77304-3405-C0E2-5B88-740ACE8F1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314" y="2812823"/>
                  <a:ext cx="2708562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710575-B715-1A18-A8BE-79CF77D687CD}"/>
                    </a:ext>
                  </a:extLst>
                </p:cNvPr>
                <p:cNvSpPr txBox="1"/>
                <p:nvPr/>
              </p:nvSpPr>
              <p:spPr>
                <a:xfrm>
                  <a:off x="1349828" y="3204469"/>
                  <a:ext cx="620486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:br>
                    <a:rPr lang="en-US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:br>
                    <a:rPr lang="en-US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:br>
                    <a:rPr lang="en-US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710575-B715-1A18-A8BE-79CF77D68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204469"/>
                  <a:ext cx="620486" cy="31393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A89E32BA-5633-F53A-145E-B8818102D8ED}"/>
                </a:ext>
              </a:extLst>
            </p:cNvPr>
            <p:cNvSpPr/>
            <p:nvPr/>
          </p:nvSpPr>
          <p:spPr>
            <a:xfrm>
              <a:off x="1894118" y="3339406"/>
              <a:ext cx="2926274" cy="2884715"/>
            </a:xfrm>
            <a:prstGeom prst="bracketPair">
              <a:avLst>
                <a:gd name="adj" fmla="val 329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1FFFB0-F0B4-F890-0C02-40F0562357D9}"/>
                </a:ext>
              </a:extLst>
            </p:cNvPr>
            <p:cNvCxnSpPr>
              <a:cxnSpLocks/>
            </p:cNvCxnSpPr>
            <p:nvPr/>
          </p:nvCxnSpPr>
          <p:spPr>
            <a:xfrm>
              <a:off x="1796144" y="3995057"/>
              <a:ext cx="35922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886BCC-27C0-CB4C-0F25-5A6BFC773BAE}"/>
                </a:ext>
              </a:extLst>
            </p:cNvPr>
            <p:cNvCxnSpPr/>
            <p:nvPr/>
          </p:nvCxnSpPr>
          <p:spPr>
            <a:xfrm>
              <a:off x="2188030" y="3248013"/>
              <a:ext cx="0" cy="5576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256DFD-9202-AEF7-F632-F456836215B7}"/>
                    </a:ext>
                  </a:extLst>
                </p:cNvPr>
                <p:cNvSpPr txBox="1"/>
                <p:nvPr/>
              </p:nvSpPr>
              <p:spPr>
                <a:xfrm>
                  <a:off x="3447288" y="4898571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256DFD-9202-AEF7-F632-F45683621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288" y="4898571"/>
                  <a:ext cx="1811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EE5BC7-D807-C164-D601-624D1A48DFEF}"/>
                </a:ext>
              </a:extLst>
            </p:cNvPr>
            <p:cNvCxnSpPr>
              <a:cxnSpLocks/>
            </p:cNvCxnSpPr>
            <p:nvPr/>
          </p:nvCxnSpPr>
          <p:spPr>
            <a:xfrm>
              <a:off x="3537858" y="3248013"/>
              <a:ext cx="0" cy="1650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FD0B92-98E5-F2A0-6341-86DBD1DE3D82}"/>
                </a:ext>
              </a:extLst>
            </p:cNvPr>
            <p:cNvCxnSpPr>
              <a:cxnSpLocks/>
            </p:cNvCxnSpPr>
            <p:nvPr/>
          </p:nvCxnSpPr>
          <p:spPr>
            <a:xfrm>
              <a:off x="1796144" y="5083629"/>
              <a:ext cx="166551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C3968A-1CC8-BABD-613B-B43ECA7403D5}"/>
                    </a:ext>
                  </a:extLst>
                </p:cNvPr>
                <p:cNvSpPr txBox="1"/>
                <p:nvPr/>
              </p:nvSpPr>
              <p:spPr>
                <a:xfrm>
                  <a:off x="2099201" y="382746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9C3968A-1CC8-BABD-613B-B43ECA740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201" y="3827465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7179D0-A359-70BC-D6ED-4E362BAC1F8C}"/>
                    </a:ext>
                  </a:extLst>
                </p:cNvPr>
                <p:cNvSpPr txBox="1"/>
                <p:nvPr/>
              </p:nvSpPr>
              <p:spPr>
                <a:xfrm>
                  <a:off x="2661558" y="3819163"/>
                  <a:ext cx="15180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7179D0-A359-70BC-D6ED-4E362BAC1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558" y="3819163"/>
                  <a:ext cx="1518044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EDCCBDFE-AB13-A29F-4DFE-93338CEC394C}"/>
                </a:ext>
              </a:extLst>
            </p:cNvPr>
            <p:cNvCxnSpPr>
              <a:stCxn id="21" idx="3"/>
              <a:endCxn id="23" idx="2"/>
            </p:cNvCxnSpPr>
            <p:nvPr/>
          </p:nvCxnSpPr>
          <p:spPr>
            <a:xfrm>
              <a:off x="2280340" y="3965965"/>
              <a:ext cx="1140240" cy="130197"/>
            </a:xfrm>
            <a:prstGeom prst="curvedConnector4">
              <a:avLst>
                <a:gd name="adj1" fmla="val 16717"/>
                <a:gd name="adj2" fmla="val 2755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148DA70-FE54-F7D7-3A71-4B148FA22A6F}"/>
                    </a:ext>
                  </a:extLst>
                </p:cNvPr>
                <p:cNvSpPr txBox="1"/>
                <p:nvPr/>
              </p:nvSpPr>
              <p:spPr>
                <a:xfrm>
                  <a:off x="3791713" y="4937691"/>
                  <a:ext cx="1477135" cy="291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148DA70-FE54-F7D7-3A71-4B148FA22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13" y="4937691"/>
                  <a:ext cx="1477135" cy="291875"/>
                </a:xfrm>
                <a:prstGeom prst="rect">
                  <a:avLst/>
                </a:prstGeom>
                <a:blipFill>
                  <a:blip r:embed="rId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408C96F7-720D-5A83-254C-2446077999AC}"/>
                </a:ext>
              </a:extLst>
            </p:cNvPr>
            <p:cNvCxnSpPr>
              <a:stCxn id="16" idx="3"/>
              <a:endCxn id="32" idx="2"/>
            </p:cNvCxnSpPr>
            <p:nvPr/>
          </p:nvCxnSpPr>
          <p:spPr>
            <a:xfrm>
              <a:off x="3628427" y="5037071"/>
              <a:ext cx="901854" cy="192495"/>
            </a:xfrm>
            <a:prstGeom prst="curvedConnector4">
              <a:avLst>
                <a:gd name="adj1" fmla="val 34401"/>
                <a:gd name="adj2" fmla="val 1791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014AB-6EEB-C621-D7AC-937D61D79D26}"/>
              </a:ext>
            </a:extLst>
          </p:cNvPr>
          <p:cNvSpPr txBox="1"/>
          <p:nvPr/>
        </p:nvSpPr>
        <p:spPr>
          <a:xfrm>
            <a:off x="5758032" y="2780191"/>
            <a:ext cx="404798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Revisit the real-world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Ecological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Electrical 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maps</a:t>
            </a:r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5EB287B-49D5-2EE2-F1DF-40E2430E1F85}"/>
              </a:ext>
            </a:extLst>
          </p:cNvPr>
          <p:cNvSpPr/>
          <p:nvPr/>
        </p:nvSpPr>
        <p:spPr>
          <a:xfrm>
            <a:off x="7859486" y="4795901"/>
            <a:ext cx="108857" cy="309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356D-1DE0-4315-CDB7-DA8D7BD0756D}"/>
              </a:ext>
            </a:extLst>
          </p:cNvPr>
          <p:cNvSpPr txBox="1"/>
          <p:nvPr/>
        </p:nvSpPr>
        <p:spPr>
          <a:xfrm>
            <a:off x="7452473" y="5269076"/>
            <a:ext cx="9228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Sparsity</a:t>
            </a:r>
          </a:p>
        </p:txBody>
      </p:sp>
    </p:spTree>
    <p:extLst>
      <p:ext uri="{BB962C8B-B14F-4D97-AF65-F5344CB8AC3E}">
        <p14:creationId xmlns:p14="http://schemas.microsoft.com/office/powerpoint/2010/main" val="136270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2346-D0C6-4BF6-B619-34F83412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9A5E-2AD4-24BF-0D2B-658FE683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 A graph of n vertices and m edges, the size of adjacency list will be </a:t>
            </a:r>
            <a:r>
              <a:rPr lang="en-US" dirty="0" err="1"/>
              <a:t>n+m</a:t>
            </a:r>
            <a:r>
              <a:rPr lang="en-US" dirty="0"/>
              <a:t> or |V|+|E|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5BC4F4-4889-B6EA-8394-80945D27A07C}"/>
              </a:ext>
            </a:extLst>
          </p:cNvPr>
          <p:cNvGrpSpPr/>
          <p:nvPr/>
        </p:nvGrpSpPr>
        <p:grpSpPr>
          <a:xfrm>
            <a:off x="4441372" y="3359988"/>
            <a:ext cx="489857" cy="2242457"/>
            <a:chOff x="1883229" y="2699657"/>
            <a:chExt cx="489857" cy="22424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7E0E32-0F1F-2351-B0A0-93E6E8DB0D39}"/>
                </a:ext>
              </a:extLst>
            </p:cNvPr>
            <p:cNvSpPr/>
            <p:nvPr/>
          </p:nvSpPr>
          <p:spPr>
            <a:xfrm>
              <a:off x="1883229" y="2699657"/>
              <a:ext cx="489857" cy="22424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B755CF-BAD1-D2FF-D2FA-A1BA9124BFBF}"/>
                </a:ext>
              </a:extLst>
            </p:cNvPr>
            <p:cNvCxnSpPr/>
            <p:nvPr/>
          </p:nvCxnSpPr>
          <p:spPr>
            <a:xfrm>
              <a:off x="1883229" y="3048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D9872B-D91C-E651-5EF9-FB0E95EAC97D}"/>
                </a:ext>
              </a:extLst>
            </p:cNvPr>
            <p:cNvCxnSpPr/>
            <p:nvPr/>
          </p:nvCxnSpPr>
          <p:spPr>
            <a:xfrm>
              <a:off x="1883229" y="3429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DC4B34-4936-551A-AC10-65F78E44E19B}"/>
                </a:ext>
              </a:extLst>
            </p:cNvPr>
            <p:cNvCxnSpPr/>
            <p:nvPr/>
          </p:nvCxnSpPr>
          <p:spPr>
            <a:xfrm>
              <a:off x="1883229" y="4593771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9D998-DC1A-C288-264B-97F1AF620358}"/>
                  </a:ext>
                </a:extLst>
              </p:cNvPr>
              <p:cNvSpPr txBox="1"/>
              <p:nvPr/>
            </p:nvSpPr>
            <p:spPr>
              <a:xfrm>
                <a:off x="4468858" y="3331123"/>
                <a:ext cx="462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9D998-DC1A-C288-264B-97F1AF62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58" y="3331123"/>
                <a:ext cx="4623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5AF78-D32F-6825-2BC5-161D16D54597}"/>
                  </a:ext>
                </a:extLst>
              </p:cNvPr>
              <p:cNvSpPr txBox="1"/>
              <p:nvPr/>
            </p:nvSpPr>
            <p:spPr>
              <a:xfrm>
                <a:off x="4468858" y="371416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5AF78-D32F-6825-2BC5-161D16D54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58" y="371416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6BD11-F56F-A960-3272-A119C54BC4C0}"/>
                  </a:ext>
                </a:extLst>
              </p:cNvPr>
              <p:cNvSpPr txBox="1"/>
              <p:nvPr/>
            </p:nvSpPr>
            <p:spPr>
              <a:xfrm>
                <a:off x="4468858" y="5233113"/>
                <a:ext cx="4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6BD11-F56F-A960-3272-A119C54B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58" y="5233113"/>
                <a:ext cx="4705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B9BAFF0A-A026-FB8A-61CE-17E5BB8B1CBC}"/>
              </a:ext>
            </a:extLst>
          </p:cNvPr>
          <p:cNvSpPr/>
          <p:nvPr/>
        </p:nvSpPr>
        <p:spPr>
          <a:xfrm>
            <a:off x="4653643" y="4473506"/>
            <a:ext cx="65314" cy="65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419F1-4BBB-315C-932B-1645BC98ED2C}"/>
              </a:ext>
            </a:extLst>
          </p:cNvPr>
          <p:cNvSpPr/>
          <p:nvPr/>
        </p:nvSpPr>
        <p:spPr>
          <a:xfrm>
            <a:off x="4653643" y="4647678"/>
            <a:ext cx="65314" cy="65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0A3973-A773-67CA-107A-CB23C2C69691}"/>
              </a:ext>
            </a:extLst>
          </p:cNvPr>
          <p:cNvSpPr/>
          <p:nvPr/>
        </p:nvSpPr>
        <p:spPr>
          <a:xfrm>
            <a:off x="4653643" y="4841225"/>
            <a:ext cx="65314" cy="65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107B8-347A-81F9-CE61-E6F073B6FA7A}"/>
              </a:ext>
            </a:extLst>
          </p:cNvPr>
          <p:cNvGrpSpPr/>
          <p:nvPr/>
        </p:nvGrpSpPr>
        <p:grpSpPr>
          <a:xfrm rot="16200000">
            <a:off x="6030565" y="2863342"/>
            <a:ext cx="316209" cy="1447530"/>
            <a:chOff x="1883228" y="2699657"/>
            <a:chExt cx="489858" cy="22424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B74449-1362-6DEA-9C24-015FE91E0DBA}"/>
                </a:ext>
              </a:extLst>
            </p:cNvPr>
            <p:cNvSpPr/>
            <p:nvPr/>
          </p:nvSpPr>
          <p:spPr>
            <a:xfrm>
              <a:off x="1883229" y="2699657"/>
              <a:ext cx="489857" cy="22424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6FF6A1-CDD4-D208-CB41-4F0D9C91644F}"/>
                </a:ext>
              </a:extLst>
            </p:cNvPr>
            <p:cNvCxnSpPr/>
            <p:nvPr/>
          </p:nvCxnSpPr>
          <p:spPr>
            <a:xfrm>
              <a:off x="1883229" y="3048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CC3D10-CF0A-A2FF-516C-759B0CA707DA}"/>
                </a:ext>
              </a:extLst>
            </p:cNvPr>
            <p:cNvCxnSpPr/>
            <p:nvPr/>
          </p:nvCxnSpPr>
          <p:spPr>
            <a:xfrm>
              <a:off x="1883229" y="3429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814C6D-1DF2-FD10-BACD-659967D012D1}"/>
                </a:ext>
              </a:extLst>
            </p:cNvPr>
            <p:cNvCxnSpPr/>
            <p:nvPr/>
          </p:nvCxnSpPr>
          <p:spPr>
            <a:xfrm>
              <a:off x="1883229" y="4593771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DBA944-A638-D0B2-C0A0-D1DAD80ACDC1}"/>
                </a:ext>
              </a:extLst>
            </p:cNvPr>
            <p:cNvCxnSpPr/>
            <p:nvPr/>
          </p:nvCxnSpPr>
          <p:spPr>
            <a:xfrm>
              <a:off x="1883229" y="3820885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7BC4D2-8022-D4FF-90F2-A1EFAE948456}"/>
                </a:ext>
              </a:extLst>
            </p:cNvPr>
            <p:cNvCxnSpPr/>
            <p:nvPr/>
          </p:nvCxnSpPr>
          <p:spPr>
            <a:xfrm>
              <a:off x="1883228" y="4212772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710F8C-CE2B-31C2-6556-AF358471F267}"/>
              </a:ext>
            </a:extLst>
          </p:cNvPr>
          <p:cNvGrpSpPr/>
          <p:nvPr/>
        </p:nvGrpSpPr>
        <p:grpSpPr>
          <a:xfrm rot="16200000">
            <a:off x="6030565" y="3390605"/>
            <a:ext cx="316209" cy="1447530"/>
            <a:chOff x="1883228" y="2699657"/>
            <a:chExt cx="489858" cy="22424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AD5E99-6654-EFDC-4066-543AAF4B53FF}"/>
                </a:ext>
              </a:extLst>
            </p:cNvPr>
            <p:cNvSpPr/>
            <p:nvPr/>
          </p:nvSpPr>
          <p:spPr>
            <a:xfrm>
              <a:off x="1883229" y="2699657"/>
              <a:ext cx="489857" cy="22424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11D459-BA58-552A-E84C-6DD0113BCD43}"/>
                </a:ext>
              </a:extLst>
            </p:cNvPr>
            <p:cNvCxnSpPr/>
            <p:nvPr/>
          </p:nvCxnSpPr>
          <p:spPr>
            <a:xfrm>
              <a:off x="1883229" y="3048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3B9A94-C8F6-3E79-A981-07AAF32C45D2}"/>
                </a:ext>
              </a:extLst>
            </p:cNvPr>
            <p:cNvCxnSpPr/>
            <p:nvPr/>
          </p:nvCxnSpPr>
          <p:spPr>
            <a:xfrm>
              <a:off x="1883229" y="3429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A2269C-5B8A-BDDE-49FF-938A1F141660}"/>
                </a:ext>
              </a:extLst>
            </p:cNvPr>
            <p:cNvCxnSpPr/>
            <p:nvPr/>
          </p:nvCxnSpPr>
          <p:spPr>
            <a:xfrm>
              <a:off x="1883229" y="4593771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7BDF76-460E-8D5B-0BCC-2FFDDA6BB1CA}"/>
                </a:ext>
              </a:extLst>
            </p:cNvPr>
            <p:cNvCxnSpPr/>
            <p:nvPr/>
          </p:nvCxnSpPr>
          <p:spPr>
            <a:xfrm>
              <a:off x="1883229" y="3820885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EB2F90-8DA6-263B-5E43-6E9361CFF1CA}"/>
                </a:ext>
              </a:extLst>
            </p:cNvPr>
            <p:cNvCxnSpPr/>
            <p:nvPr/>
          </p:nvCxnSpPr>
          <p:spPr>
            <a:xfrm>
              <a:off x="1883228" y="4212772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230CD-A11D-EF6C-3D43-D4D6602F141B}"/>
              </a:ext>
            </a:extLst>
          </p:cNvPr>
          <p:cNvGrpSpPr/>
          <p:nvPr/>
        </p:nvGrpSpPr>
        <p:grpSpPr>
          <a:xfrm rot="16200000">
            <a:off x="6030565" y="4729024"/>
            <a:ext cx="316209" cy="1447530"/>
            <a:chOff x="1883228" y="2699657"/>
            <a:chExt cx="489858" cy="224245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EAF49A-438E-52C9-03B8-7DA8CF0E52EC}"/>
                </a:ext>
              </a:extLst>
            </p:cNvPr>
            <p:cNvSpPr/>
            <p:nvPr/>
          </p:nvSpPr>
          <p:spPr>
            <a:xfrm>
              <a:off x="1883229" y="2699657"/>
              <a:ext cx="489857" cy="22424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01E86-F12D-2811-EB29-37AE1CD45F9A}"/>
                </a:ext>
              </a:extLst>
            </p:cNvPr>
            <p:cNvCxnSpPr/>
            <p:nvPr/>
          </p:nvCxnSpPr>
          <p:spPr>
            <a:xfrm>
              <a:off x="1883229" y="3048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B59B34-2859-075B-B901-51FF5C9D7E72}"/>
                </a:ext>
              </a:extLst>
            </p:cNvPr>
            <p:cNvCxnSpPr/>
            <p:nvPr/>
          </p:nvCxnSpPr>
          <p:spPr>
            <a:xfrm>
              <a:off x="1883229" y="3429000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CCD582-21ED-98A7-8EAD-7E875DACEB09}"/>
                </a:ext>
              </a:extLst>
            </p:cNvPr>
            <p:cNvCxnSpPr/>
            <p:nvPr/>
          </p:nvCxnSpPr>
          <p:spPr>
            <a:xfrm>
              <a:off x="1883229" y="4593771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BC4A13-3796-45A5-BA08-DB9EE7B967AB}"/>
                </a:ext>
              </a:extLst>
            </p:cNvPr>
            <p:cNvCxnSpPr/>
            <p:nvPr/>
          </p:nvCxnSpPr>
          <p:spPr>
            <a:xfrm>
              <a:off x="1883229" y="3820885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F38510-6962-798B-764A-6D0BC943D51E}"/>
                </a:ext>
              </a:extLst>
            </p:cNvPr>
            <p:cNvCxnSpPr/>
            <p:nvPr/>
          </p:nvCxnSpPr>
          <p:spPr>
            <a:xfrm>
              <a:off x="1883228" y="4212772"/>
              <a:ext cx="4898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CBD775A-69E5-614A-101D-FB83D76EB007}"/>
              </a:ext>
            </a:extLst>
          </p:cNvPr>
          <p:cNvCxnSpPr>
            <a:stCxn id="12" idx="3"/>
            <a:endCxn id="19" idx="0"/>
          </p:cNvCxnSpPr>
          <p:nvPr/>
        </p:nvCxnSpPr>
        <p:spPr>
          <a:xfrm>
            <a:off x="4931229" y="3515789"/>
            <a:ext cx="533675" cy="713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3F292E2-FF0E-F919-D32E-E5B82633A14B}"/>
              </a:ext>
            </a:extLst>
          </p:cNvPr>
          <p:cNvCxnSpPr>
            <a:endCxn id="26" idx="0"/>
          </p:cNvCxnSpPr>
          <p:nvPr/>
        </p:nvCxnSpPr>
        <p:spPr>
          <a:xfrm>
            <a:off x="4931229" y="3890385"/>
            <a:ext cx="533675" cy="223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375EDFB-CABD-9E15-DF2B-7BBB0A19A694}"/>
              </a:ext>
            </a:extLst>
          </p:cNvPr>
          <p:cNvCxnSpPr>
            <a:stCxn id="14" idx="3"/>
            <a:endCxn id="33" idx="0"/>
          </p:cNvCxnSpPr>
          <p:nvPr/>
        </p:nvCxnSpPr>
        <p:spPr>
          <a:xfrm>
            <a:off x="4939371" y="5417779"/>
            <a:ext cx="525533" cy="350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981CD8BB-653F-D370-3A14-BCF951329823}"/>
              </a:ext>
            </a:extLst>
          </p:cNvPr>
          <p:cNvSpPr/>
          <p:nvPr/>
        </p:nvSpPr>
        <p:spPr>
          <a:xfrm rot="5400000">
            <a:off x="6138613" y="3694986"/>
            <a:ext cx="100095" cy="14475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A81B2-70FC-C4A5-4432-D3A889AD8F74}"/>
              </a:ext>
            </a:extLst>
          </p:cNvPr>
          <p:cNvSpPr txBox="1"/>
          <p:nvPr/>
        </p:nvSpPr>
        <p:spPr>
          <a:xfrm>
            <a:off x="5249557" y="4450361"/>
            <a:ext cx="187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neighbours</a:t>
            </a:r>
            <a:r>
              <a:rPr lang="en-US" sz="1200" i="1" dirty="0"/>
              <a:t>/adjacent nodes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7FF57AE-0A44-67B0-BDDB-4A8F6B481BD3}"/>
              </a:ext>
            </a:extLst>
          </p:cNvPr>
          <p:cNvSpPr/>
          <p:nvPr/>
        </p:nvSpPr>
        <p:spPr>
          <a:xfrm rot="10800000">
            <a:off x="3954497" y="3429000"/>
            <a:ext cx="168546" cy="21818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E63003-40D0-F0B1-D25C-AA64492819C1}"/>
              </a:ext>
            </a:extLst>
          </p:cNvPr>
          <p:cNvSpPr txBox="1"/>
          <p:nvPr/>
        </p:nvSpPr>
        <p:spPr>
          <a:xfrm>
            <a:off x="3392810" y="4381445"/>
            <a:ext cx="565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 cells</a:t>
            </a:r>
          </a:p>
        </p:txBody>
      </p:sp>
    </p:spTree>
    <p:extLst>
      <p:ext uri="{BB962C8B-B14F-4D97-AF65-F5344CB8AC3E}">
        <p14:creationId xmlns:p14="http://schemas.microsoft.com/office/powerpoint/2010/main" val="320688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08F5-8AF9-5AB0-BABC-AEBC29B8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87EAE-70D4-DE84-1A1D-6EC7B46BC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23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Question 1: </a:t>
                </a:r>
                <a:r>
                  <a:rPr lang="en-US" sz="1800" b="0" i="0" dirty="0">
                    <a:effectLst/>
                  </a:rPr>
                  <a:t>We will now program an undirected graph using the adjacency list representation in Python</a:t>
                </a:r>
              </a:p>
              <a:p>
                <a:r>
                  <a:rPr lang="en-US" sz="1800" b="0" i="0" dirty="0">
                    <a:effectLst/>
                    <a:latin typeface="-apple-system"/>
                  </a:rPr>
                  <a:t>Recall that a graph is undirected if for every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in the graph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 there is also the edge in the reverse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b="0" i="0" dirty="0">
                    <a:effectLst/>
                    <a:latin typeface="-apple-system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87EAE-70D4-DE84-1A1D-6EC7B46BC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23262"/>
              </a:xfrm>
              <a:blipFill>
                <a:blip r:embed="rId2"/>
                <a:stretch>
                  <a:fillRect l="-406" t="-8553" r="-174"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E44004-156D-6861-D7C6-942024CB3C26}"/>
              </a:ext>
            </a:extLst>
          </p:cNvPr>
          <p:cNvSpPr txBox="1"/>
          <p:nvPr/>
        </p:nvSpPr>
        <p:spPr>
          <a:xfrm>
            <a:off x="4330484" y="2748887"/>
            <a:ext cx="42410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class </a:t>
            </a:r>
            <a:r>
              <a:rPr lang="en-US" sz="1200" i="1" dirty="0" err="1"/>
              <a:t>UndirectedGraph</a:t>
            </a:r>
            <a:r>
              <a:rPr lang="en-US" sz="1200" i="1" dirty="0"/>
              <a:t>:</a:t>
            </a:r>
          </a:p>
          <a:p>
            <a:r>
              <a:rPr lang="en-US" sz="1200" dirty="0"/>
              <a:t>          </a:t>
            </a:r>
            <a:r>
              <a:rPr lang="en-US" sz="1200" i="1" dirty="0"/>
              <a:t>#n is the number of vertices</a:t>
            </a:r>
          </a:p>
          <a:p>
            <a:r>
              <a:rPr lang="en-US" sz="1200" i="1" dirty="0"/>
              <a:t>          #we will label the vertices from 0 to self.n-1</a:t>
            </a:r>
          </a:p>
          <a:p>
            <a:r>
              <a:rPr lang="en-US" sz="1200" i="1" dirty="0"/>
              <a:t>          #Initialize to an empty adjacency list</a:t>
            </a:r>
          </a:p>
          <a:p>
            <a:r>
              <a:rPr lang="en-US" sz="1200" i="1" dirty="0"/>
              <a:t>          #we will store the outgoing edges using a set data structure</a:t>
            </a:r>
          </a:p>
          <a:p>
            <a:r>
              <a:rPr lang="en-US" sz="1200" i="1" dirty="0"/>
              <a:t>          def __</a:t>
            </a:r>
            <a:r>
              <a:rPr lang="en-US" sz="1200" i="1" dirty="0" err="1"/>
              <a:t>init</a:t>
            </a:r>
            <a:r>
              <a:rPr lang="en-US" sz="1200" i="1" dirty="0"/>
              <a:t>__(self, n):</a:t>
            </a:r>
          </a:p>
          <a:p>
            <a:r>
              <a:rPr lang="en-US" sz="1200" i="1" dirty="0"/>
              <a:t>                 </a:t>
            </a:r>
            <a:r>
              <a:rPr lang="en-US" sz="1200" i="1" dirty="0" err="1"/>
              <a:t>self.n</a:t>
            </a:r>
            <a:r>
              <a:rPr lang="en-US" sz="1200" i="1" dirty="0"/>
              <a:t> = n</a:t>
            </a:r>
          </a:p>
          <a:p>
            <a:r>
              <a:rPr lang="en-US" sz="1200" i="1" dirty="0"/>
              <a:t>                 </a:t>
            </a:r>
            <a:r>
              <a:rPr lang="en-US" sz="1200" i="1" dirty="0" err="1"/>
              <a:t>self.adj_list</a:t>
            </a:r>
            <a:r>
              <a:rPr lang="en-US" sz="1200" i="1" dirty="0"/>
              <a:t> = [set() for </a:t>
            </a:r>
            <a:r>
              <a:rPr lang="en-US" sz="1200" i="1" dirty="0" err="1"/>
              <a:t>i</a:t>
            </a:r>
            <a:r>
              <a:rPr lang="en-US" sz="1200" i="1" dirty="0"/>
              <a:t> in range(</a:t>
            </a:r>
            <a:r>
              <a:rPr lang="en-US" sz="1200" i="1" dirty="0" err="1"/>
              <a:t>self.n</a:t>
            </a:r>
            <a:r>
              <a:rPr lang="en-US" sz="1200" i="1" dirty="0"/>
              <a:t>)]</a:t>
            </a:r>
          </a:p>
          <a:p>
            <a:endParaRPr lang="en-US" sz="1200" i="1" dirty="0"/>
          </a:p>
          <a:p>
            <a:r>
              <a:rPr lang="en-US" sz="1200" i="1" dirty="0"/>
              <a:t>           def </a:t>
            </a:r>
            <a:r>
              <a:rPr lang="en-US" sz="1200" i="1" dirty="0" err="1"/>
              <a:t>add_edge</a:t>
            </a:r>
            <a:r>
              <a:rPr lang="en-US" sz="1200" i="1" dirty="0"/>
              <a:t>(self, </a:t>
            </a:r>
            <a:r>
              <a:rPr lang="en-US" sz="1200" i="1" dirty="0" err="1"/>
              <a:t>i</a:t>
            </a:r>
            <a:r>
              <a:rPr lang="en-US" sz="1200" i="1" dirty="0"/>
              <a:t>, j):</a:t>
            </a:r>
          </a:p>
          <a:p>
            <a:r>
              <a:rPr lang="en-US" sz="1200" i="1" dirty="0"/>
              <a:t>                  assert 0&lt;=</a:t>
            </a:r>
            <a:r>
              <a:rPr lang="en-US" sz="1200" i="1" dirty="0" err="1"/>
              <a:t>i</a:t>
            </a:r>
            <a:r>
              <a:rPr lang="en-US" sz="1200" i="1" dirty="0"/>
              <a:t>&lt;</a:t>
            </a:r>
            <a:r>
              <a:rPr lang="en-US" sz="1200" i="1" dirty="0" err="1"/>
              <a:t>self.n</a:t>
            </a:r>
            <a:endParaRPr lang="en-US" sz="1200" i="1" dirty="0"/>
          </a:p>
          <a:p>
            <a:r>
              <a:rPr lang="en-US" sz="1200" i="1" dirty="0"/>
              <a:t>                  assert 0&lt;=j&lt;</a:t>
            </a:r>
            <a:r>
              <a:rPr lang="en-US" sz="1200" i="1" dirty="0" err="1"/>
              <a:t>self.n</a:t>
            </a:r>
            <a:endParaRPr lang="en-US" sz="1200" i="1" dirty="0"/>
          </a:p>
          <a:p>
            <a:r>
              <a:rPr lang="en-US" sz="1200" i="1" dirty="0"/>
              <a:t>                  assert  </a:t>
            </a:r>
            <a:r>
              <a:rPr lang="en-US" sz="1200" i="1" dirty="0" err="1"/>
              <a:t>i</a:t>
            </a:r>
            <a:r>
              <a:rPr lang="en-US" sz="1200" i="1" dirty="0"/>
              <a:t>!=j</a:t>
            </a:r>
          </a:p>
          <a:p>
            <a:r>
              <a:rPr lang="en-US" sz="1200" i="1" dirty="0"/>
              <a:t>                  #make sure to add edge from </a:t>
            </a:r>
            <a:r>
              <a:rPr lang="en-US" sz="1200" i="1" dirty="0" err="1"/>
              <a:t>i</a:t>
            </a:r>
            <a:r>
              <a:rPr lang="en-US" sz="1200" i="1" dirty="0"/>
              <a:t> to j</a:t>
            </a:r>
          </a:p>
          <a:p>
            <a:r>
              <a:rPr lang="en-US" sz="1200" i="1" dirty="0"/>
              <a:t>                  </a:t>
            </a:r>
            <a:r>
              <a:rPr lang="en-US" sz="1200" i="1" dirty="0">
                <a:solidFill>
                  <a:schemeClr val="accent6"/>
                </a:solidFill>
              </a:rPr>
              <a:t>#your code here</a:t>
            </a:r>
          </a:p>
          <a:p>
            <a:r>
              <a:rPr lang="en-US" sz="1200" i="1" dirty="0"/>
              <a:t>                  #also add edge from j to </a:t>
            </a:r>
            <a:r>
              <a:rPr lang="en-US" sz="1200" i="1" dirty="0" err="1"/>
              <a:t>i</a:t>
            </a:r>
            <a:endParaRPr lang="en-US" sz="1200" i="1" dirty="0"/>
          </a:p>
          <a:p>
            <a:r>
              <a:rPr lang="en-US" sz="1200" i="1" dirty="0"/>
              <a:t>                  </a:t>
            </a:r>
            <a:r>
              <a:rPr lang="en-US" sz="1200" i="1" dirty="0">
                <a:solidFill>
                  <a:schemeClr val="accent6"/>
                </a:solidFill>
              </a:rPr>
              <a:t>#your code here</a:t>
            </a:r>
          </a:p>
          <a:p>
            <a:endParaRPr lang="en-US" sz="1200" i="1" dirty="0"/>
          </a:p>
          <a:p>
            <a:r>
              <a:rPr lang="en-US" sz="1200" i="1" dirty="0"/>
              <a:t>            #get a set of all vertices that are </a:t>
            </a:r>
            <a:r>
              <a:rPr lang="en-US" sz="1200" i="1" dirty="0" err="1"/>
              <a:t>neighbours</a:t>
            </a:r>
            <a:r>
              <a:rPr lang="en-US" sz="1200" i="1" dirty="0"/>
              <a:t> of the vertex </a:t>
            </a:r>
            <a:r>
              <a:rPr lang="en-US" sz="1200" i="1" dirty="0" err="1"/>
              <a:t>i</a:t>
            </a:r>
            <a:endParaRPr lang="en-US" sz="1200" i="1" dirty="0"/>
          </a:p>
          <a:p>
            <a:r>
              <a:rPr lang="en-US" sz="1200" i="1" dirty="0"/>
              <a:t>            def </a:t>
            </a:r>
            <a:r>
              <a:rPr lang="en-US" sz="1200" i="1" dirty="0" err="1"/>
              <a:t>get_neighbouring_vertices</a:t>
            </a:r>
            <a:r>
              <a:rPr lang="en-US" sz="1200" i="1" dirty="0"/>
              <a:t>(self, </a:t>
            </a:r>
            <a:r>
              <a:rPr lang="en-US" sz="1200" i="1" dirty="0" err="1"/>
              <a:t>i</a:t>
            </a:r>
            <a:r>
              <a:rPr lang="en-US" sz="1200" i="1" dirty="0"/>
              <a:t>):</a:t>
            </a:r>
          </a:p>
          <a:p>
            <a:r>
              <a:rPr lang="en-US" sz="1200" i="1" dirty="0"/>
              <a:t>                   </a:t>
            </a:r>
            <a:r>
              <a:rPr lang="en-US" sz="1200" i="1" dirty="0">
                <a:solidFill>
                  <a:schemeClr val="accent6"/>
                </a:solidFill>
              </a:rPr>
              <a:t>#your code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DB1FC-944C-EEA4-EB9D-952DC3415278}"/>
              </a:ext>
            </a:extLst>
          </p:cNvPr>
          <p:cNvSpPr txBox="1"/>
          <p:nvPr/>
        </p:nvSpPr>
        <p:spPr>
          <a:xfrm>
            <a:off x="9355353" y="2748887"/>
            <a:ext cx="165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#Test your code</a:t>
            </a:r>
          </a:p>
          <a:p>
            <a:r>
              <a:rPr lang="en-US" sz="1200" i="1" dirty="0"/>
              <a:t>#create the graph for G</a:t>
            </a:r>
          </a:p>
          <a:p>
            <a:r>
              <a:rPr lang="en-US" sz="1200" i="1" dirty="0"/>
              <a:t>g = </a:t>
            </a:r>
            <a:r>
              <a:rPr lang="en-US" sz="1200" i="1" dirty="0" err="1"/>
              <a:t>UndirectedGraph</a:t>
            </a:r>
            <a:r>
              <a:rPr lang="en-US" sz="1200" i="1" dirty="0"/>
              <a:t>(5)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(0,1)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(0,2)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(0,4)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(2,3)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(2,4)</a:t>
            </a:r>
          </a:p>
          <a:p>
            <a:r>
              <a:rPr lang="en-US" sz="1200" i="1" dirty="0" err="1"/>
              <a:t>g.add_edge</a:t>
            </a:r>
            <a:r>
              <a:rPr lang="en-US" sz="1200" i="1" dirty="0"/>
              <a:t>(3,4)</a:t>
            </a:r>
          </a:p>
          <a:p>
            <a:endParaRPr lang="en-US" sz="1200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E4B613-EF05-EE80-EBC6-0C1E1CFB1E4C}"/>
              </a:ext>
            </a:extLst>
          </p:cNvPr>
          <p:cNvGrpSpPr/>
          <p:nvPr/>
        </p:nvGrpSpPr>
        <p:grpSpPr>
          <a:xfrm>
            <a:off x="1309184" y="3788897"/>
            <a:ext cx="2339724" cy="1311376"/>
            <a:chOff x="645155" y="4109114"/>
            <a:chExt cx="2339724" cy="13113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861392-7EFF-AD6B-298C-791E57056E8B}"/>
                </a:ext>
              </a:extLst>
            </p:cNvPr>
            <p:cNvSpPr/>
            <p:nvPr/>
          </p:nvSpPr>
          <p:spPr>
            <a:xfrm>
              <a:off x="645155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797061-3512-304B-E01D-B8F8270E5391}"/>
                </a:ext>
              </a:extLst>
            </p:cNvPr>
            <p:cNvSpPr/>
            <p:nvPr/>
          </p:nvSpPr>
          <p:spPr>
            <a:xfrm>
              <a:off x="1621972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2F3A02-CD13-97BA-A5D4-04F41017F838}"/>
                </a:ext>
              </a:extLst>
            </p:cNvPr>
            <p:cNvSpPr/>
            <p:nvPr/>
          </p:nvSpPr>
          <p:spPr>
            <a:xfrm>
              <a:off x="2598789" y="4109114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14BD27-2A49-A2FA-182A-DA195C211109}"/>
                </a:ext>
              </a:extLst>
            </p:cNvPr>
            <p:cNvSpPr/>
            <p:nvPr/>
          </p:nvSpPr>
          <p:spPr>
            <a:xfrm>
              <a:off x="2151151" y="5034400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669AA8-99AA-32EC-C95E-2B95D60FF17F}"/>
                </a:ext>
              </a:extLst>
            </p:cNvPr>
            <p:cNvSpPr/>
            <p:nvPr/>
          </p:nvSpPr>
          <p:spPr>
            <a:xfrm>
              <a:off x="1174334" y="5034400"/>
              <a:ext cx="386090" cy="386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BAB22A-C417-0BEE-4484-EFC3E7B1BDE9}"/>
                </a:ext>
              </a:extLst>
            </p:cNvPr>
            <p:cNvCxnSpPr>
              <a:stCxn id="8" idx="4"/>
              <a:endCxn id="12" idx="1"/>
            </p:cNvCxnSpPr>
            <p:nvPr/>
          </p:nvCxnSpPr>
          <p:spPr>
            <a:xfrm>
              <a:off x="838200" y="4495204"/>
              <a:ext cx="392676" cy="595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D3872D-BA1D-3C6E-2AFE-78E72DE2AFDD}"/>
                </a:ext>
              </a:extLst>
            </p:cNvPr>
            <p:cNvCxnSpPr>
              <a:stCxn id="12" idx="7"/>
              <a:endCxn id="9" idx="3"/>
            </p:cNvCxnSpPr>
            <p:nvPr/>
          </p:nvCxnSpPr>
          <p:spPr>
            <a:xfrm flipV="1">
              <a:off x="1503882" y="4438662"/>
              <a:ext cx="174632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E7227-DD21-46C2-294F-F9E7497229A2}"/>
                </a:ext>
              </a:extLst>
            </p:cNvPr>
            <p:cNvCxnSpPr>
              <a:stCxn id="12" idx="6"/>
              <a:endCxn id="11" idx="2"/>
            </p:cNvCxnSpPr>
            <p:nvPr/>
          </p:nvCxnSpPr>
          <p:spPr>
            <a:xfrm>
              <a:off x="1560424" y="5227445"/>
              <a:ext cx="5907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E02394-1C40-A018-6D51-66EFF6263044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1951520" y="4438662"/>
              <a:ext cx="256173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3F4170-FFF9-24E4-4D90-3F5E2DE3DCCB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008062" y="4302159"/>
              <a:ext cx="5907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E34B55-CCD4-A120-9587-2CC3E72B1CD6}"/>
                </a:ext>
              </a:extLst>
            </p:cNvPr>
            <p:cNvCxnSpPr>
              <a:stCxn id="11" idx="7"/>
              <a:endCxn id="10" idx="3"/>
            </p:cNvCxnSpPr>
            <p:nvPr/>
          </p:nvCxnSpPr>
          <p:spPr>
            <a:xfrm flipV="1">
              <a:off x="2480699" y="4438662"/>
              <a:ext cx="174632" cy="65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003409-F793-C578-28E8-E1172313103C}"/>
              </a:ext>
            </a:extLst>
          </p:cNvPr>
          <p:cNvSpPr txBox="1"/>
          <p:nvPr/>
        </p:nvSpPr>
        <p:spPr>
          <a:xfrm>
            <a:off x="8904514" y="5421086"/>
            <a:ext cx="2554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Additional resources: </a:t>
            </a:r>
            <a:r>
              <a:rPr lang="en-US" sz="1400" dirty="0">
                <a:hlinkClick r:id="rId3"/>
              </a:rPr>
              <a:t>python 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232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56DF-70B0-CD07-72BE-B343C9D1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008C-13EA-0671-555D-B20BD9BC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/>
          <a:lstStyle/>
          <a:p>
            <a:r>
              <a:rPr lang="en-US" dirty="0"/>
              <a:t>Graph traversal – visit nodes in a graph in some order</a:t>
            </a:r>
          </a:p>
          <a:p>
            <a:pPr lvl="1"/>
            <a:r>
              <a:rPr lang="en-US" dirty="0"/>
              <a:t>Can only visit a node at most once</a:t>
            </a:r>
          </a:p>
          <a:p>
            <a:pPr lvl="1"/>
            <a:r>
              <a:rPr lang="en-US" dirty="0"/>
              <a:t>If visit a new node, it must be along an edge starting from an already visited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1A67C3-FFC3-03C2-3CE2-0E96757E94B8}"/>
              </a:ext>
            </a:extLst>
          </p:cNvPr>
          <p:cNvSpPr/>
          <p:nvPr/>
        </p:nvSpPr>
        <p:spPr>
          <a:xfrm>
            <a:off x="3331028" y="4354180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312D3-B76E-DB11-3C0C-DCBA5937E1E6}"/>
              </a:ext>
            </a:extLst>
          </p:cNvPr>
          <p:cNvSpPr/>
          <p:nvPr/>
        </p:nvSpPr>
        <p:spPr>
          <a:xfrm>
            <a:off x="4245428" y="3810794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F0DE0C-A2BE-90C9-BAD0-A4E55ED4011A}"/>
              </a:ext>
            </a:extLst>
          </p:cNvPr>
          <p:cNvSpPr/>
          <p:nvPr/>
        </p:nvSpPr>
        <p:spPr>
          <a:xfrm>
            <a:off x="5421086" y="4058444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B1919D-2A61-0E16-2092-0E7B38D9CEBE}"/>
              </a:ext>
            </a:extLst>
          </p:cNvPr>
          <p:cNvSpPr/>
          <p:nvPr/>
        </p:nvSpPr>
        <p:spPr>
          <a:xfrm>
            <a:off x="4653642" y="4900610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1B7F0F-D7C3-ED92-5159-7751B2A941CB}"/>
              </a:ext>
            </a:extLst>
          </p:cNvPr>
          <p:cNvSpPr/>
          <p:nvPr/>
        </p:nvSpPr>
        <p:spPr>
          <a:xfrm>
            <a:off x="6389915" y="4800601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21D50B-C03E-961B-6F9B-24F7551640F6}"/>
              </a:ext>
            </a:extLst>
          </p:cNvPr>
          <p:cNvSpPr/>
          <p:nvPr/>
        </p:nvSpPr>
        <p:spPr>
          <a:xfrm>
            <a:off x="5600701" y="5383781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0C165A-3B7D-F101-ADFA-0FC4C00706F4}"/>
              </a:ext>
            </a:extLst>
          </p:cNvPr>
          <p:cNvSpPr/>
          <p:nvPr/>
        </p:nvSpPr>
        <p:spPr>
          <a:xfrm>
            <a:off x="5100867" y="6133646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AC7FEE-5553-BB0D-3AC2-5D7F73CA69F3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3637649" y="3990409"/>
            <a:ext cx="607779" cy="41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E7BDF5-4BB6-1B6F-0B2E-7F178384C1E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604657" y="3990409"/>
            <a:ext cx="816429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DFBFD3-1E99-22A7-A2D8-A5763550DE05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4960263" y="4417673"/>
            <a:ext cx="640438" cy="53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1B5498-EC79-5B7E-35C1-88FE3435254A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727707" y="4365065"/>
            <a:ext cx="714816" cy="4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393EEC-80CF-75D8-559E-834DE444DF97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4960263" y="5207231"/>
            <a:ext cx="640438" cy="35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2EDD9-DDA0-83E5-D780-992871479872}"/>
              </a:ext>
            </a:extLst>
          </p:cNvPr>
          <p:cNvCxnSpPr>
            <a:cxnSpLocks/>
            <a:stCxn id="8" idx="3"/>
            <a:endCxn id="9" idx="6"/>
          </p:cNvCxnSpPr>
          <p:nvPr/>
        </p:nvCxnSpPr>
        <p:spPr>
          <a:xfrm flipH="1">
            <a:off x="5959930" y="5107222"/>
            <a:ext cx="482593" cy="45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BBF0FC-FA8C-3710-6B94-1FEEE4A2C9E0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5407488" y="5743010"/>
            <a:ext cx="372828" cy="44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F4640E4-465A-F117-1E96-93E833619AF1}"/>
              </a:ext>
            </a:extLst>
          </p:cNvPr>
          <p:cNvSpPr/>
          <p:nvPr/>
        </p:nvSpPr>
        <p:spPr>
          <a:xfrm>
            <a:off x="7511144" y="4121037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A60FD2-BDF1-7C89-A6D6-130D70CC1753}"/>
              </a:ext>
            </a:extLst>
          </p:cNvPr>
          <p:cNvSpPr/>
          <p:nvPr/>
        </p:nvSpPr>
        <p:spPr>
          <a:xfrm>
            <a:off x="7881256" y="4927607"/>
            <a:ext cx="359229" cy="3592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564902-8D63-4659-8F66-482C008737F9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690759" y="4480266"/>
            <a:ext cx="370112" cy="4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539E0-897E-892E-D3DC-2441F1F08498}"/>
              </a:ext>
            </a:extLst>
          </p:cNvPr>
          <p:cNvSpPr txBox="1"/>
          <p:nvPr/>
        </p:nvSpPr>
        <p:spPr>
          <a:xfrm>
            <a:off x="2750107" y="4927607"/>
            <a:ext cx="526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start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2489050-5AE5-FC38-177F-AF89FE0D9518}"/>
              </a:ext>
            </a:extLst>
          </p:cNvPr>
          <p:cNvCxnSpPr>
            <a:stCxn id="46" idx="0"/>
            <a:endCxn id="4" idx="2"/>
          </p:cNvCxnSpPr>
          <p:nvPr/>
        </p:nvCxnSpPr>
        <p:spPr>
          <a:xfrm rot="5400000" flipH="1" flipV="1">
            <a:off x="2975284" y="4571864"/>
            <a:ext cx="393812" cy="317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2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B050-571C-D347-D093-71FFE5C5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34C7-1D20-4EF6-8DDF-011631C0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890"/>
          </a:xfrm>
        </p:spPr>
        <p:txBody>
          <a:bodyPr/>
          <a:lstStyle/>
          <a:p>
            <a:r>
              <a:rPr lang="en-US" dirty="0"/>
              <a:t>Breadth first search (BFS)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95A884-619C-B119-DE6B-CF197B947747}"/>
              </a:ext>
            </a:extLst>
          </p:cNvPr>
          <p:cNvGrpSpPr/>
          <p:nvPr/>
        </p:nvGrpSpPr>
        <p:grpSpPr>
          <a:xfrm>
            <a:off x="1258120" y="2367515"/>
            <a:ext cx="2801607" cy="1790010"/>
            <a:chOff x="2750107" y="3810794"/>
            <a:chExt cx="3999037" cy="25550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42CDBA-B923-F619-8D4D-58F4C839D30B}"/>
                </a:ext>
              </a:extLst>
            </p:cNvPr>
            <p:cNvSpPr/>
            <p:nvPr/>
          </p:nvSpPr>
          <p:spPr>
            <a:xfrm>
              <a:off x="3331028" y="4354180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D341E6-CCB3-BC7B-2277-CCD2659FF87C}"/>
                </a:ext>
              </a:extLst>
            </p:cNvPr>
            <p:cNvSpPr/>
            <p:nvPr/>
          </p:nvSpPr>
          <p:spPr>
            <a:xfrm>
              <a:off x="4245428" y="3810794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6646A5-1425-BE72-BA47-3EFAE6728598}"/>
                </a:ext>
              </a:extLst>
            </p:cNvPr>
            <p:cNvSpPr/>
            <p:nvPr/>
          </p:nvSpPr>
          <p:spPr>
            <a:xfrm>
              <a:off x="5421086" y="4058444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650FB3-7DC6-76D2-359F-BE159B847251}"/>
                </a:ext>
              </a:extLst>
            </p:cNvPr>
            <p:cNvSpPr/>
            <p:nvPr/>
          </p:nvSpPr>
          <p:spPr>
            <a:xfrm>
              <a:off x="4653642" y="4900610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C5B0CC-FDEF-8D86-5B89-44B5350D2DF8}"/>
                </a:ext>
              </a:extLst>
            </p:cNvPr>
            <p:cNvSpPr/>
            <p:nvPr/>
          </p:nvSpPr>
          <p:spPr>
            <a:xfrm>
              <a:off x="6389915" y="4800601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05D5FC-333D-0D34-9D58-437D045AC5FE}"/>
                </a:ext>
              </a:extLst>
            </p:cNvPr>
            <p:cNvSpPr/>
            <p:nvPr/>
          </p:nvSpPr>
          <p:spPr>
            <a:xfrm>
              <a:off x="5600701" y="5383781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5134C7-E130-AA47-F1D4-488D0491049C}"/>
                </a:ext>
              </a:extLst>
            </p:cNvPr>
            <p:cNvSpPr/>
            <p:nvPr/>
          </p:nvSpPr>
          <p:spPr>
            <a:xfrm>
              <a:off x="6210300" y="6006640"/>
              <a:ext cx="359229" cy="35922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6D4BFE-885A-8873-E72A-80138F73313D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3637649" y="3990409"/>
              <a:ext cx="607779" cy="416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B16B59-BACB-D8D6-F6F9-E38BD1439E6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4604657" y="3990409"/>
              <a:ext cx="816429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FF7802-4B91-A753-0741-10DAB8E03ED6}"/>
                </a:ext>
              </a:extLst>
            </p:cNvPr>
            <p:cNvCxnSpPr>
              <a:stCxn id="6" idx="4"/>
              <a:endCxn id="7" idx="7"/>
            </p:cNvCxnSpPr>
            <p:nvPr/>
          </p:nvCxnSpPr>
          <p:spPr>
            <a:xfrm flipH="1">
              <a:off x="4960263" y="4417673"/>
              <a:ext cx="640438" cy="535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3CE77A-1183-A972-95A9-189CA8EC4C7F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5727707" y="4365065"/>
              <a:ext cx="714816" cy="488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A68154-DD76-2E6E-022F-CB3A6BD6F1C7}"/>
                </a:ext>
              </a:extLst>
            </p:cNvPr>
            <p:cNvCxnSpPr>
              <a:stCxn id="7" idx="5"/>
              <a:endCxn id="9" idx="2"/>
            </p:cNvCxnSpPr>
            <p:nvPr/>
          </p:nvCxnSpPr>
          <p:spPr>
            <a:xfrm>
              <a:off x="4960263" y="5207231"/>
              <a:ext cx="640438" cy="356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8DE29-C659-1506-4CF6-2D06936DD272}"/>
                </a:ext>
              </a:extLst>
            </p:cNvPr>
            <p:cNvCxnSpPr>
              <a:cxnSpLocks/>
              <a:stCxn id="8" idx="3"/>
              <a:endCxn id="9" idx="6"/>
            </p:cNvCxnSpPr>
            <p:nvPr/>
          </p:nvCxnSpPr>
          <p:spPr>
            <a:xfrm flipH="1">
              <a:off x="5959930" y="5107222"/>
              <a:ext cx="482593" cy="4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E9D0BC-F851-F3DC-A4D8-8C6F24C1105B}"/>
                </a:ext>
              </a:extLst>
            </p:cNvPr>
            <p:cNvCxnSpPr>
              <a:cxnSpLocks/>
              <a:stCxn id="9" idx="5"/>
              <a:endCxn id="10" idx="7"/>
            </p:cNvCxnSpPr>
            <p:nvPr/>
          </p:nvCxnSpPr>
          <p:spPr>
            <a:xfrm>
              <a:off x="5907323" y="5690402"/>
              <a:ext cx="609599" cy="368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3B8320-7F0F-56C0-1CD5-43B74ABE4A2D}"/>
                </a:ext>
              </a:extLst>
            </p:cNvPr>
            <p:cNvSpPr txBox="1"/>
            <p:nvPr/>
          </p:nvSpPr>
          <p:spPr>
            <a:xfrm>
              <a:off x="2750107" y="4927607"/>
              <a:ext cx="526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start</a:t>
              </a: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ECDCC7E7-BA5E-FEA4-E8FA-2147434744DE}"/>
                </a:ext>
              </a:extLst>
            </p:cNvPr>
            <p:cNvCxnSpPr>
              <a:stCxn id="18" idx="0"/>
              <a:endCxn id="4" idx="2"/>
            </p:cNvCxnSpPr>
            <p:nvPr/>
          </p:nvCxnSpPr>
          <p:spPr>
            <a:xfrm rot="5400000" flipH="1" flipV="1">
              <a:off x="2975284" y="4571864"/>
              <a:ext cx="393812" cy="3176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1B9FD232-543D-20D5-7F07-969BD863A942}"/>
              </a:ext>
            </a:extLst>
          </p:cNvPr>
          <p:cNvSpPr/>
          <p:nvPr/>
        </p:nvSpPr>
        <p:spPr>
          <a:xfrm>
            <a:off x="2128312" y="5441294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19344-830E-5116-B0D6-0BC75028F3E8}"/>
              </a:ext>
            </a:extLst>
          </p:cNvPr>
          <p:cNvSpPr txBox="1"/>
          <p:nvPr/>
        </p:nvSpPr>
        <p:spPr>
          <a:xfrm>
            <a:off x="1243694" y="5592218"/>
            <a:ext cx="368844" cy="215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start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C647364-0E61-0371-12A9-B555746204E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712050" y="5570661"/>
            <a:ext cx="416262" cy="196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5D3296-A330-475F-94CC-9F1E287D7887}"/>
              </a:ext>
            </a:extLst>
          </p:cNvPr>
          <p:cNvSpPr/>
          <p:nvPr/>
        </p:nvSpPr>
        <p:spPr>
          <a:xfrm>
            <a:off x="2704376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6A8338-4526-E6FB-506B-6FBDDC7B22B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1879906" y="2963005"/>
            <a:ext cx="711774" cy="29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F94F64-1AB8-7FFC-7006-EBA060716154}"/>
              </a:ext>
            </a:extLst>
          </p:cNvPr>
          <p:cNvSpPr/>
          <p:nvPr/>
        </p:nvSpPr>
        <p:spPr>
          <a:xfrm>
            <a:off x="2988310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9A213F-5A33-9702-BB6C-E690964A6B8A}"/>
              </a:ext>
            </a:extLst>
          </p:cNvPr>
          <p:cNvSpPr/>
          <p:nvPr/>
        </p:nvSpPr>
        <p:spPr>
          <a:xfrm>
            <a:off x="2752013" y="5095474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485DC9-997F-DF51-EDB8-3FBEE1831833}"/>
              </a:ext>
            </a:extLst>
          </p:cNvPr>
          <p:cNvSpPr/>
          <p:nvPr/>
        </p:nvSpPr>
        <p:spPr>
          <a:xfrm>
            <a:off x="2752013" y="5807838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3BDA7A-2802-08DA-C67D-0FCFF78F3497}"/>
              </a:ext>
            </a:extLst>
          </p:cNvPr>
          <p:cNvSpPr/>
          <p:nvPr/>
        </p:nvSpPr>
        <p:spPr>
          <a:xfrm>
            <a:off x="3559509" y="5807838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D6F903-9753-794E-3D99-88B34D2C9977}"/>
              </a:ext>
            </a:extLst>
          </p:cNvPr>
          <p:cNvSpPr/>
          <p:nvPr/>
        </p:nvSpPr>
        <p:spPr>
          <a:xfrm>
            <a:off x="3559509" y="5095474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E593CF-169C-99E0-02FD-74DE8B2CA551}"/>
              </a:ext>
            </a:extLst>
          </p:cNvPr>
          <p:cNvSpPr/>
          <p:nvPr/>
        </p:nvSpPr>
        <p:spPr>
          <a:xfrm>
            <a:off x="4291232" y="5095474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D193D7-156E-8A1E-C92A-F6D80FBC5060}"/>
              </a:ext>
            </a:extLst>
          </p:cNvPr>
          <p:cNvSpPr/>
          <p:nvPr/>
        </p:nvSpPr>
        <p:spPr>
          <a:xfrm>
            <a:off x="4291232" y="5805891"/>
            <a:ext cx="283934" cy="2587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CA1CC-A639-F1F7-816E-C2127F7A92FF}"/>
              </a:ext>
            </a:extLst>
          </p:cNvPr>
          <p:cNvCxnSpPr>
            <a:stCxn id="22" idx="7"/>
            <a:endCxn id="32" idx="2"/>
          </p:cNvCxnSpPr>
          <p:nvPr/>
        </p:nvCxnSpPr>
        <p:spPr>
          <a:xfrm flipV="1">
            <a:off x="2370665" y="5224841"/>
            <a:ext cx="381348" cy="25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A5BBFB-517A-4F19-0881-6FCEBA2E3727}"/>
              </a:ext>
            </a:extLst>
          </p:cNvPr>
          <p:cNvCxnSpPr>
            <a:stCxn id="22" idx="5"/>
            <a:endCxn id="33" idx="2"/>
          </p:cNvCxnSpPr>
          <p:nvPr/>
        </p:nvCxnSpPr>
        <p:spPr>
          <a:xfrm>
            <a:off x="2370665" y="5662137"/>
            <a:ext cx="381348" cy="27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A3F597-0E3A-6083-93AA-5948417B162D}"/>
              </a:ext>
            </a:extLst>
          </p:cNvPr>
          <p:cNvCxnSpPr>
            <a:stCxn id="32" idx="6"/>
            <a:endCxn id="35" idx="2"/>
          </p:cNvCxnSpPr>
          <p:nvPr/>
        </p:nvCxnSpPr>
        <p:spPr>
          <a:xfrm>
            <a:off x="3035947" y="5224841"/>
            <a:ext cx="52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13EB9D-ED23-EB1C-C4CD-16E8BF274EB1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3035947" y="5937205"/>
            <a:ext cx="52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3B994-B0DF-49EA-D72D-F49F77618131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3843443" y="5224841"/>
            <a:ext cx="44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4135E2-29B3-B7FA-168F-68881B5E871D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 flipV="1">
            <a:off x="3843443" y="5935258"/>
            <a:ext cx="447789" cy="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34AA77C-189D-A2FE-9BEE-CC408CF44FFA}"/>
              </a:ext>
            </a:extLst>
          </p:cNvPr>
          <p:cNvSpPr/>
          <p:nvPr/>
        </p:nvSpPr>
        <p:spPr>
          <a:xfrm>
            <a:off x="3272244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6EB9D-40CD-3187-F781-326537F42F53}"/>
              </a:ext>
            </a:extLst>
          </p:cNvPr>
          <p:cNvSpPr/>
          <p:nvPr/>
        </p:nvSpPr>
        <p:spPr>
          <a:xfrm>
            <a:off x="3850959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E09993-CDD0-B466-8F60-78523EF82ADB}"/>
              </a:ext>
            </a:extLst>
          </p:cNvPr>
          <p:cNvSpPr/>
          <p:nvPr/>
        </p:nvSpPr>
        <p:spPr>
          <a:xfrm>
            <a:off x="3564758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2B1D39-F281-3091-D33C-4B8F548D540E}"/>
              </a:ext>
            </a:extLst>
          </p:cNvPr>
          <p:cNvSpPr/>
          <p:nvPr/>
        </p:nvSpPr>
        <p:spPr>
          <a:xfrm>
            <a:off x="4133530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B912F-6EDB-7EB1-8489-51A0E0B438EF}"/>
              </a:ext>
            </a:extLst>
          </p:cNvPr>
          <p:cNvSpPr txBox="1"/>
          <p:nvPr/>
        </p:nvSpPr>
        <p:spPr>
          <a:xfrm>
            <a:off x="1490653" y="438234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FIFO </a:t>
            </a:r>
          </a:p>
          <a:p>
            <a:r>
              <a:rPr lang="en-US" sz="1200" i="1" dirty="0"/>
              <a:t>Queue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A46CC6-D618-087B-D6F4-CA4F1ECF93CD}"/>
              </a:ext>
            </a:extLst>
          </p:cNvPr>
          <p:cNvSpPr/>
          <p:nvPr/>
        </p:nvSpPr>
        <p:spPr>
          <a:xfrm rot="20287750">
            <a:off x="2337485" y="2202281"/>
            <a:ext cx="465017" cy="132399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5C0ADF-1B5B-7592-895E-3873F924FE16}"/>
              </a:ext>
            </a:extLst>
          </p:cNvPr>
          <p:cNvSpPr/>
          <p:nvPr/>
        </p:nvSpPr>
        <p:spPr>
          <a:xfrm rot="21130481">
            <a:off x="3081176" y="2427769"/>
            <a:ext cx="466955" cy="138430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FF67978-B65B-0B96-4A44-B4E41812EA9F}"/>
              </a:ext>
            </a:extLst>
          </p:cNvPr>
          <p:cNvSpPr/>
          <p:nvPr/>
        </p:nvSpPr>
        <p:spPr>
          <a:xfrm rot="606123">
            <a:off x="3671312" y="2951623"/>
            <a:ext cx="428355" cy="131202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DF6181A-7CFC-A429-C20A-A2DE15961DF3}"/>
              </a:ext>
            </a:extLst>
          </p:cNvPr>
          <p:cNvCxnSpPr/>
          <p:nvPr/>
        </p:nvCxnSpPr>
        <p:spPr>
          <a:xfrm>
            <a:off x="4724400" y="2363981"/>
            <a:ext cx="0" cy="3571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6AC6E5-3960-2F2E-C84D-0737A6891CDE}"/>
              </a:ext>
            </a:extLst>
          </p:cNvPr>
          <p:cNvSpPr txBox="1"/>
          <p:nvPr/>
        </p:nvSpPr>
        <p:spPr>
          <a:xfrm>
            <a:off x="4907963" y="2591440"/>
            <a:ext cx="2230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Data Structure</a:t>
            </a:r>
          </a:p>
          <a:p>
            <a:r>
              <a:rPr lang="en-US" sz="1200" i="1" dirty="0"/>
              <a:t>Maintain some attributes for </a:t>
            </a:r>
          </a:p>
          <a:p>
            <a:r>
              <a:rPr lang="en-US" sz="1200" i="1" dirty="0"/>
              <a:t>each node in the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11DDA65-3BA0-7165-B133-046CFE112E1C}"/>
                  </a:ext>
                </a:extLst>
              </p:cNvPr>
              <p:cNvSpPr txBox="1"/>
              <p:nvPr/>
            </p:nvSpPr>
            <p:spPr>
              <a:xfrm>
                <a:off x="4840977" y="3671316"/>
                <a:ext cx="2318583" cy="89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𝑏𝑓𝑠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𝑝𝑎𝑟𝑒𝑛𝑡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𝑠𝑒𝑒𝑛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11DDA65-3BA0-7165-B133-046CFE11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7" y="3671316"/>
                <a:ext cx="2318583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0A206DB-7CF4-932B-7273-CB47818EDF4F}"/>
              </a:ext>
            </a:extLst>
          </p:cNvPr>
          <p:cNvSpPr txBox="1"/>
          <p:nvPr/>
        </p:nvSpPr>
        <p:spPr>
          <a:xfrm>
            <a:off x="4897699" y="4902580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e.g. </a:t>
            </a:r>
          </a:p>
          <a:p>
            <a:r>
              <a:rPr lang="en-US" sz="1400" i="1" dirty="0"/>
              <a:t>     0.p = None, 0.d = 0, 0.seen = true</a:t>
            </a:r>
          </a:p>
          <a:p>
            <a:r>
              <a:rPr lang="en-US" sz="1400" i="1" dirty="0"/>
              <a:t>     3.p = 2, 3.d = 2, 3.seen = false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AA0191-599F-C69D-8368-B60B99D171A3}"/>
              </a:ext>
            </a:extLst>
          </p:cNvPr>
          <p:cNvCxnSpPr/>
          <p:nvPr/>
        </p:nvCxnSpPr>
        <p:spPr>
          <a:xfrm>
            <a:off x="7707085" y="2363981"/>
            <a:ext cx="0" cy="3571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356F7-550B-3903-94DE-F31F1D92683A}"/>
                  </a:ext>
                </a:extLst>
              </p:cNvPr>
              <p:cNvSpPr txBox="1"/>
              <p:nvPr/>
            </p:nvSpPr>
            <p:spPr>
              <a:xfrm>
                <a:off x="7935686" y="2395769"/>
                <a:ext cx="3015634" cy="3539430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tx2"/>
                    </a:solidFill>
                  </a:rPr>
                  <a:t>Pseudo code: BFS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def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bfs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(G, s)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Q &lt;- {s}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s.d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&lt;- 0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s.seen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true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s.p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None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while (!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isEmpty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(Q))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u &lt;- dequeue(Q)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for all v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solidFill>
                      <a:schemeClr val="tx2"/>
                    </a:solidFill>
                  </a:rPr>
                  <a:t> Adj(u, G)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       if (!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v.seen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v.d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u.d+1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v.p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u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           </a:t>
                </a:r>
                <a:r>
                  <a:rPr lang="en-US" sz="1600" i="1" dirty="0" err="1">
                    <a:solidFill>
                      <a:schemeClr val="tx2"/>
                    </a:solidFill>
                  </a:rPr>
                  <a:t>v.seen</a:t>
                </a:r>
                <a:r>
                  <a:rPr lang="en-US" sz="1600" i="1" dirty="0">
                    <a:solidFill>
                      <a:schemeClr val="tx2"/>
                    </a:solidFill>
                  </a:rPr>
                  <a:t> &lt;- true</a:t>
                </a:r>
              </a:p>
              <a:p>
                <a:r>
                  <a:rPr lang="en-US" sz="1600" i="1" dirty="0">
                    <a:solidFill>
                      <a:schemeClr val="tx2"/>
                    </a:solidFill>
                  </a:rPr>
                  <a:t>                                    enqueue(v, Q)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E356F7-550B-3903-94DE-F31F1D92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6" y="2395769"/>
                <a:ext cx="3015634" cy="3539430"/>
              </a:xfrm>
              <a:prstGeom prst="rect">
                <a:avLst/>
              </a:prstGeom>
              <a:blipFill>
                <a:blip r:embed="rId4"/>
                <a:stretch>
                  <a:fillRect l="-837" t="-357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4324363-6E27-9EB9-AE6E-4C25FD67EFB0}"/>
              </a:ext>
            </a:extLst>
          </p:cNvPr>
          <p:cNvSpPr txBox="1"/>
          <p:nvPr/>
        </p:nvSpPr>
        <p:spPr>
          <a:xfrm>
            <a:off x="7529674" y="1167874"/>
            <a:ext cx="28608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BFS: shortest path 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4C3B5-59B8-BF5C-3020-FD7A75E12DC0}"/>
              </a:ext>
            </a:extLst>
          </p:cNvPr>
          <p:cNvSpPr/>
          <p:nvPr/>
        </p:nvSpPr>
        <p:spPr>
          <a:xfrm>
            <a:off x="2410989" y="4483813"/>
            <a:ext cx="283934" cy="258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83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 animBg="1"/>
      <p:bldP spid="26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5" grpId="0" animBg="1"/>
      <p:bldP spid="56" grpId="0" animBg="1"/>
      <p:bldP spid="57" grpId="0" animBg="1"/>
      <p:bldP spid="60" grpId="0"/>
      <p:bldP spid="61" grpId="0"/>
      <p:bldP spid="62" grpId="0"/>
      <p:bldP spid="64" grpId="0" animBg="1"/>
      <p:bldP spid="21" grpId="0" animBg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1810</Words>
  <Application>Microsoft Office PowerPoint</Application>
  <PresentationFormat>Widescreen</PresentationFormat>
  <Paragraphs>437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Wingdings 2</vt:lpstr>
      <vt:lpstr>Office Theme</vt:lpstr>
      <vt:lpstr>Advanced Data Structures  for AI</vt:lpstr>
      <vt:lpstr>Graphs: Introduction</vt:lpstr>
      <vt:lpstr>Graphs: Introduction</vt:lpstr>
      <vt:lpstr>Graphs: Introduction</vt:lpstr>
      <vt:lpstr>Graphs: Representation</vt:lpstr>
      <vt:lpstr>Graphs: Representation</vt:lpstr>
      <vt:lpstr>Graphs: Representation</vt:lpstr>
      <vt:lpstr>Graphs: Traversal</vt:lpstr>
      <vt:lpstr>Graphs: Traversal</vt:lpstr>
      <vt:lpstr>Graphs: Traversal</vt:lpstr>
      <vt:lpstr>Graphs: Traversal</vt:lpstr>
      <vt:lpstr>Graphs: Traversal</vt:lpstr>
      <vt:lpstr>Graphs: Traversal</vt:lpstr>
      <vt:lpstr>Graphs: Traversal</vt:lpstr>
      <vt:lpstr>Graphs: Traversal</vt:lpstr>
      <vt:lpstr>Graphs: Topological Sort</vt:lpstr>
      <vt:lpstr>Graphs: 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  for AI</dc:title>
  <dc:creator>Wenshu Zhang</dc:creator>
  <cp:lastModifiedBy>Wenshu Zhang</cp:lastModifiedBy>
  <cp:revision>51</cp:revision>
  <dcterms:created xsi:type="dcterms:W3CDTF">2023-10-17T09:48:10Z</dcterms:created>
  <dcterms:modified xsi:type="dcterms:W3CDTF">2023-10-27T15:15:18Z</dcterms:modified>
</cp:coreProperties>
</file>