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B33E93-5AB9-1941-9240-AD15ED3C4B8C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57264" autoAdjust="0"/>
  </p:normalViewPr>
  <p:slideViewPr>
    <p:cSldViewPr snapToGrid="0">
      <p:cViewPr varScale="1">
        <p:scale>
          <a:sx n="63" d="100"/>
          <a:sy n="63" d="100"/>
        </p:scale>
        <p:origin x="23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2E71-BAFE-4C0E-B5FC-9563E2C08AF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00BB-2266-4C52-BE74-7AA0FCCD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Many other structures build o top of this SCC, and you will need this for many reasons to understand the graph. </a:t>
                </a:r>
                <a:r>
                  <a:rPr lang="en-GB" b="0" i="0">
                    <a:latin typeface="Cambria Math" panose="02040503050406030204" pitchFamily="18" charset="0"/>
                  </a:rPr>
                  <a:t>𝑠</a:t>
                </a:r>
                <a:r>
                  <a:rPr lang="en-US" b="0" i="0">
                    <a:latin typeface="Cambria Math" panose="02040503050406030204" pitchFamily="18" charset="0"/>
                  </a:rPr>
                  <a:t> ̂</a:t>
                </a:r>
                <a:r>
                  <a:rPr lang="en-US" dirty="0"/>
                  <a:t> is the superset</a:t>
                </a:r>
                <a:r>
                  <a:rPr lang="en-US" baseline="0" dirty="0"/>
                  <a:t> of 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00BB-2266-4C52-BE74-7AA0FCCD2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00BB-2266-4C52-BE74-7AA0FCCD2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00BB-2266-4C52-BE74-7AA0FCCD2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5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00BB-2266-4C52-BE74-7AA0FCCD2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00BB-2266-4C52-BE74-7AA0FCCD2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00BB-2266-4C52-BE74-7AA0FCCD2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8F2F-84A9-66B8-430D-E81429BF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567B0-F9AF-521F-54D1-706D89A39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2BC2-9121-3D42-2A5F-53A84098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EB3F-2A1B-779A-329E-07F23BCD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BB23-AB60-96AE-3DD0-7FD1B030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C1CB-0782-C915-9EF1-E10DB73C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B76F-4D12-566F-D447-1EC4B1CD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1D44-5D84-1FFD-DEBB-24AB5B46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4097-1576-7F28-7078-9E4BACF7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BAD8-BB10-3BD4-DD7F-14ED4E8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EA7ED-58A1-1230-84D9-28481250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6858-B466-FEC5-BF59-0B550DAD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2C47-A8AF-C30B-2824-C5FFC28F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643D-D5F6-DC1C-BDA7-B37133B1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4A4E-68EA-21A2-DB22-E435FDB1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2537-183D-0B41-36E3-B9E1BF20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D2A-A7CA-460A-8E43-9B467D88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BDCD-D362-1BE6-45FF-61D3D9DA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CAB-40F1-8A9B-5693-FD946C10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73C0-2A8A-A965-F0F7-2475AFE8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780-73D0-F0CF-6183-86C13FF1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7D8F-9279-D052-4F2A-1ECB6C46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12F1-4B9B-E029-EC69-DA6B2DE7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E7CC-BB6B-45B8-A1FC-7ADD7563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365C-3B95-B6AE-5FEF-E48EC96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5D-40EE-F4ED-C41F-26D468E3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5A13-B100-30C2-A0D2-1EF57EFCA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2E475-467A-3B7E-2A9A-30312E9A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2194F-D1B7-F919-2394-602D2960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D7084-44BB-919A-6372-3E5D81C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5FFC2-DAEC-0A8A-C0DB-BD855591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2E9A-FD18-4F52-7AEA-B0C5181C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88BA-571D-6323-C0F7-22EF8F6B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B27C-318D-421D-A467-31FC43480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716A3-05A1-484F-781A-1F2A4CB8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BE96D-C8A7-0A63-6317-831318130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F7012-5B43-5EC0-872E-4BA64ADF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C8E55-E6A8-88B2-BF70-C2A44A29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6DD90-06CF-8C1B-221B-E5C42C3D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7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48B-260C-5042-F370-1DF7ABE9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2F97A-B224-E2AB-309A-DE31E26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66621-2AA0-B90A-FAC2-18FB5ACB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16D1A-C475-9EA3-890D-A3C865E4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C5944-C058-EC6C-FF6B-EF00524D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0AAC7-5A54-D746-D5DB-CD4BFD66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940E-08F6-6862-D844-F26AD9AE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3ED6-E90D-5B61-E895-4EDF1116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3FD8-7AFA-3E87-57F9-F9380489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D6079-A3E9-E43E-2AB6-ED25CF06E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F9A3-BBB9-1AAD-5794-C86E255E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FE641-423C-0AA1-0A9B-16DB5EA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6A6E-05A9-CAC8-FF1E-7DB63A6F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95B7-EE52-0A97-F7B8-644BFA62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84AFF-AF25-ED4E-0E10-0B836ECE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4AEFC-108A-5E0E-236A-DCD793043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530E-5245-FEA6-8301-9ADC5F1D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B9BD-FDFE-D9A8-6AE2-67A4DBA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2D04-622A-8E6B-6A8C-6E88197A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9AC7-9627-A729-B6CD-42FC418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B1DD-3170-F0C1-6D22-A2DF33C0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7153-5649-1D39-73BF-4FE52506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CEC0-FC51-4CA7-8494-5CE8F75E31D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D10A-E9C8-8AE5-C520-589323E0F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A5DC-8411-A509-2822-8A5C9233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107F-5E2A-401E-A845-58C55D9E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nkedin.com/2011/01/24/linkedin-inmap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C05F-51F0-F32E-EE13-7805BDB33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Data Structures </a:t>
            </a:r>
            <a:br>
              <a:rPr lang="en-US" altLang="zh-CN" dirty="0"/>
            </a:br>
            <a:r>
              <a:rPr lang="en-US" altLang="zh-CN" dirty="0"/>
              <a:t>for 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DDAE9-CB82-EC05-3E25-01CC0620E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– Graphs: Strongly Connected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C585-EC9E-EB36-9980-9748077C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Strongly Connected Components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B6B064-B21E-2D39-29E1-D09BDD05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8" y="1690688"/>
            <a:ext cx="6972740" cy="446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6714C-0494-3A13-DEC0-0D1170D1FA88}"/>
              </a:ext>
            </a:extLst>
          </p:cNvPr>
          <p:cNvSpPr txBox="1"/>
          <p:nvPr/>
        </p:nvSpPr>
        <p:spPr>
          <a:xfrm>
            <a:off x="8093412" y="6123543"/>
            <a:ext cx="344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Linkedin Official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9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FFF0-ECCE-583A-A229-DC77C7B2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4BD-8046-F6ED-5FB4-AF67E90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Given a directed 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DB987C-9574-9FFB-778B-53A8B0D6CA8E}"/>
              </a:ext>
            </a:extLst>
          </p:cNvPr>
          <p:cNvGrpSpPr/>
          <p:nvPr/>
        </p:nvGrpSpPr>
        <p:grpSpPr>
          <a:xfrm>
            <a:off x="1908048" y="3065527"/>
            <a:ext cx="1978152" cy="2226564"/>
            <a:chOff x="966216" y="2679192"/>
            <a:chExt cx="1978152" cy="22265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038EF7-3B14-5816-A6B8-22220331A12B}"/>
                </a:ext>
              </a:extLst>
            </p:cNvPr>
            <p:cNvSpPr/>
            <p:nvPr/>
          </p:nvSpPr>
          <p:spPr>
            <a:xfrm>
              <a:off x="966216" y="3779647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CE5318-F686-BD8F-3327-A1D10220F721}"/>
                </a:ext>
              </a:extLst>
            </p:cNvPr>
            <p:cNvSpPr/>
            <p:nvPr/>
          </p:nvSpPr>
          <p:spPr>
            <a:xfrm>
              <a:off x="1335024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04E569-C5D3-696B-C7C3-D8F56F6C07EB}"/>
                </a:ext>
              </a:extLst>
            </p:cNvPr>
            <p:cNvSpPr/>
            <p:nvPr/>
          </p:nvSpPr>
          <p:spPr>
            <a:xfrm>
              <a:off x="2194560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8004A8-607B-99D0-0042-1BFD840270D5}"/>
                </a:ext>
              </a:extLst>
            </p:cNvPr>
            <p:cNvSpPr/>
            <p:nvPr/>
          </p:nvSpPr>
          <p:spPr>
            <a:xfrm>
              <a:off x="1764792" y="267919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C2A9BD-32C1-511B-A8B3-53675A5AA738}"/>
                </a:ext>
              </a:extLst>
            </p:cNvPr>
            <p:cNvSpPr/>
            <p:nvPr/>
          </p:nvSpPr>
          <p:spPr>
            <a:xfrm>
              <a:off x="1764792" y="3532759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F19E32-AD1A-0007-68B0-FD4B4AE16AD7}"/>
                </a:ext>
              </a:extLst>
            </p:cNvPr>
            <p:cNvSpPr/>
            <p:nvPr/>
          </p:nvSpPr>
          <p:spPr>
            <a:xfrm>
              <a:off x="1764792" y="426288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6EBA2D-1DE9-E877-91A1-58A977039671}"/>
                </a:ext>
              </a:extLst>
            </p:cNvPr>
            <p:cNvSpPr/>
            <p:nvPr/>
          </p:nvSpPr>
          <p:spPr>
            <a:xfrm>
              <a:off x="2203704" y="3909060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0F7269-3175-DAE6-D2E8-95483774E3B1}"/>
                </a:ext>
              </a:extLst>
            </p:cNvPr>
            <p:cNvSpPr/>
            <p:nvPr/>
          </p:nvSpPr>
          <p:spPr>
            <a:xfrm>
              <a:off x="2697480" y="423722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C9A0A1-2DCF-0B67-7096-434C2ED05E9E}"/>
                </a:ext>
              </a:extLst>
            </p:cNvPr>
            <p:cNvSpPr/>
            <p:nvPr/>
          </p:nvSpPr>
          <p:spPr>
            <a:xfrm>
              <a:off x="2203704" y="465886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688482-337A-CB40-AE44-B49C39CD77C6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1213104" y="3656203"/>
              <a:ext cx="551688" cy="24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5F31D6-4B07-6085-0AA4-E56F8647CB56}"/>
                </a:ext>
              </a:extLst>
            </p:cNvPr>
            <p:cNvCxnSpPr>
              <a:stCxn id="8" idx="1"/>
              <a:endCxn id="5" idx="5"/>
            </p:cNvCxnSpPr>
            <p:nvPr/>
          </p:nvCxnSpPr>
          <p:spPr>
            <a:xfrm flipH="1" flipV="1">
              <a:off x="1545756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EA6E78-B9DE-5180-D725-B65FA4BB571C}"/>
                </a:ext>
              </a:extLst>
            </p:cNvPr>
            <p:cNvCxnSpPr>
              <a:stCxn id="5" idx="0"/>
              <a:endCxn id="7" idx="3"/>
            </p:cNvCxnSpPr>
            <p:nvPr/>
          </p:nvCxnSpPr>
          <p:spPr>
            <a:xfrm flipV="1">
              <a:off x="1458468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7D793D-B62E-A207-B2AE-4D9A94A7149F}"/>
                </a:ext>
              </a:extLst>
            </p:cNvPr>
            <p:cNvCxnSpPr>
              <a:stCxn id="7" idx="5"/>
              <a:endCxn id="6" idx="0"/>
            </p:cNvCxnSpPr>
            <p:nvPr/>
          </p:nvCxnSpPr>
          <p:spPr>
            <a:xfrm>
              <a:off x="1975524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150B6E-DB12-6C19-CC7B-5920F0C7EBC3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975524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D7ADC1-6B01-D459-608C-ABB00FC4F7B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1888236" y="3779647"/>
              <a:ext cx="0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3B383E-B760-FAC3-681B-A896129C3F9E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975524" y="4119792"/>
              <a:ext cx="264336" cy="17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5BAE14-6061-F328-318F-1C17A643F435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2414436" y="4119792"/>
              <a:ext cx="319200" cy="15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33D91E-3527-0300-644E-128399F44F85}"/>
                </a:ext>
              </a:extLst>
            </p:cNvPr>
            <p:cNvCxnSpPr>
              <a:stCxn id="12" idx="1"/>
              <a:endCxn id="9" idx="5"/>
            </p:cNvCxnSpPr>
            <p:nvPr/>
          </p:nvCxnSpPr>
          <p:spPr>
            <a:xfrm flipH="1" flipV="1">
              <a:off x="1975524" y="4473614"/>
              <a:ext cx="264336" cy="22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C64224-44F1-13C1-F47F-A99E6BD36FC9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flipV="1">
              <a:off x="2414436" y="4447960"/>
              <a:ext cx="319200" cy="24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1C88B7EC-5A24-BCD3-CC6F-443EF5F50353}"/>
                </a:ext>
              </a:extLst>
            </p:cNvPr>
            <p:cNvCxnSpPr>
              <a:stCxn id="11" idx="5"/>
              <a:endCxn id="12" idx="6"/>
            </p:cNvCxnSpPr>
            <p:nvPr/>
          </p:nvCxnSpPr>
          <p:spPr>
            <a:xfrm rot="5400000">
              <a:off x="2512226" y="4386326"/>
              <a:ext cx="334352" cy="4576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0E0D-17D5-DF7F-1CB9-82FBE4543E0F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327148" y="4155948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4429A1-F606-6946-6AC2-8DEE204C44D9}"/>
              </a:ext>
            </a:extLst>
          </p:cNvPr>
          <p:cNvSpPr txBox="1"/>
          <p:nvPr/>
        </p:nvSpPr>
        <p:spPr>
          <a:xfrm>
            <a:off x="1763436" y="2906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BDB2E-F213-D3BF-2849-E280F63B3202}"/>
                  </a:ext>
                </a:extLst>
              </p:cNvPr>
              <p:cNvSpPr txBox="1"/>
              <p:nvPr/>
            </p:nvSpPr>
            <p:spPr>
              <a:xfrm>
                <a:off x="4370832" y="2910141"/>
                <a:ext cx="7129644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Strongly Connected Components (SCC):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SCC is a subset of vertices,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this path must entirely lie inside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BDB2E-F213-D3BF-2849-E280F63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32" y="2910141"/>
                <a:ext cx="7129644" cy="945643"/>
              </a:xfrm>
              <a:prstGeom prst="rect">
                <a:avLst/>
              </a:prstGeom>
              <a:blipFill>
                <a:blip r:embed="rId2"/>
                <a:stretch>
                  <a:fillRect l="-684" t="-3205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30E7718-3B42-0953-D696-A7B6E62F770E}"/>
              </a:ext>
            </a:extLst>
          </p:cNvPr>
          <p:cNvSpPr txBox="1"/>
          <p:nvPr/>
        </p:nvSpPr>
        <p:spPr>
          <a:xfrm>
            <a:off x="6227064" y="4234130"/>
            <a:ext cx="2405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these subsets SCCs?</a:t>
            </a:r>
          </a:p>
          <a:p>
            <a:r>
              <a:rPr lang="en-US" dirty="0"/>
              <a:t>{2, 3, 4, 5}</a:t>
            </a:r>
          </a:p>
          <a:p>
            <a:r>
              <a:rPr lang="en-US" dirty="0"/>
              <a:t>{7, 9}</a:t>
            </a:r>
          </a:p>
          <a:p>
            <a:r>
              <a:rPr lang="en-US" dirty="0"/>
              <a:t>{4, 6}</a:t>
            </a:r>
          </a:p>
          <a:p>
            <a:r>
              <a:rPr lang="en-US" dirty="0"/>
              <a:t>{2, 3, 4, 5, 6}</a:t>
            </a:r>
          </a:p>
        </p:txBody>
      </p:sp>
    </p:spTree>
    <p:extLst>
      <p:ext uri="{BB962C8B-B14F-4D97-AF65-F5344CB8AC3E}">
        <p14:creationId xmlns:p14="http://schemas.microsoft.com/office/powerpoint/2010/main" val="8779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FFF0-ECCE-583A-A229-DC77C7B2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4BD-8046-F6ED-5FB4-AF67E90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Given a directed 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DB987C-9574-9FFB-778B-53A8B0D6CA8E}"/>
              </a:ext>
            </a:extLst>
          </p:cNvPr>
          <p:cNvGrpSpPr/>
          <p:nvPr/>
        </p:nvGrpSpPr>
        <p:grpSpPr>
          <a:xfrm>
            <a:off x="1908048" y="3065527"/>
            <a:ext cx="1978152" cy="2226564"/>
            <a:chOff x="966216" y="2679192"/>
            <a:chExt cx="1978152" cy="22265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038EF7-3B14-5816-A6B8-22220331A12B}"/>
                </a:ext>
              </a:extLst>
            </p:cNvPr>
            <p:cNvSpPr/>
            <p:nvPr/>
          </p:nvSpPr>
          <p:spPr>
            <a:xfrm>
              <a:off x="966216" y="3779647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CE5318-F686-BD8F-3327-A1D10220F721}"/>
                </a:ext>
              </a:extLst>
            </p:cNvPr>
            <p:cNvSpPr/>
            <p:nvPr/>
          </p:nvSpPr>
          <p:spPr>
            <a:xfrm>
              <a:off x="1335024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04E569-C5D3-696B-C7C3-D8F56F6C07EB}"/>
                </a:ext>
              </a:extLst>
            </p:cNvPr>
            <p:cNvSpPr/>
            <p:nvPr/>
          </p:nvSpPr>
          <p:spPr>
            <a:xfrm>
              <a:off x="2194560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8004A8-607B-99D0-0042-1BFD840270D5}"/>
                </a:ext>
              </a:extLst>
            </p:cNvPr>
            <p:cNvSpPr/>
            <p:nvPr/>
          </p:nvSpPr>
          <p:spPr>
            <a:xfrm>
              <a:off x="1764792" y="267919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C2A9BD-32C1-511B-A8B3-53675A5AA738}"/>
                </a:ext>
              </a:extLst>
            </p:cNvPr>
            <p:cNvSpPr/>
            <p:nvPr/>
          </p:nvSpPr>
          <p:spPr>
            <a:xfrm>
              <a:off x="1764792" y="3532759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F19E32-AD1A-0007-68B0-FD4B4AE16AD7}"/>
                </a:ext>
              </a:extLst>
            </p:cNvPr>
            <p:cNvSpPr/>
            <p:nvPr/>
          </p:nvSpPr>
          <p:spPr>
            <a:xfrm>
              <a:off x="1764792" y="426288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6EBA2D-1DE9-E877-91A1-58A977039671}"/>
                </a:ext>
              </a:extLst>
            </p:cNvPr>
            <p:cNvSpPr/>
            <p:nvPr/>
          </p:nvSpPr>
          <p:spPr>
            <a:xfrm>
              <a:off x="2203704" y="3909060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0F7269-3175-DAE6-D2E8-95483774E3B1}"/>
                </a:ext>
              </a:extLst>
            </p:cNvPr>
            <p:cNvSpPr/>
            <p:nvPr/>
          </p:nvSpPr>
          <p:spPr>
            <a:xfrm>
              <a:off x="2697480" y="423722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C9A0A1-2DCF-0B67-7096-434C2ED05E9E}"/>
                </a:ext>
              </a:extLst>
            </p:cNvPr>
            <p:cNvSpPr/>
            <p:nvPr/>
          </p:nvSpPr>
          <p:spPr>
            <a:xfrm>
              <a:off x="2203704" y="465886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688482-337A-CB40-AE44-B49C39CD77C6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1213104" y="3656203"/>
              <a:ext cx="551688" cy="24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5F31D6-4B07-6085-0AA4-E56F8647CB56}"/>
                </a:ext>
              </a:extLst>
            </p:cNvPr>
            <p:cNvCxnSpPr>
              <a:stCxn id="8" idx="1"/>
              <a:endCxn id="5" idx="5"/>
            </p:cNvCxnSpPr>
            <p:nvPr/>
          </p:nvCxnSpPr>
          <p:spPr>
            <a:xfrm flipH="1" flipV="1">
              <a:off x="1545756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EA6E78-B9DE-5180-D725-B65FA4BB571C}"/>
                </a:ext>
              </a:extLst>
            </p:cNvPr>
            <p:cNvCxnSpPr>
              <a:stCxn id="5" idx="0"/>
              <a:endCxn id="7" idx="3"/>
            </p:cNvCxnSpPr>
            <p:nvPr/>
          </p:nvCxnSpPr>
          <p:spPr>
            <a:xfrm flipV="1">
              <a:off x="1458468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7D793D-B62E-A207-B2AE-4D9A94A7149F}"/>
                </a:ext>
              </a:extLst>
            </p:cNvPr>
            <p:cNvCxnSpPr>
              <a:stCxn id="7" idx="5"/>
              <a:endCxn id="6" idx="0"/>
            </p:cNvCxnSpPr>
            <p:nvPr/>
          </p:nvCxnSpPr>
          <p:spPr>
            <a:xfrm>
              <a:off x="1975524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150B6E-DB12-6C19-CC7B-5920F0C7EBC3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975524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D7ADC1-6B01-D459-608C-ABB00FC4F7B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1888236" y="3779647"/>
              <a:ext cx="0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3B383E-B760-FAC3-681B-A896129C3F9E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975524" y="4119792"/>
              <a:ext cx="264336" cy="17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5BAE14-6061-F328-318F-1C17A643F435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2414436" y="4119792"/>
              <a:ext cx="319200" cy="15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33D91E-3527-0300-644E-128399F44F85}"/>
                </a:ext>
              </a:extLst>
            </p:cNvPr>
            <p:cNvCxnSpPr>
              <a:stCxn id="12" idx="1"/>
              <a:endCxn id="9" idx="5"/>
            </p:cNvCxnSpPr>
            <p:nvPr/>
          </p:nvCxnSpPr>
          <p:spPr>
            <a:xfrm flipH="1" flipV="1">
              <a:off x="1975524" y="4473614"/>
              <a:ext cx="264336" cy="22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C64224-44F1-13C1-F47F-A99E6BD36FC9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flipV="1">
              <a:off x="2414436" y="4447960"/>
              <a:ext cx="319200" cy="24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1C88B7EC-5A24-BCD3-CC6F-443EF5F50353}"/>
                </a:ext>
              </a:extLst>
            </p:cNvPr>
            <p:cNvCxnSpPr>
              <a:stCxn id="11" idx="5"/>
              <a:endCxn id="12" idx="6"/>
            </p:cNvCxnSpPr>
            <p:nvPr/>
          </p:nvCxnSpPr>
          <p:spPr>
            <a:xfrm rot="5400000">
              <a:off x="2512226" y="4386326"/>
              <a:ext cx="334352" cy="4576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0E0D-17D5-DF7F-1CB9-82FBE4543E0F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327148" y="4155948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4429A1-F606-6946-6AC2-8DEE204C44D9}"/>
              </a:ext>
            </a:extLst>
          </p:cNvPr>
          <p:cNvSpPr txBox="1"/>
          <p:nvPr/>
        </p:nvSpPr>
        <p:spPr>
          <a:xfrm>
            <a:off x="1763436" y="2906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BDB2E-F213-D3BF-2849-E280F63B3202}"/>
                  </a:ext>
                </a:extLst>
              </p:cNvPr>
              <p:cNvSpPr txBox="1"/>
              <p:nvPr/>
            </p:nvSpPr>
            <p:spPr>
              <a:xfrm>
                <a:off x="4550242" y="2744125"/>
                <a:ext cx="4935134" cy="12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Maximal Strongly Connected Components (MSCC):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MSCC, if: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MSCC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 is not a SCC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BDB2E-F213-D3BF-2849-E280F63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42" y="2744125"/>
                <a:ext cx="4935134" cy="1233479"/>
              </a:xfrm>
              <a:prstGeom prst="rect">
                <a:avLst/>
              </a:prstGeom>
              <a:blipFill>
                <a:blip r:embed="rId3"/>
                <a:stretch>
                  <a:fillRect l="-988" t="-2475" r="-123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0E7718-3B42-0953-D696-A7B6E62F770E}"/>
                  </a:ext>
                </a:extLst>
              </p:cNvPr>
              <p:cNvSpPr txBox="1"/>
              <p:nvPr/>
            </p:nvSpPr>
            <p:spPr>
              <a:xfrm>
                <a:off x="5913706" y="4121258"/>
                <a:ext cx="26028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Are these subsets MSCCs?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{2, 3, 4, 5}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{7, 9}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0E7718-3B42-0953-D696-A7B6E62F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06" y="4121258"/>
                <a:ext cx="2602828" cy="923330"/>
              </a:xfrm>
              <a:prstGeom prst="rect">
                <a:avLst/>
              </a:prstGeom>
              <a:blipFill>
                <a:blip r:embed="rId4"/>
                <a:stretch>
                  <a:fillRect l="-1874" t="-3289" r="-163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6CBEFF5-876C-28B0-7656-CFFF72C8A249}"/>
              </a:ext>
            </a:extLst>
          </p:cNvPr>
          <p:cNvSpPr/>
          <p:nvPr/>
        </p:nvSpPr>
        <p:spPr>
          <a:xfrm>
            <a:off x="1763435" y="3986973"/>
            <a:ext cx="572847" cy="64595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86620C-5191-AF45-7556-C1542ED1FB84}"/>
              </a:ext>
            </a:extLst>
          </p:cNvPr>
          <p:cNvSpPr/>
          <p:nvPr/>
        </p:nvSpPr>
        <p:spPr>
          <a:xfrm>
            <a:off x="2154936" y="2948520"/>
            <a:ext cx="1348308" cy="13047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1856E1-4477-9081-7E2C-5673B03FCD43}"/>
              </a:ext>
            </a:extLst>
          </p:cNvPr>
          <p:cNvSpPr/>
          <p:nvPr/>
        </p:nvSpPr>
        <p:spPr>
          <a:xfrm>
            <a:off x="2630603" y="4221547"/>
            <a:ext cx="1348308" cy="11578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85E86-D011-7770-AE11-3F11485AA5AC}"/>
                  </a:ext>
                </a:extLst>
              </p:cNvPr>
              <p:cNvSpPr txBox="1"/>
              <p:nvPr/>
            </p:nvSpPr>
            <p:spPr>
              <a:xfrm>
                <a:off x="5279738" y="5188242"/>
                <a:ext cx="4205638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𝑑𝑒𝑐𝑜𝑚𝑝𝑜𝑠𝑖𝑡𝑖𝑜𝑛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:{2, 3, 4, 5}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:{6, 7, 8, 9}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85E86-D011-7770-AE11-3F11485AA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38" y="5188242"/>
                <a:ext cx="4205638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3143E8-6554-86E0-5871-7DDC16BCF9B7}"/>
              </a:ext>
            </a:extLst>
          </p:cNvPr>
          <p:cNvSpPr txBox="1"/>
          <p:nvPr/>
        </p:nvSpPr>
        <p:spPr>
          <a:xfrm>
            <a:off x="894467" y="481484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trivial MSCC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E5F74C7-B280-CCA9-9626-30D9E826C3A5}"/>
              </a:ext>
            </a:extLst>
          </p:cNvPr>
          <p:cNvCxnSpPr>
            <a:endCxn id="13" idx="2"/>
          </p:cNvCxnSpPr>
          <p:nvPr/>
        </p:nvCxnSpPr>
        <p:spPr>
          <a:xfrm rot="5400000" flipH="1" flipV="1">
            <a:off x="1385997" y="4395223"/>
            <a:ext cx="462708" cy="2921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FFF0-ECCE-583A-A229-DC77C7B2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4BD-8046-F6ED-5FB4-AF67E90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Given a directed 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DB987C-9574-9FFB-778B-53A8B0D6CA8E}"/>
              </a:ext>
            </a:extLst>
          </p:cNvPr>
          <p:cNvGrpSpPr/>
          <p:nvPr/>
        </p:nvGrpSpPr>
        <p:grpSpPr>
          <a:xfrm>
            <a:off x="1908048" y="3065527"/>
            <a:ext cx="1978152" cy="2226564"/>
            <a:chOff x="966216" y="2679192"/>
            <a:chExt cx="1978152" cy="22265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038EF7-3B14-5816-A6B8-22220331A12B}"/>
                </a:ext>
              </a:extLst>
            </p:cNvPr>
            <p:cNvSpPr/>
            <p:nvPr/>
          </p:nvSpPr>
          <p:spPr>
            <a:xfrm>
              <a:off x="966216" y="3779647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CE5318-F686-BD8F-3327-A1D10220F721}"/>
                </a:ext>
              </a:extLst>
            </p:cNvPr>
            <p:cNvSpPr/>
            <p:nvPr/>
          </p:nvSpPr>
          <p:spPr>
            <a:xfrm>
              <a:off x="1335024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04E569-C5D3-696B-C7C3-D8F56F6C07EB}"/>
                </a:ext>
              </a:extLst>
            </p:cNvPr>
            <p:cNvSpPr/>
            <p:nvPr/>
          </p:nvSpPr>
          <p:spPr>
            <a:xfrm>
              <a:off x="2194560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8004A8-607B-99D0-0042-1BFD840270D5}"/>
                </a:ext>
              </a:extLst>
            </p:cNvPr>
            <p:cNvSpPr/>
            <p:nvPr/>
          </p:nvSpPr>
          <p:spPr>
            <a:xfrm>
              <a:off x="1764792" y="267919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C2A9BD-32C1-511B-A8B3-53675A5AA738}"/>
                </a:ext>
              </a:extLst>
            </p:cNvPr>
            <p:cNvSpPr/>
            <p:nvPr/>
          </p:nvSpPr>
          <p:spPr>
            <a:xfrm>
              <a:off x="1764792" y="3532759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F19E32-AD1A-0007-68B0-FD4B4AE16AD7}"/>
                </a:ext>
              </a:extLst>
            </p:cNvPr>
            <p:cNvSpPr/>
            <p:nvPr/>
          </p:nvSpPr>
          <p:spPr>
            <a:xfrm>
              <a:off x="1764792" y="426288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6EBA2D-1DE9-E877-91A1-58A977039671}"/>
                </a:ext>
              </a:extLst>
            </p:cNvPr>
            <p:cNvSpPr/>
            <p:nvPr/>
          </p:nvSpPr>
          <p:spPr>
            <a:xfrm>
              <a:off x="2203704" y="3909060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0F7269-3175-DAE6-D2E8-95483774E3B1}"/>
                </a:ext>
              </a:extLst>
            </p:cNvPr>
            <p:cNvSpPr/>
            <p:nvPr/>
          </p:nvSpPr>
          <p:spPr>
            <a:xfrm>
              <a:off x="2697480" y="423722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C9A0A1-2DCF-0B67-7096-434C2ED05E9E}"/>
                </a:ext>
              </a:extLst>
            </p:cNvPr>
            <p:cNvSpPr/>
            <p:nvPr/>
          </p:nvSpPr>
          <p:spPr>
            <a:xfrm>
              <a:off x="2203704" y="465886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688482-337A-CB40-AE44-B49C39CD77C6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1213104" y="3656203"/>
              <a:ext cx="551688" cy="24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5F31D6-4B07-6085-0AA4-E56F8647CB56}"/>
                </a:ext>
              </a:extLst>
            </p:cNvPr>
            <p:cNvCxnSpPr>
              <a:stCxn id="8" idx="1"/>
              <a:endCxn id="5" idx="5"/>
            </p:cNvCxnSpPr>
            <p:nvPr/>
          </p:nvCxnSpPr>
          <p:spPr>
            <a:xfrm flipH="1" flipV="1">
              <a:off x="1545756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EA6E78-B9DE-5180-D725-B65FA4BB571C}"/>
                </a:ext>
              </a:extLst>
            </p:cNvPr>
            <p:cNvCxnSpPr>
              <a:stCxn id="5" idx="0"/>
              <a:endCxn id="7" idx="3"/>
            </p:cNvCxnSpPr>
            <p:nvPr/>
          </p:nvCxnSpPr>
          <p:spPr>
            <a:xfrm flipV="1">
              <a:off x="1458468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7D793D-B62E-A207-B2AE-4D9A94A7149F}"/>
                </a:ext>
              </a:extLst>
            </p:cNvPr>
            <p:cNvCxnSpPr>
              <a:stCxn id="7" idx="5"/>
              <a:endCxn id="6" idx="0"/>
            </p:cNvCxnSpPr>
            <p:nvPr/>
          </p:nvCxnSpPr>
          <p:spPr>
            <a:xfrm>
              <a:off x="1975524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150B6E-DB12-6C19-CC7B-5920F0C7EBC3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975524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D7ADC1-6B01-D459-608C-ABB00FC4F7B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1888236" y="3779647"/>
              <a:ext cx="0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3B383E-B760-FAC3-681B-A896129C3F9E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975524" y="4119792"/>
              <a:ext cx="264336" cy="17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5BAE14-6061-F328-318F-1C17A643F435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2414436" y="4119792"/>
              <a:ext cx="319200" cy="15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33D91E-3527-0300-644E-128399F44F85}"/>
                </a:ext>
              </a:extLst>
            </p:cNvPr>
            <p:cNvCxnSpPr>
              <a:stCxn id="12" idx="1"/>
              <a:endCxn id="9" idx="5"/>
            </p:cNvCxnSpPr>
            <p:nvPr/>
          </p:nvCxnSpPr>
          <p:spPr>
            <a:xfrm flipH="1" flipV="1">
              <a:off x="1975524" y="4473614"/>
              <a:ext cx="264336" cy="22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C64224-44F1-13C1-F47F-A99E6BD36FC9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flipV="1">
              <a:off x="2414436" y="4447960"/>
              <a:ext cx="319200" cy="24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1C88B7EC-5A24-BCD3-CC6F-443EF5F50353}"/>
                </a:ext>
              </a:extLst>
            </p:cNvPr>
            <p:cNvCxnSpPr>
              <a:stCxn id="11" idx="5"/>
              <a:endCxn id="12" idx="6"/>
            </p:cNvCxnSpPr>
            <p:nvPr/>
          </p:nvCxnSpPr>
          <p:spPr>
            <a:xfrm rot="5400000">
              <a:off x="2512226" y="4386326"/>
              <a:ext cx="334352" cy="4576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0E0D-17D5-DF7F-1CB9-82FBE4543E0F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327148" y="4155948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4429A1-F606-6946-6AC2-8DEE204C44D9}"/>
              </a:ext>
            </a:extLst>
          </p:cNvPr>
          <p:cNvSpPr txBox="1"/>
          <p:nvPr/>
        </p:nvSpPr>
        <p:spPr>
          <a:xfrm>
            <a:off x="1763436" y="2906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BEFF5-876C-28B0-7656-CFFF72C8A249}"/>
              </a:ext>
            </a:extLst>
          </p:cNvPr>
          <p:cNvSpPr/>
          <p:nvPr/>
        </p:nvSpPr>
        <p:spPr>
          <a:xfrm>
            <a:off x="1763435" y="3986973"/>
            <a:ext cx="572847" cy="64595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86620C-5191-AF45-7556-C1542ED1FB84}"/>
              </a:ext>
            </a:extLst>
          </p:cNvPr>
          <p:cNvSpPr/>
          <p:nvPr/>
        </p:nvSpPr>
        <p:spPr>
          <a:xfrm>
            <a:off x="2154936" y="2948520"/>
            <a:ext cx="1348308" cy="13047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1856E1-4477-9081-7E2C-5673B03FCD43}"/>
              </a:ext>
            </a:extLst>
          </p:cNvPr>
          <p:cNvSpPr/>
          <p:nvPr/>
        </p:nvSpPr>
        <p:spPr>
          <a:xfrm>
            <a:off x="2630603" y="4221547"/>
            <a:ext cx="1348308" cy="11578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143E8-6554-86E0-5871-7DDC16BCF9B7}"/>
              </a:ext>
            </a:extLst>
          </p:cNvPr>
          <p:cNvSpPr txBox="1"/>
          <p:nvPr/>
        </p:nvSpPr>
        <p:spPr>
          <a:xfrm>
            <a:off x="894467" y="481484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trivial MSCC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E5F74C7-B280-CCA9-9626-30D9E826C3A5}"/>
              </a:ext>
            </a:extLst>
          </p:cNvPr>
          <p:cNvCxnSpPr>
            <a:endCxn id="13" idx="2"/>
          </p:cNvCxnSpPr>
          <p:nvPr/>
        </p:nvCxnSpPr>
        <p:spPr>
          <a:xfrm rot="5400000" flipH="1" flipV="1">
            <a:off x="1385997" y="4395223"/>
            <a:ext cx="462708" cy="2921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graph paper with a diagram&#10;&#10;Description automatically generated">
            <a:extLst>
              <a:ext uri="{FF2B5EF4-FFF2-40B4-BE49-F238E27FC236}">
                <a16:creationId xmlns:a16="http://schemas.microsoft.com/office/drawing/2014/main" id="{D1394652-7C3F-8901-F7AD-C3A523DF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74" y="3551956"/>
            <a:ext cx="3072855" cy="2324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7DD7-C737-5E5C-7546-779B011F1BFF}"/>
                  </a:ext>
                </a:extLst>
              </p:cNvPr>
              <p:cNvSpPr txBox="1"/>
              <p:nvPr/>
            </p:nvSpPr>
            <p:spPr>
              <a:xfrm>
                <a:off x="4928680" y="2763854"/>
                <a:ext cx="5712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two different MSCCs of G,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7DD7-C737-5E5C-7546-779B011F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80" y="2763854"/>
                <a:ext cx="5712654" cy="369332"/>
              </a:xfrm>
              <a:prstGeom prst="rect">
                <a:avLst/>
              </a:prstGeom>
              <a:blipFill>
                <a:blip r:embed="rId4"/>
                <a:stretch>
                  <a:fillRect l="-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E9D4B96-6ED8-7D51-CF46-3723169E985F}"/>
              </a:ext>
            </a:extLst>
          </p:cNvPr>
          <p:cNvGrpSpPr/>
          <p:nvPr/>
        </p:nvGrpSpPr>
        <p:grpSpPr>
          <a:xfrm>
            <a:off x="7558171" y="3276259"/>
            <a:ext cx="4467057" cy="2585323"/>
            <a:chOff x="7493829" y="3705760"/>
            <a:chExt cx="4467057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59B12EE-A5EC-3F75-C316-B955F910BC5F}"/>
                    </a:ext>
                  </a:extLst>
                </p:cNvPr>
                <p:cNvSpPr txBox="1"/>
                <p:nvPr/>
              </p:nvSpPr>
              <p:spPr>
                <a:xfrm>
                  <a:off x="7493829" y="3705760"/>
                  <a:ext cx="4467057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Take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i="1" dirty="0"/>
                    <a:t>path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i="1" dirty="0"/>
                    <a:t>and vice versa, </a:t>
                  </a:r>
                </a:p>
                <a:p>
                  <a:r>
                    <a:rPr lang="en-US" i="1" dirty="0"/>
                    <a:t>path only involves vertices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i="1" dirty="0"/>
                    <a:t>is a larger SCC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i="1" dirty="0"/>
                    <a:t>and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i="1" dirty="0"/>
                    <a:t>cannot be maximal</a:t>
                  </a:r>
                </a:p>
                <a:p>
                  <a:r>
                    <a:rPr lang="en-US" dirty="0">
                      <a:ea typeface="Cambria Math" panose="02040503050406030204" pitchFamily="18" charset="0"/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i="1" dirty="0"/>
                    <a:t>cannot be maximal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59B12EE-A5EC-3F75-C316-B955F910B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829" y="3705760"/>
                  <a:ext cx="4467057" cy="2585323"/>
                </a:xfrm>
                <a:prstGeom prst="rect">
                  <a:avLst/>
                </a:prstGeom>
                <a:blipFill>
                  <a:blip r:embed="rId5"/>
                  <a:stretch>
                    <a:fillRect l="-1228" t="-1176" b="-2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D89C5E-3CE1-ADD5-3A99-6E4CAE222DBF}"/>
                </a:ext>
              </a:extLst>
            </p:cNvPr>
            <p:cNvSpPr txBox="1"/>
            <p:nvPr/>
          </p:nvSpPr>
          <p:spPr>
            <a:xfrm>
              <a:off x="10223770" y="5691910"/>
              <a:ext cx="1431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contradiction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0D3753-8543-714F-33CE-1D4241C13087}"/>
                </a:ext>
              </a:extLst>
            </p:cNvPr>
            <p:cNvCxnSpPr/>
            <p:nvPr/>
          </p:nvCxnSpPr>
          <p:spPr>
            <a:xfrm>
              <a:off x="9873574" y="5876576"/>
              <a:ext cx="330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1272FD-F93E-4388-5B2D-5C6F0D855DF2}"/>
                  </a:ext>
                </a:extLst>
              </p:cNvPr>
              <p:cNvSpPr txBox="1"/>
              <p:nvPr/>
            </p:nvSpPr>
            <p:spPr>
              <a:xfrm>
                <a:off x="3304757" y="6114439"/>
                <a:ext cx="49642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2, 3, 4, 5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6, 7, 8, 9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1272FD-F93E-4388-5B2D-5C6F0D855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57" y="6114439"/>
                <a:ext cx="49642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FFF0-ECCE-583A-A229-DC77C7B2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4BD-8046-F6ED-5FB4-AF67E90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Given a directed 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DB987C-9574-9FFB-778B-53A8B0D6CA8E}"/>
              </a:ext>
            </a:extLst>
          </p:cNvPr>
          <p:cNvGrpSpPr/>
          <p:nvPr/>
        </p:nvGrpSpPr>
        <p:grpSpPr>
          <a:xfrm>
            <a:off x="1908048" y="3065527"/>
            <a:ext cx="1978152" cy="2226564"/>
            <a:chOff x="966216" y="2679192"/>
            <a:chExt cx="1978152" cy="22265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038EF7-3B14-5816-A6B8-22220331A12B}"/>
                </a:ext>
              </a:extLst>
            </p:cNvPr>
            <p:cNvSpPr/>
            <p:nvPr/>
          </p:nvSpPr>
          <p:spPr>
            <a:xfrm>
              <a:off x="966216" y="3779647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CE5318-F686-BD8F-3327-A1D10220F721}"/>
                </a:ext>
              </a:extLst>
            </p:cNvPr>
            <p:cNvSpPr/>
            <p:nvPr/>
          </p:nvSpPr>
          <p:spPr>
            <a:xfrm>
              <a:off x="1335024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04E569-C5D3-696B-C7C3-D8F56F6C07EB}"/>
                </a:ext>
              </a:extLst>
            </p:cNvPr>
            <p:cNvSpPr/>
            <p:nvPr/>
          </p:nvSpPr>
          <p:spPr>
            <a:xfrm>
              <a:off x="2194560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8004A8-607B-99D0-0042-1BFD840270D5}"/>
                </a:ext>
              </a:extLst>
            </p:cNvPr>
            <p:cNvSpPr/>
            <p:nvPr/>
          </p:nvSpPr>
          <p:spPr>
            <a:xfrm>
              <a:off x="1764792" y="267919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C2A9BD-32C1-511B-A8B3-53675A5AA738}"/>
                </a:ext>
              </a:extLst>
            </p:cNvPr>
            <p:cNvSpPr/>
            <p:nvPr/>
          </p:nvSpPr>
          <p:spPr>
            <a:xfrm>
              <a:off x="1764792" y="3532759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F19E32-AD1A-0007-68B0-FD4B4AE16AD7}"/>
                </a:ext>
              </a:extLst>
            </p:cNvPr>
            <p:cNvSpPr/>
            <p:nvPr/>
          </p:nvSpPr>
          <p:spPr>
            <a:xfrm>
              <a:off x="1764792" y="426288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6EBA2D-1DE9-E877-91A1-58A977039671}"/>
                </a:ext>
              </a:extLst>
            </p:cNvPr>
            <p:cNvSpPr/>
            <p:nvPr/>
          </p:nvSpPr>
          <p:spPr>
            <a:xfrm>
              <a:off x="2203704" y="3909060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0F7269-3175-DAE6-D2E8-95483774E3B1}"/>
                </a:ext>
              </a:extLst>
            </p:cNvPr>
            <p:cNvSpPr/>
            <p:nvPr/>
          </p:nvSpPr>
          <p:spPr>
            <a:xfrm>
              <a:off x="2697480" y="423722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C9A0A1-2DCF-0B67-7096-434C2ED05E9E}"/>
                </a:ext>
              </a:extLst>
            </p:cNvPr>
            <p:cNvSpPr/>
            <p:nvPr/>
          </p:nvSpPr>
          <p:spPr>
            <a:xfrm>
              <a:off x="2203704" y="465886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688482-337A-CB40-AE44-B49C39CD77C6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1213104" y="3656203"/>
              <a:ext cx="551688" cy="24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5F31D6-4B07-6085-0AA4-E56F8647CB56}"/>
                </a:ext>
              </a:extLst>
            </p:cNvPr>
            <p:cNvCxnSpPr>
              <a:stCxn id="8" idx="1"/>
              <a:endCxn id="5" idx="5"/>
            </p:cNvCxnSpPr>
            <p:nvPr/>
          </p:nvCxnSpPr>
          <p:spPr>
            <a:xfrm flipH="1" flipV="1">
              <a:off x="1545756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EA6E78-B9DE-5180-D725-B65FA4BB571C}"/>
                </a:ext>
              </a:extLst>
            </p:cNvPr>
            <p:cNvCxnSpPr>
              <a:stCxn id="5" idx="0"/>
              <a:endCxn id="7" idx="3"/>
            </p:cNvCxnSpPr>
            <p:nvPr/>
          </p:nvCxnSpPr>
          <p:spPr>
            <a:xfrm flipV="1">
              <a:off x="1458468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7D793D-B62E-A207-B2AE-4D9A94A7149F}"/>
                </a:ext>
              </a:extLst>
            </p:cNvPr>
            <p:cNvCxnSpPr>
              <a:stCxn id="7" idx="5"/>
              <a:endCxn id="6" idx="0"/>
            </p:cNvCxnSpPr>
            <p:nvPr/>
          </p:nvCxnSpPr>
          <p:spPr>
            <a:xfrm>
              <a:off x="1975524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150B6E-DB12-6C19-CC7B-5920F0C7EBC3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975524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D7ADC1-6B01-D459-608C-ABB00FC4F7B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1888236" y="3779647"/>
              <a:ext cx="0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3B383E-B760-FAC3-681B-A896129C3F9E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975524" y="4119792"/>
              <a:ext cx="264336" cy="17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5BAE14-6061-F328-318F-1C17A643F435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2414436" y="4119792"/>
              <a:ext cx="319200" cy="15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33D91E-3527-0300-644E-128399F44F85}"/>
                </a:ext>
              </a:extLst>
            </p:cNvPr>
            <p:cNvCxnSpPr>
              <a:stCxn id="12" idx="1"/>
              <a:endCxn id="9" idx="5"/>
            </p:cNvCxnSpPr>
            <p:nvPr/>
          </p:nvCxnSpPr>
          <p:spPr>
            <a:xfrm flipH="1" flipV="1">
              <a:off x="1975524" y="4473614"/>
              <a:ext cx="264336" cy="22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C64224-44F1-13C1-F47F-A99E6BD36FC9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flipV="1">
              <a:off x="2414436" y="4447960"/>
              <a:ext cx="319200" cy="24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1C88B7EC-5A24-BCD3-CC6F-443EF5F50353}"/>
                </a:ext>
              </a:extLst>
            </p:cNvPr>
            <p:cNvCxnSpPr>
              <a:stCxn id="11" idx="5"/>
              <a:endCxn id="12" idx="6"/>
            </p:cNvCxnSpPr>
            <p:nvPr/>
          </p:nvCxnSpPr>
          <p:spPr>
            <a:xfrm rot="5400000">
              <a:off x="2512226" y="4386326"/>
              <a:ext cx="334352" cy="4576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0E0D-17D5-DF7F-1CB9-82FBE4543E0F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327148" y="4155948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4429A1-F606-6946-6AC2-8DEE204C44D9}"/>
              </a:ext>
            </a:extLst>
          </p:cNvPr>
          <p:cNvSpPr txBox="1"/>
          <p:nvPr/>
        </p:nvSpPr>
        <p:spPr>
          <a:xfrm>
            <a:off x="1763436" y="2906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BEFF5-876C-28B0-7656-CFFF72C8A249}"/>
              </a:ext>
            </a:extLst>
          </p:cNvPr>
          <p:cNvSpPr/>
          <p:nvPr/>
        </p:nvSpPr>
        <p:spPr>
          <a:xfrm>
            <a:off x="1763435" y="3986973"/>
            <a:ext cx="572847" cy="64595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86620C-5191-AF45-7556-C1542ED1FB84}"/>
              </a:ext>
            </a:extLst>
          </p:cNvPr>
          <p:cNvSpPr/>
          <p:nvPr/>
        </p:nvSpPr>
        <p:spPr>
          <a:xfrm>
            <a:off x="2154936" y="2948520"/>
            <a:ext cx="1348308" cy="13047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1856E1-4477-9081-7E2C-5673B03FCD43}"/>
              </a:ext>
            </a:extLst>
          </p:cNvPr>
          <p:cNvSpPr/>
          <p:nvPr/>
        </p:nvSpPr>
        <p:spPr>
          <a:xfrm>
            <a:off x="2630603" y="4221547"/>
            <a:ext cx="1348308" cy="11578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143E8-6554-86E0-5871-7DDC16BCF9B7}"/>
              </a:ext>
            </a:extLst>
          </p:cNvPr>
          <p:cNvSpPr txBox="1"/>
          <p:nvPr/>
        </p:nvSpPr>
        <p:spPr>
          <a:xfrm>
            <a:off x="894467" y="481484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trivial MSCC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E5F74C7-B280-CCA9-9626-30D9E826C3A5}"/>
              </a:ext>
            </a:extLst>
          </p:cNvPr>
          <p:cNvCxnSpPr>
            <a:endCxn id="13" idx="2"/>
          </p:cNvCxnSpPr>
          <p:nvPr/>
        </p:nvCxnSpPr>
        <p:spPr>
          <a:xfrm rot="5400000" flipH="1" flipV="1">
            <a:off x="1385997" y="4395223"/>
            <a:ext cx="462708" cy="2921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7DD7-C737-5E5C-7546-779B011F1BFF}"/>
                  </a:ext>
                </a:extLst>
              </p:cNvPr>
              <p:cNvSpPr txBox="1"/>
              <p:nvPr/>
            </p:nvSpPr>
            <p:spPr>
              <a:xfrm>
                <a:off x="4928680" y="2763854"/>
                <a:ext cx="5712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two different MSCCs of G,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7DD7-C737-5E5C-7546-779B011F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80" y="2763854"/>
                <a:ext cx="5712654" cy="369332"/>
              </a:xfrm>
              <a:prstGeom prst="rect">
                <a:avLst/>
              </a:prstGeom>
              <a:blipFill>
                <a:blip r:embed="rId3"/>
                <a:stretch>
                  <a:fillRect l="-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C6E181C-C366-C308-409E-C95B617F7731}"/>
              </a:ext>
            </a:extLst>
          </p:cNvPr>
          <p:cNvSpPr txBox="1"/>
          <p:nvPr/>
        </p:nvSpPr>
        <p:spPr>
          <a:xfrm>
            <a:off x="4928680" y="3255626"/>
            <a:ext cx="453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MSCC </a:t>
            </a:r>
            <a:r>
              <a:rPr lang="en-US" dirty="0" err="1"/>
              <a:t>Supergraph</a:t>
            </a:r>
            <a:r>
              <a:rPr lang="en-US" dirty="0"/>
              <a:t> is a directed acyclic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A642ED3-0F45-B913-5CFC-B2B998237826}"/>
                  </a:ext>
                </a:extLst>
              </p:cNvPr>
              <p:cNvSpPr/>
              <p:nvPr/>
            </p:nvSpPr>
            <p:spPr>
              <a:xfrm>
                <a:off x="5622588" y="4772661"/>
                <a:ext cx="817124" cy="456620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:{1}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A642ED3-0F45-B913-5CFC-B2B998237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88" y="4772661"/>
                <a:ext cx="817124" cy="4566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17FC0D0-A9D7-A7BF-F9CC-C75FA132A1A3}"/>
                  </a:ext>
                </a:extLst>
              </p:cNvPr>
              <p:cNvSpPr/>
              <p:nvPr/>
            </p:nvSpPr>
            <p:spPr>
              <a:xfrm>
                <a:off x="6790002" y="4081641"/>
                <a:ext cx="1898756" cy="46064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:{2,3,4,5}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17FC0D0-A9D7-A7BF-F9CC-C75FA132A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02" y="4081641"/>
                <a:ext cx="1898756" cy="46064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669947D-4B19-6334-FB9E-293C2D426C46}"/>
                  </a:ext>
                </a:extLst>
              </p:cNvPr>
              <p:cNvSpPr/>
              <p:nvPr/>
            </p:nvSpPr>
            <p:spPr>
              <a:xfrm>
                <a:off x="6790002" y="5149076"/>
                <a:ext cx="1898756" cy="46064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:{6,7,8,9}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669947D-4B19-6334-FB9E-293C2D42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02" y="5149076"/>
                <a:ext cx="1898756" cy="46064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CB023F-DD62-05E5-FEDD-E83090CCF2E1}"/>
              </a:ext>
            </a:extLst>
          </p:cNvPr>
          <p:cNvCxnSpPr>
            <a:stCxn id="22" idx="0"/>
            <a:endCxn id="32" idx="2"/>
          </p:cNvCxnSpPr>
          <p:nvPr/>
        </p:nvCxnSpPr>
        <p:spPr>
          <a:xfrm flipV="1">
            <a:off x="6031150" y="4311962"/>
            <a:ext cx="758852" cy="46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230FE-4AA8-1B1A-CF59-9388A8446237}"/>
              </a:ext>
            </a:extLst>
          </p:cNvPr>
          <p:cNvCxnSpPr>
            <a:stCxn id="32" idx="4"/>
            <a:endCxn id="38" idx="0"/>
          </p:cNvCxnSpPr>
          <p:nvPr/>
        </p:nvCxnSpPr>
        <p:spPr>
          <a:xfrm>
            <a:off x="7739380" y="4542282"/>
            <a:ext cx="0" cy="60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92CE52-A826-3D57-D7FE-492F228C1E98}"/>
              </a:ext>
            </a:extLst>
          </p:cNvPr>
          <p:cNvSpPr txBox="1"/>
          <p:nvPr/>
        </p:nvSpPr>
        <p:spPr>
          <a:xfrm>
            <a:off x="8204000" y="4685785"/>
            <a:ext cx="12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Supergraph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83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FFF0-ECCE-583A-A229-DC77C7B2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4BD-8046-F6ED-5FB4-AF67E90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Given a directed 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DB987C-9574-9FFB-778B-53A8B0D6CA8E}"/>
              </a:ext>
            </a:extLst>
          </p:cNvPr>
          <p:cNvGrpSpPr/>
          <p:nvPr/>
        </p:nvGrpSpPr>
        <p:grpSpPr>
          <a:xfrm>
            <a:off x="1908048" y="3065527"/>
            <a:ext cx="1978152" cy="2226564"/>
            <a:chOff x="966216" y="2679192"/>
            <a:chExt cx="1978152" cy="22265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038EF7-3B14-5816-A6B8-22220331A12B}"/>
                </a:ext>
              </a:extLst>
            </p:cNvPr>
            <p:cNvSpPr/>
            <p:nvPr/>
          </p:nvSpPr>
          <p:spPr>
            <a:xfrm>
              <a:off x="966216" y="3779647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CE5318-F686-BD8F-3327-A1D10220F721}"/>
                </a:ext>
              </a:extLst>
            </p:cNvPr>
            <p:cNvSpPr/>
            <p:nvPr/>
          </p:nvSpPr>
          <p:spPr>
            <a:xfrm>
              <a:off x="1335024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04E569-C5D3-696B-C7C3-D8F56F6C07EB}"/>
                </a:ext>
              </a:extLst>
            </p:cNvPr>
            <p:cNvSpPr/>
            <p:nvPr/>
          </p:nvSpPr>
          <p:spPr>
            <a:xfrm>
              <a:off x="2194560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8004A8-607B-99D0-0042-1BFD840270D5}"/>
                </a:ext>
              </a:extLst>
            </p:cNvPr>
            <p:cNvSpPr/>
            <p:nvPr/>
          </p:nvSpPr>
          <p:spPr>
            <a:xfrm>
              <a:off x="1764792" y="267919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C2A9BD-32C1-511B-A8B3-53675A5AA738}"/>
                </a:ext>
              </a:extLst>
            </p:cNvPr>
            <p:cNvSpPr/>
            <p:nvPr/>
          </p:nvSpPr>
          <p:spPr>
            <a:xfrm>
              <a:off x="1764792" y="3532759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F19E32-AD1A-0007-68B0-FD4B4AE16AD7}"/>
                </a:ext>
              </a:extLst>
            </p:cNvPr>
            <p:cNvSpPr/>
            <p:nvPr/>
          </p:nvSpPr>
          <p:spPr>
            <a:xfrm>
              <a:off x="1764792" y="426288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6EBA2D-1DE9-E877-91A1-58A977039671}"/>
                </a:ext>
              </a:extLst>
            </p:cNvPr>
            <p:cNvSpPr/>
            <p:nvPr/>
          </p:nvSpPr>
          <p:spPr>
            <a:xfrm>
              <a:off x="2203704" y="3909060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0F7269-3175-DAE6-D2E8-95483774E3B1}"/>
                </a:ext>
              </a:extLst>
            </p:cNvPr>
            <p:cNvSpPr/>
            <p:nvPr/>
          </p:nvSpPr>
          <p:spPr>
            <a:xfrm>
              <a:off x="2697480" y="423722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C9A0A1-2DCF-0B67-7096-434C2ED05E9E}"/>
                </a:ext>
              </a:extLst>
            </p:cNvPr>
            <p:cNvSpPr/>
            <p:nvPr/>
          </p:nvSpPr>
          <p:spPr>
            <a:xfrm>
              <a:off x="2203704" y="465886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688482-337A-CB40-AE44-B49C39CD77C6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1213104" y="3656203"/>
              <a:ext cx="551688" cy="24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5F31D6-4B07-6085-0AA4-E56F8647CB56}"/>
                </a:ext>
              </a:extLst>
            </p:cNvPr>
            <p:cNvCxnSpPr>
              <a:stCxn id="8" idx="1"/>
              <a:endCxn id="5" idx="5"/>
            </p:cNvCxnSpPr>
            <p:nvPr/>
          </p:nvCxnSpPr>
          <p:spPr>
            <a:xfrm flipH="1" flipV="1">
              <a:off x="1545756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EA6E78-B9DE-5180-D725-B65FA4BB571C}"/>
                </a:ext>
              </a:extLst>
            </p:cNvPr>
            <p:cNvCxnSpPr>
              <a:stCxn id="5" idx="0"/>
              <a:endCxn id="7" idx="3"/>
            </p:cNvCxnSpPr>
            <p:nvPr/>
          </p:nvCxnSpPr>
          <p:spPr>
            <a:xfrm flipV="1">
              <a:off x="1458468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7D793D-B62E-A207-B2AE-4D9A94A7149F}"/>
                </a:ext>
              </a:extLst>
            </p:cNvPr>
            <p:cNvCxnSpPr>
              <a:stCxn id="7" idx="5"/>
              <a:endCxn id="6" idx="0"/>
            </p:cNvCxnSpPr>
            <p:nvPr/>
          </p:nvCxnSpPr>
          <p:spPr>
            <a:xfrm>
              <a:off x="1975524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150B6E-DB12-6C19-CC7B-5920F0C7EBC3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975524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D7ADC1-6B01-D459-608C-ABB00FC4F7B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1888236" y="3779647"/>
              <a:ext cx="0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3B383E-B760-FAC3-681B-A896129C3F9E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975524" y="4119792"/>
              <a:ext cx="264336" cy="17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5BAE14-6061-F328-318F-1C17A643F435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2414436" y="4119792"/>
              <a:ext cx="319200" cy="15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33D91E-3527-0300-644E-128399F44F85}"/>
                </a:ext>
              </a:extLst>
            </p:cNvPr>
            <p:cNvCxnSpPr>
              <a:stCxn id="12" idx="1"/>
              <a:endCxn id="9" idx="5"/>
            </p:cNvCxnSpPr>
            <p:nvPr/>
          </p:nvCxnSpPr>
          <p:spPr>
            <a:xfrm flipH="1" flipV="1">
              <a:off x="1975524" y="4473614"/>
              <a:ext cx="264336" cy="22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C64224-44F1-13C1-F47F-A99E6BD36FC9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flipV="1">
              <a:off x="2414436" y="4447960"/>
              <a:ext cx="319200" cy="24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1C88B7EC-5A24-BCD3-CC6F-443EF5F50353}"/>
                </a:ext>
              </a:extLst>
            </p:cNvPr>
            <p:cNvCxnSpPr>
              <a:stCxn id="11" idx="5"/>
              <a:endCxn id="12" idx="6"/>
            </p:cNvCxnSpPr>
            <p:nvPr/>
          </p:nvCxnSpPr>
          <p:spPr>
            <a:xfrm rot="5400000">
              <a:off x="2512226" y="4386326"/>
              <a:ext cx="334352" cy="4576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0E0D-17D5-DF7F-1CB9-82FBE4543E0F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327148" y="4155948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4429A1-F606-6946-6AC2-8DEE204C44D9}"/>
              </a:ext>
            </a:extLst>
          </p:cNvPr>
          <p:cNvSpPr txBox="1"/>
          <p:nvPr/>
        </p:nvSpPr>
        <p:spPr>
          <a:xfrm>
            <a:off x="1763436" y="2906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BEFF5-876C-28B0-7656-CFFF72C8A249}"/>
              </a:ext>
            </a:extLst>
          </p:cNvPr>
          <p:cNvSpPr/>
          <p:nvPr/>
        </p:nvSpPr>
        <p:spPr>
          <a:xfrm>
            <a:off x="1763435" y="3986973"/>
            <a:ext cx="572847" cy="64595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86620C-5191-AF45-7556-C1542ED1FB84}"/>
              </a:ext>
            </a:extLst>
          </p:cNvPr>
          <p:cNvSpPr/>
          <p:nvPr/>
        </p:nvSpPr>
        <p:spPr>
          <a:xfrm>
            <a:off x="2154936" y="2948520"/>
            <a:ext cx="1348308" cy="13047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1856E1-4477-9081-7E2C-5673B03FCD43}"/>
              </a:ext>
            </a:extLst>
          </p:cNvPr>
          <p:cNvSpPr/>
          <p:nvPr/>
        </p:nvSpPr>
        <p:spPr>
          <a:xfrm>
            <a:off x="2630603" y="4221547"/>
            <a:ext cx="1348308" cy="11578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143E8-6554-86E0-5871-7DDC16BCF9B7}"/>
              </a:ext>
            </a:extLst>
          </p:cNvPr>
          <p:cNvSpPr txBox="1"/>
          <p:nvPr/>
        </p:nvSpPr>
        <p:spPr>
          <a:xfrm>
            <a:off x="894467" y="481484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trivial MSCC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E5F74C7-B280-CCA9-9626-30D9E826C3A5}"/>
              </a:ext>
            </a:extLst>
          </p:cNvPr>
          <p:cNvCxnSpPr>
            <a:endCxn id="13" idx="2"/>
          </p:cNvCxnSpPr>
          <p:nvPr/>
        </p:nvCxnSpPr>
        <p:spPr>
          <a:xfrm rot="5400000" flipH="1" flipV="1">
            <a:off x="1385997" y="4395223"/>
            <a:ext cx="462708" cy="2921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7DD7-C737-5E5C-7546-779B011F1BFF}"/>
                  </a:ext>
                </a:extLst>
              </p:cNvPr>
              <p:cNvSpPr txBox="1"/>
              <p:nvPr/>
            </p:nvSpPr>
            <p:spPr>
              <a:xfrm>
                <a:off x="4928680" y="2763854"/>
                <a:ext cx="5712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two different MSCCs of G,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7DD7-C737-5E5C-7546-779B011F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80" y="2763854"/>
                <a:ext cx="5712654" cy="369332"/>
              </a:xfrm>
              <a:prstGeom prst="rect">
                <a:avLst/>
              </a:prstGeom>
              <a:blipFill>
                <a:blip r:embed="rId3"/>
                <a:stretch>
                  <a:fillRect l="-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C6E181C-C366-C308-409E-C95B617F7731}"/>
              </a:ext>
            </a:extLst>
          </p:cNvPr>
          <p:cNvSpPr txBox="1"/>
          <p:nvPr/>
        </p:nvSpPr>
        <p:spPr>
          <a:xfrm>
            <a:off x="4928680" y="3255626"/>
            <a:ext cx="453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MSCC </a:t>
            </a:r>
            <a:r>
              <a:rPr lang="en-US" dirty="0" err="1"/>
              <a:t>Supergraph</a:t>
            </a:r>
            <a:r>
              <a:rPr lang="en-US" dirty="0"/>
              <a:t> is a directed acyclic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0B3B93-7990-2B86-B767-01DED9A4133D}"/>
                  </a:ext>
                </a:extLst>
              </p:cNvPr>
              <p:cNvSpPr txBox="1"/>
              <p:nvPr/>
            </p:nvSpPr>
            <p:spPr>
              <a:xfrm>
                <a:off x="4928680" y="3742684"/>
                <a:ext cx="4867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 The reverse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has the same MSCCs as G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0B3B93-7990-2B86-B767-01DED9A41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80" y="3742684"/>
                <a:ext cx="4867807" cy="369332"/>
              </a:xfrm>
              <a:prstGeom prst="rect">
                <a:avLst/>
              </a:prstGeom>
              <a:blipFill>
                <a:blip r:embed="rId4"/>
                <a:stretch>
                  <a:fillRect l="-1128" t="-9836" r="-1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9990AE-71E5-D9F9-936B-F5D261E2FF64}"/>
              </a:ext>
            </a:extLst>
          </p:cNvPr>
          <p:cNvCxnSpPr>
            <a:stCxn id="8" idx="3"/>
            <a:endCxn id="4" idx="5"/>
          </p:cNvCxnSpPr>
          <p:nvPr/>
        </p:nvCxnSpPr>
        <p:spPr>
          <a:xfrm flipH="1">
            <a:off x="2118780" y="4129826"/>
            <a:ext cx="624000" cy="2468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9B09E-0A97-629B-A5B1-57F441FB1049}"/>
              </a:ext>
            </a:extLst>
          </p:cNvPr>
          <p:cNvCxnSpPr>
            <a:stCxn id="5" idx="4"/>
            <a:endCxn id="8" idx="2"/>
          </p:cNvCxnSpPr>
          <p:nvPr/>
        </p:nvCxnSpPr>
        <p:spPr>
          <a:xfrm>
            <a:off x="2400300" y="3792475"/>
            <a:ext cx="306324" cy="2500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102E3F8-4A51-29AE-8236-FBBFA9665466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10800000" flipV="1">
            <a:off x="2313012" y="3188971"/>
            <a:ext cx="393612" cy="39277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B93DEFA0-595A-1852-F4F0-7B9866FE6421}"/>
              </a:ext>
            </a:extLst>
          </p:cNvPr>
          <p:cNvCxnSpPr>
            <a:stCxn id="6" idx="7"/>
            <a:endCxn id="7" idx="6"/>
          </p:cNvCxnSpPr>
          <p:nvPr/>
        </p:nvCxnSpPr>
        <p:spPr>
          <a:xfrm rot="16200000" flipV="1">
            <a:off x="2953932" y="3188551"/>
            <a:ext cx="392772" cy="39361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D5979D-6D70-7548-DCC2-42B75F2C5510}"/>
              </a:ext>
            </a:extLst>
          </p:cNvPr>
          <p:cNvCxnSpPr>
            <a:stCxn id="8" idx="6"/>
            <a:endCxn id="6" idx="4"/>
          </p:cNvCxnSpPr>
          <p:nvPr/>
        </p:nvCxnSpPr>
        <p:spPr>
          <a:xfrm flipV="1">
            <a:off x="2953512" y="3792475"/>
            <a:ext cx="306324" cy="2500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68EB15-D890-98F8-255A-55F98EECF891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V="1">
            <a:off x="2742780" y="4129826"/>
            <a:ext cx="0" cy="5555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006A7D-18B6-4909-2F5D-6B50B1855E96}"/>
              </a:ext>
            </a:extLst>
          </p:cNvPr>
          <p:cNvCxnSpPr>
            <a:stCxn id="10" idx="2"/>
            <a:endCxn id="9" idx="7"/>
          </p:cNvCxnSpPr>
          <p:nvPr/>
        </p:nvCxnSpPr>
        <p:spPr>
          <a:xfrm flipH="1">
            <a:off x="2830068" y="4418839"/>
            <a:ext cx="315468" cy="2303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02CB94-9661-DE54-E22C-CEAA13B35B3C}"/>
              </a:ext>
            </a:extLst>
          </p:cNvPr>
          <p:cNvCxnSpPr>
            <a:stCxn id="11" idx="0"/>
            <a:endCxn id="10" idx="6"/>
          </p:cNvCxnSpPr>
          <p:nvPr/>
        </p:nvCxnSpPr>
        <p:spPr>
          <a:xfrm flipH="1" flipV="1">
            <a:off x="3392424" y="4418839"/>
            <a:ext cx="370332" cy="2047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39C502-134D-D183-2339-90DEC2E30142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V="1">
            <a:off x="3181692" y="4506127"/>
            <a:ext cx="0" cy="575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3AD2BD-B797-87E3-60CC-316162AF52C0}"/>
              </a:ext>
            </a:extLst>
          </p:cNvPr>
          <p:cNvCxnSpPr>
            <a:stCxn id="9" idx="4"/>
            <a:endCxn id="12" idx="2"/>
          </p:cNvCxnSpPr>
          <p:nvPr/>
        </p:nvCxnSpPr>
        <p:spPr>
          <a:xfrm>
            <a:off x="2830068" y="4896105"/>
            <a:ext cx="315468" cy="272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B764E2-89F9-A3A4-50DA-8B8E3C03182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68980" y="4747007"/>
            <a:ext cx="370332" cy="2981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7521E2C-CD08-04B0-5C8C-6BAC36B6DF3A}"/>
              </a:ext>
            </a:extLst>
          </p:cNvPr>
          <p:cNvCxnSpPr>
            <a:cxnSpLocks/>
            <a:stCxn id="12" idx="6"/>
            <a:endCxn id="11" idx="4"/>
          </p:cNvCxnSpPr>
          <p:nvPr/>
        </p:nvCxnSpPr>
        <p:spPr>
          <a:xfrm flipV="1">
            <a:off x="3392424" y="4870451"/>
            <a:ext cx="370332" cy="29819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85CA2FF-B591-F02C-1DB9-230CA5525286}"/>
                  </a:ext>
                </a:extLst>
              </p:cNvPr>
              <p:cNvSpPr txBox="1"/>
              <p:nvPr/>
            </p:nvSpPr>
            <p:spPr>
              <a:xfrm>
                <a:off x="3732977" y="2901930"/>
                <a:ext cx="36089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85CA2FF-B591-F02C-1DB9-230CA5525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77" y="2901930"/>
                <a:ext cx="360895" cy="374270"/>
              </a:xfrm>
              <a:prstGeom prst="rect">
                <a:avLst/>
              </a:prstGeom>
              <a:blipFill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ABB8F927-EC2B-AFD2-F140-EBDF3BEFB188}"/>
              </a:ext>
            </a:extLst>
          </p:cNvPr>
          <p:cNvGrpSpPr/>
          <p:nvPr/>
        </p:nvGrpSpPr>
        <p:grpSpPr>
          <a:xfrm>
            <a:off x="6026082" y="4497654"/>
            <a:ext cx="2435729" cy="1735513"/>
            <a:chOff x="4926854" y="4244741"/>
            <a:chExt cx="2435729" cy="173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F88D9D6-994C-3982-F37A-B244946E5BD0}"/>
                    </a:ext>
                  </a:extLst>
                </p:cNvPr>
                <p:cNvSpPr txBox="1"/>
                <p:nvPr/>
              </p:nvSpPr>
              <p:spPr>
                <a:xfrm>
                  <a:off x="5223856" y="4410081"/>
                  <a:ext cx="2138727" cy="15701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F88D9D6-994C-3982-F37A-B244946E5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856" y="4410081"/>
                  <a:ext cx="2138727" cy="15701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4F944E-723E-45A6-F182-1230F2741326}"/>
                </a:ext>
              </a:extLst>
            </p:cNvPr>
            <p:cNvSpPr txBox="1"/>
            <p:nvPr/>
          </p:nvSpPr>
          <p:spPr>
            <a:xfrm>
              <a:off x="4926854" y="424474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</a:rPr>
                <a:t>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A7E1650-AAF6-36D9-4D6A-E426CA17B492}"/>
              </a:ext>
            </a:extLst>
          </p:cNvPr>
          <p:cNvGrpSpPr/>
          <p:nvPr/>
        </p:nvGrpSpPr>
        <p:grpSpPr>
          <a:xfrm>
            <a:off x="8762494" y="4506183"/>
            <a:ext cx="2540376" cy="1734935"/>
            <a:chOff x="7663266" y="4253270"/>
            <a:chExt cx="2540376" cy="1734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49CC16F-8EFB-BE26-2C92-37A0E4F3DE54}"/>
                    </a:ext>
                  </a:extLst>
                </p:cNvPr>
                <p:cNvSpPr txBox="1"/>
                <p:nvPr/>
              </p:nvSpPr>
              <p:spPr>
                <a:xfrm>
                  <a:off x="8008810" y="4410081"/>
                  <a:ext cx="2194832" cy="1578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49CC16F-8EFB-BE26-2C92-37A0E4F3D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810" y="4410081"/>
                  <a:ext cx="2194832" cy="15781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655BD4-8187-6247-7618-AAF9F11D4970}"/>
                    </a:ext>
                  </a:extLst>
                </p:cNvPr>
                <p:cNvSpPr txBox="1"/>
                <p:nvPr/>
              </p:nvSpPr>
              <p:spPr>
                <a:xfrm>
                  <a:off x="7663266" y="4253270"/>
                  <a:ext cx="360895" cy="3742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655BD4-8187-6247-7618-AAF9F11D4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266" y="4253270"/>
                  <a:ext cx="360895" cy="374270"/>
                </a:xfrm>
                <a:prstGeom prst="rect">
                  <a:avLst/>
                </a:prstGeom>
                <a:blipFill>
                  <a:blip r:embed="rId8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1B11F02-C044-A755-2965-781F1B00CD45}"/>
              </a:ext>
            </a:extLst>
          </p:cNvPr>
          <p:cNvSpPr txBox="1"/>
          <p:nvPr/>
        </p:nvSpPr>
        <p:spPr>
          <a:xfrm>
            <a:off x="4697735" y="5311234"/>
            <a:ext cx="1452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93392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FFF0-ECCE-583A-A229-DC77C7B2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4BD-8046-F6ED-5FB4-AF67E90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Given a directed 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DB987C-9574-9FFB-778B-53A8B0D6CA8E}"/>
              </a:ext>
            </a:extLst>
          </p:cNvPr>
          <p:cNvGrpSpPr/>
          <p:nvPr/>
        </p:nvGrpSpPr>
        <p:grpSpPr>
          <a:xfrm>
            <a:off x="1908048" y="3065527"/>
            <a:ext cx="1978152" cy="2226564"/>
            <a:chOff x="966216" y="2679192"/>
            <a:chExt cx="1978152" cy="22265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038EF7-3B14-5816-A6B8-22220331A12B}"/>
                </a:ext>
              </a:extLst>
            </p:cNvPr>
            <p:cNvSpPr/>
            <p:nvPr/>
          </p:nvSpPr>
          <p:spPr>
            <a:xfrm>
              <a:off x="966216" y="3779647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CE5318-F686-BD8F-3327-A1D10220F721}"/>
                </a:ext>
              </a:extLst>
            </p:cNvPr>
            <p:cNvSpPr/>
            <p:nvPr/>
          </p:nvSpPr>
          <p:spPr>
            <a:xfrm>
              <a:off x="1335024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04E569-C5D3-696B-C7C3-D8F56F6C07EB}"/>
                </a:ext>
              </a:extLst>
            </p:cNvPr>
            <p:cNvSpPr/>
            <p:nvPr/>
          </p:nvSpPr>
          <p:spPr>
            <a:xfrm>
              <a:off x="2194560" y="315925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8004A8-607B-99D0-0042-1BFD840270D5}"/>
                </a:ext>
              </a:extLst>
            </p:cNvPr>
            <p:cNvSpPr/>
            <p:nvPr/>
          </p:nvSpPr>
          <p:spPr>
            <a:xfrm>
              <a:off x="1764792" y="267919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C2A9BD-32C1-511B-A8B3-53675A5AA738}"/>
                </a:ext>
              </a:extLst>
            </p:cNvPr>
            <p:cNvSpPr/>
            <p:nvPr/>
          </p:nvSpPr>
          <p:spPr>
            <a:xfrm>
              <a:off x="1764792" y="3532759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F19E32-AD1A-0007-68B0-FD4B4AE16AD7}"/>
                </a:ext>
              </a:extLst>
            </p:cNvPr>
            <p:cNvSpPr/>
            <p:nvPr/>
          </p:nvSpPr>
          <p:spPr>
            <a:xfrm>
              <a:off x="1764792" y="4262882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6EBA2D-1DE9-E877-91A1-58A977039671}"/>
                </a:ext>
              </a:extLst>
            </p:cNvPr>
            <p:cNvSpPr/>
            <p:nvPr/>
          </p:nvSpPr>
          <p:spPr>
            <a:xfrm>
              <a:off x="2203704" y="3909060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0F7269-3175-DAE6-D2E8-95483774E3B1}"/>
                </a:ext>
              </a:extLst>
            </p:cNvPr>
            <p:cNvSpPr/>
            <p:nvPr/>
          </p:nvSpPr>
          <p:spPr>
            <a:xfrm>
              <a:off x="2697480" y="423722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C9A0A1-2DCF-0B67-7096-434C2ED05E9E}"/>
                </a:ext>
              </a:extLst>
            </p:cNvPr>
            <p:cNvSpPr/>
            <p:nvPr/>
          </p:nvSpPr>
          <p:spPr>
            <a:xfrm>
              <a:off x="2203704" y="4658868"/>
              <a:ext cx="246888" cy="2468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688482-337A-CB40-AE44-B49C39CD77C6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1213104" y="3656203"/>
              <a:ext cx="551688" cy="24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5F31D6-4B07-6085-0AA4-E56F8647CB56}"/>
                </a:ext>
              </a:extLst>
            </p:cNvPr>
            <p:cNvCxnSpPr>
              <a:stCxn id="8" idx="1"/>
              <a:endCxn id="5" idx="5"/>
            </p:cNvCxnSpPr>
            <p:nvPr/>
          </p:nvCxnSpPr>
          <p:spPr>
            <a:xfrm flipH="1" flipV="1">
              <a:off x="1545756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EA6E78-B9DE-5180-D725-B65FA4BB571C}"/>
                </a:ext>
              </a:extLst>
            </p:cNvPr>
            <p:cNvCxnSpPr>
              <a:stCxn id="5" idx="0"/>
              <a:endCxn id="7" idx="3"/>
            </p:cNvCxnSpPr>
            <p:nvPr/>
          </p:nvCxnSpPr>
          <p:spPr>
            <a:xfrm flipV="1">
              <a:off x="1458468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7D793D-B62E-A207-B2AE-4D9A94A7149F}"/>
                </a:ext>
              </a:extLst>
            </p:cNvPr>
            <p:cNvCxnSpPr>
              <a:stCxn id="7" idx="5"/>
              <a:endCxn id="6" idx="0"/>
            </p:cNvCxnSpPr>
            <p:nvPr/>
          </p:nvCxnSpPr>
          <p:spPr>
            <a:xfrm>
              <a:off x="1975524" y="2889924"/>
              <a:ext cx="342480" cy="26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150B6E-DB12-6C19-CC7B-5920F0C7EBC3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975524" y="3369984"/>
              <a:ext cx="255192" cy="19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D7ADC1-6B01-D459-608C-ABB00FC4F7B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1888236" y="3779647"/>
              <a:ext cx="0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3B383E-B760-FAC3-681B-A896129C3F9E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975524" y="4119792"/>
              <a:ext cx="264336" cy="17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5BAE14-6061-F328-318F-1C17A643F435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2414436" y="4119792"/>
              <a:ext cx="319200" cy="15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33D91E-3527-0300-644E-128399F44F85}"/>
                </a:ext>
              </a:extLst>
            </p:cNvPr>
            <p:cNvCxnSpPr>
              <a:stCxn id="12" idx="1"/>
              <a:endCxn id="9" idx="5"/>
            </p:cNvCxnSpPr>
            <p:nvPr/>
          </p:nvCxnSpPr>
          <p:spPr>
            <a:xfrm flipH="1" flipV="1">
              <a:off x="1975524" y="4473614"/>
              <a:ext cx="264336" cy="22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C64224-44F1-13C1-F47F-A99E6BD36FC9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flipV="1">
              <a:off x="2414436" y="4447960"/>
              <a:ext cx="319200" cy="24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1C88B7EC-5A24-BCD3-CC6F-443EF5F50353}"/>
                </a:ext>
              </a:extLst>
            </p:cNvPr>
            <p:cNvCxnSpPr>
              <a:stCxn id="11" idx="5"/>
              <a:endCxn id="12" idx="6"/>
            </p:cNvCxnSpPr>
            <p:nvPr/>
          </p:nvCxnSpPr>
          <p:spPr>
            <a:xfrm rot="5400000">
              <a:off x="2512226" y="4386326"/>
              <a:ext cx="334352" cy="4576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0E0D-17D5-DF7F-1CB9-82FBE4543E0F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327148" y="4155948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4429A1-F606-6946-6AC2-8DEE204C44D9}"/>
              </a:ext>
            </a:extLst>
          </p:cNvPr>
          <p:cNvSpPr txBox="1"/>
          <p:nvPr/>
        </p:nvSpPr>
        <p:spPr>
          <a:xfrm>
            <a:off x="1763436" y="2906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9990AE-71E5-D9F9-936B-F5D261E2FF64}"/>
              </a:ext>
            </a:extLst>
          </p:cNvPr>
          <p:cNvCxnSpPr>
            <a:stCxn id="8" idx="3"/>
            <a:endCxn id="4" idx="5"/>
          </p:cNvCxnSpPr>
          <p:nvPr/>
        </p:nvCxnSpPr>
        <p:spPr>
          <a:xfrm flipH="1">
            <a:off x="2118780" y="4129826"/>
            <a:ext cx="624000" cy="2468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9B09E-0A97-629B-A5B1-57F441FB1049}"/>
              </a:ext>
            </a:extLst>
          </p:cNvPr>
          <p:cNvCxnSpPr>
            <a:stCxn id="5" idx="4"/>
            <a:endCxn id="8" idx="2"/>
          </p:cNvCxnSpPr>
          <p:nvPr/>
        </p:nvCxnSpPr>
        <p:spPr>
          <a:xfrm>
            <a:off x="2400300" y="3792475"/>
            <a:ext cx="306324" cy="2500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102E3F8-4A51-29AE-8236-FBBFA9665466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10800000" flipV="1">
            <a:off x="2313012" y="3188971"/>
            <a:ext cx="393612" cy="39277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B93DEFA0-595A-1852-F4F0-7B9866FE6421}"/>
              </a:ext>
            </a:extLst>
          </p:cNvPr>
          <p:cNvCxnSpPr>
            <a:stCxn id="6" idx="7"/>
            <a:endCxn id="7" idx="6"/>
          </p:cNvCxnSpPr>
          <p:nvPr/>
        </p:nvCxnSpPr>
        <p:spPr>
          <a:xfrm rot="16200000" flipV="1">
            <a:off x="2953932" y="3188551"/>
            <a:ext cx="392772" cy="39361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D5979D-6D70-7548-DCC2-42B75F2C5510}"/>
              </a:ext>
            </a:extLst>
          </p:cNvPr>
          <p:cNvCxnSpPr>
            <a:stCxn id="8" idx="6"/>
            <a:endCxn id="6" idx="4"/>
          </p:cNvCxnSpPr>
          <p:nvPr/>
        </p:nvCxnSpPr>
        <p:spPr>
          <a:xfrm flipV="1">
            <a:off x="2953512" y="3792475"/>
            <a:ext cx="306324" cy="2500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68EB15-D890-98F8-255A-55F98EECF891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V="1">
            <a:off x="2742780" y="4129826"/>
            <a:ext cx="0" cy="5555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006A7D-18B6-4909-2F5D-6B50B1855E96}"/>
              </a:ext>
            </a:extLst>
          </p:cNvPr>
          <p:cNvCxnSpPr>
            <a:stCxn id="10" idx="2"/>
            <a:endCxn id="9" idx="7"/>
          </p:cNvCxnSpPr>
          <p:nvPr/>
        </p:nvCxnSpPr>
        <p:spPr>
          <a:xfrm flipH="1">
            <a:off x="2830068" y="4418839"/>
            <a:ext cx="315468" cy="2303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02CB94-9661-DE54-E22C-CEAA13B35B3C}"/>
              </a:ext>
            </a:extLst>
          </p:cNvPr>
          <p:cNvCxnSpPr>
            <a:stCxn id="11" idx="0"/>
            <a:endCxn id="10" idx="6"/>
          </p:cNvCxnSpPr>
          <p:nvPr/>
        </p:nvCxnSpPr>
        <p:spPr>
          <a:xfrm flipH="1" flipV="1">
            <a:off x="3392424" y="4418839"/>
            <a:ext cx="370332" cy="2047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39C502-134D-D183-2339-90DEC2E30142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V="1">
            <a:off x="3181692" y="4506127"/>
            <a:ext cx="0" cy="575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3AD2BD-B797-87E3-60CC-316162AF52C0}"/>
              </a:ext>
            </a:extLst>
          </p:cNvPr>
          <p:cNvCxnSpPr>
            <a:stCxn id="9" idx="4"/>
            <a:endCxn id="12" idx="2"/>
          </p:cNvCxnSpPr>
          <p:nvPr/>
        </p:nvCxnSpPr>
        <p:spPr>
          <a:xfrm>
            <a:off x="2830068" y="4896105"/>
            <a:ext cx="315468" cy="272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B764E2-89F9-A3A4-50DA-8B8E3C03182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68980" y="4747007"/>
            <a:ext cx="370332" cy="2981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7521E2C-CD08-04B0-5C8C-6BAC36B6DF3A}"/>
              </a:ext>
            </a:extLst>
          </p:cNvPr>
          <p:cNvCxnSpPr>
            <a:cxnSpLocks/>
            <a:stCxn id="12" idx="6"/>
            <a:endCxn id="11" idx="4"/>
          </p:cNvCxnSpPr>
          <p:nvPr/>
        </p:nvCxnSpPr>
        <p:spPr>
          <a:xfrm flipV="1">
            <a:off x="3392424" y="4870451"/>
            <a:ext cx="370332" cy="29819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85CA2FF-B591-F02C-1DB9-230CA5525286}"/>
                  </a:ext>
                </a:extLst>
              </p:cNvPr>
              <p:cNvSpPr txBox="1"/>
              <p:nvPr/>
            </p:nvSpPr>
            <p:spPr>
              <a:xfrm>
                <a:off x="3732977" y="2901930"/>
                <a:ext cx="36089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85CA2FF-B591-F02C-1DB9-230CA5525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77" y="2901930"/>
                <a:ext cx="360895" cy="374270"/>
              </a:xfrm>
              <a:prstGeom prst="rect">
                <a:avLst/>
              </a:prstGeom>
              <a:blipFill>
                <a:blip r:embed="rId3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622A16-4D72-7401-8FB8-C47E9A73C526}"/>
                  </a:ext>
                </a:extLst>
              </p:cNvPr>
              <p:cNvSpPr txBox="1"/>
              <p:nvPr/>
            </p:nvSpPr>
            <p:spPr>
              <a:xfrm>
                <a:off x="4928680" y="2428186"/>
                <a:ext cx="1690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Run DFS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622A16-4D72-7401-8FB8-C47E9A73C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80" y="2428186"/>
                <a:ext cx="1690335" cy="369332"/>
              </a:xfrm>
              <a:prstGeom prst="rect">
                <a:avLst/>
              </a:prstGeom>
              <a:blipFill>
                <a:blip r:embed="rId4"/>
                <a:stretch>
                  <a:fillRect l="-298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1FC5F8-35FF-5DB8-4B10-625F49B5CA3D}"/>
                  </a:ext>
                </a:extLst>
              </p:cNvPr>
              <p:cNvSpPr txBox="1"/>
              <p:nvPr/>
            </p:nvSpPr>
            <p:spPr>
              <a:xfrm>
                <a:off x="4919770" y="3190027"/>
                <a:ext cx="547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Run 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in the descending order of finish times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1FC5F8-35FF-5DB8-4B10-625F49B5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70" y="3190027"/>
                <a:ext cx="5477653" cy="369332"/>
              </a:xfrm>
              <a:prstGeom prst="rect">
                <a:avLst/>
              </a:prstGeom>
              <a:blipFill>
                <a:blip r:embed="rId5"/>
                <a:stretch>
                  <a:fillRect l="-92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7046D1C-C014-F5CE-7B79-178B5515C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87832"/>
              </p:ext>
            </p:extLst>
          </p:nvPr>
        </p:nvGraphicFramePr>
        <p:xfrm>
          <a:off x="5172488" y="3512968"/>
          <a:ext cx="1351275" cy="3233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425">
                  <a:extLst>
                    <a:ext uri="{9D8B030D-6E8A-4147-A177-3AD203B41FA5}">
                      <a16:colId xmlns:a16="http://schemas.microsoft.com/office/drawing/2014/main" val="604021591"/>
                    </a:ext>
                  </a:extLst>
                </a:gridCol>
                <a:gridCol w="450425">
                  <a:extLst>
                    <a:ext uri="{9D8B030D-6E8A-4147-A177-3AD203B41FA5}">
                      <a16:colId xmlns:a16="http://schemas.microsoft.com/office/drawing/2014/main" val="4194048497"/>
                    </a:ext>
                  </a:extLst>
                </a:gridCol>
                <a:gridCol w="450425">
                  <a:extLst>
                    <a:ext uri="{9D8B030D-6E8A-4147-A177-3AD203B41FA5}">
                      <a16:colId xmlns:a16="http://schemas.microsoft.com/office/drawing/2014/main" val="29880824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26780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299354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3115818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267955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214604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792469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9660700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767546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7733710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738746"/>
                  </a:ext>
                </a:extLst>
              </a:tr>
            </a:tbl>
          </a:graphicData>
        </a:graphic>
      </p:graphicFrame>
      <p:grpSp>
        <p:nvGrpSpPr>
          <p:cNvPr id="99" name="Group 98">
            <a:extLst>
              <a:ext uri="{FF2B5EF4-FFF2-40B4-BE49-F238E27FC236}">
                <a16:creationId xmlns:a16="http://schemas.microsoft.com/office/drawing/2014/main" id="{5EE07D70-6231-FECB-4B16-90B9077825E5}"/>
              </a:ext>
            </a:extLst>
          </p:cNvPr>
          <p:cNvGrpSpPr/>
          <p:nvPr/>
        </p:nvGrpSpPr>
        <p:grpSpPr>
          <a:xfrm>
            <a:off x="7234929" y="3948447"/>
            <a:ext cx="1908954" cy="228370"/>
            <a:chOff x="7234929" y="3948447"/>
            <a:chExt cx="1908954" cy="2283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BA1BEF-CA8F-1DC4-E4C8-A56943224E28}"/>
                </a:ext>
              </a:extLst>
            </p:cNvPr>
            <p:cNvSpPr/>
            <p:nvPr/>
          </p:nvSpPr>
          <p:spPr>
            <a:xfrm>
              <a:off x="7234929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48AB72-1B4A-AE96-1F1A-FC541777ED7D}"/>
                </a:ext>
              </a:extLst>
            </p:cNvPr>
            <p:cNvSpPr/>
            <p:nvPr/>
          </p:nvSpPr>
          <p:spPr>
            <a:xfrm>
              <a:off x="7446763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4AF6FF-B7BE-77F3-E861-77B3408C896E}"/>
                </a:ext>
              </a:extLst>
            </p:cNvPr>
            <p:cNvSpPr/>
            <p:nvPr/>
          </p:nvSpPr>
          <p:spPr>
            <a:xfrm>
              <a:off x="7658597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0E906B-45DF-F517-6A50-580D4DE9CBAE}"/>
                </a:ext>
              </a:extLst>
            </p:cNvPr>
            <p:cNvSpPr/>
            <p:nvPr/>
          </p:nvSpPr>
          <p:spPr>
            <a:xfrm>
              <a:off x="7869417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621B43-A449-3101-00A4-290E40692F51}"/>
                </a:ext>
              </a:extLst>
            </p:cNvPr>
            <p:cNvSpPr/>
            <p:nvPr/>
          </p:nvSpPr>
          <p:spPr>
            <a:xfrm>
              <a:off x="8082265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306C88-8E91-C17B-C4CA-B5E0A1AD872A}"/>
                </a:ext>
              </a:extLst>
            </p:cNvPr>
            <p:cNvSpPr/>
            <p:nvPr/>
          </p:nvSpPr>
          <p:spPr>
            <a:xfrm>
              <a:off x="8301441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49AA13-A453-F29D-3EF4-3C9F63E14485}"/>
                </a:ext>
              </a:extLst>
            </p:cNvPr>
            <p:cNvSpPr/>
            <p:nvPr/>
          </p:nvSpPr>
          <p:spPr>
            <a:xfrm>
              <a:off x="8512691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88913F6-499E-A7C5-FEF3-06589A68CE02}"/>
                </a:ext>
              </a:extLst>
            </p:cNvPr>
            <p:cNvSpPr/>
            <p:nvPr/>
          </p:nvSpPr>
          <p:spPr>
            <a:xfrm>
              <a:off x="8721555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DF4EC3-BD28-EDE1-60AF-4E08B25C94C5}"/>
                </a:ext>
              </a:extLst>
            </p:cNvPr>
            <p:cNvSpPr/>
            <p:nvPr/>
          </p:nvSpPr>
          <p:spPr>
            <a:xfrm>
              <a:off x="8932049" y="3948447"/>
              <a:ext cx="211834" cy="2283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F9AEBB-19BB-FB78-94BE-967E0E29B44C}"/>
              </a:ext>
            </a:extLst>
          </p:cNvPr>
          <p:cNvCxnSpPr/>
          <p:nvPr/>
        </p:nvCxnSpPr>
        <p:spPr>
          <a:xfrm>
            <a:off x="7234929" y="4412870"/>
            <a:ext cx="19089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843C54F-D92E-74DE-3E55-6326C48C1612}"/>
              </a:ext>
            </a:extLst>
          </p:cNvPr>
          <p:cNvSpPr txBox="1"/>
          <p:nvPr/>
        </p:nvSpPr>
        <p:spPr>
          <a:xfrm>
            <a:off x="7171908" y="4453105"/>
            <a:ext cx="254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Descending order of finish times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C68F08-42C5-3914-D1E0-BC1E76FDBB9A}"/>
              </a:ext>
            </a:extLst>
          </p:cNvPr>
          <p:cNvCxnSpPr>
            <a:endCxn id="38" idx="0"/>
          </p:cNvCxnSpPr>
          <p:nvPr/>
        </p:nvCxnSpPr>
        <p:spPr>
          <a:xfrm>
            <a:off x="7340846" y="3669031"/>
            <a:ext cx="0" cy="2794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C34A84-5B00-D968-AAB1-B31DDB285F36}"/>
              </a:ext>
            </a:extLst>
          </p:cNvPr>
          <p:cNvSpPr txBox="1"/>
          <p:nvPr/>
        </p:nvSpPr>
        <p:spPr>
          <a:xfrm>
            <a:off x="7196017" y="481500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{1}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358A6C-8662-6A1E-7AE9-D5BE001FE85F}"/>
              </a:ext>
            </a:extLst>
          </p:cNvPr>
          <p:cNvCxnSpPr/>
          <p:nvPr/>
        </p:nvCxnSpPr>
        <p:spPr>
          <a:xfrm>
            <a:off x="7549143" y="3669031"/>
            <a:ext cx="0" cy="2794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8EF32AB-5B45-09FA-5DEA-B9423BF23D44}"/>
              </a:ext>
            </a:extLst>
          </p:cNvPr>
          <p:cNvSpPr txBox="1"/>
          <p:nvPr/>
        </p:nvSpPr>
        <p:spPr>
          <a:xfrm>
            <a:off x="7507969" y="4815006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{2, 3, 4, 5}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91C431-1622-4D17-577C-9BA3F2DD8DC5}"/>
              </a:ext>
            </a:extLst>
          </p:cNvPr>
          <p:cNvCxnSpPr/>
          <p:nvPr/>
        </p:nvCxnSpPr>
        <p:spPr>
          <a:xfrm>
            <a:off x="7764514" y="3669031"/>
            <a:ext cx="0" cy="2794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A7385A0-2454-EA62-9185-672C29F3F6D5}"/>
              </a:ext>
            </a:extLst>
          </p:cNvPr>
          <p:cNvSpPr txBox="1"/>
          <p:nvPr/>
        </p:nvSpPr>
        <p:spPr>
          <a:xfrm>
            <a:off x="8368852" y="4815006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{6, 7, 8, 9}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E9F444-63B1-2066-72D0-9309D998DBC3}"/>
              </a:ext>
            </a:extLst>
          </p:cNvPr>
          <p:cNvCxnSpPr>
            <a:cxnSpLocks/>
          </p:cNvCxnSpPr>
          <p:nvPr/>
        </p:nvCxnSpPr>
        <p:spPr>
          <a:xfrm flipH="1">
            <a:off x="7252600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53577D-CFA8-19E9-5D92-10CDB529F550}"/>
              </a:ext>
            </a:extLst>
          </p:cNvPr>
          <p:cNvCxnSpPr>
            <a:cxnSpLocks/>
          </p:cNvCxnSpPr>
          <p:nvPr/>
        </p:nvCxnSpPr>
        <p:spPr>
          <a:xfrm flipH="1">
            <a:off x="7455476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E03EA5-D3AE-6246-C878-2FFCE9813325}"/>
              </a:ext>
            </a:extLst>
          </p:cNvPr>
          <p:cNvCxnSpPr>
            <a:cxnSpLocks/>
          </p:cNvCxnSpPr>
          <p:nvPr/>
        </p:nvCxnSpPr>
        <p:spPr>
          <a:xfrm flipH="1">
            <a:off x="7669466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4AB5D3-EFC1-B2E6-2578-EE594BB1AADD}"/>
              </a:ext>
            </a:extLst>
          </p:cNvPr>
          <p:cNvCxnSpPr>
            <a:cxnSpLocks/>
          </p:cNvCxnSpPr>
          <p:nvPr/>
        </p:nvCxnSpPr>
        <p:spPr>
          <a:xfrm flipH="1">
            <a:off x="7874657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6320733-5380-ACEB-4FF1-FDA6E0B6EF3D}"/>
              </a:ext>
            </a:extLst>
          </p:cNvPr>
          <p:cNvCxnSpPr>
            <a:cxnSpLocks/>
          </p:cNvCxnSpPr>
          <p:nvPr/>
        </p:nvCxnSpPr>
        <p:spPr>
          <a:xfrm flipH="1">
            <a:off x="8080235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C0D0A3D-C4D1-572F-86F3-C27A5DEA534D}"/>
              </a:ext>
            </a:extLst>
          </p:cNvPr>
          <p:cNvCxnSpPr>
            <a:cxnSpLocks/>
          </p:cNvCxnSpPr>
          <p:nvPr/>
        </p:nvCxnSpPr>
        <p:spPr>
          <a:xfrm flipH="1">
            <a:off x="8294307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E065870-6B43-6B78-023F-0C1A1769F2C3}"/>
              </a:ext>
            </a:extLst>
          </p:cNvPr>
          <p:cNvCxnSpPr>
            <a:cxnSpLocks/>
          </p:cNvCxnSpPr>
          <p:nvPr/>
        </p:nvCxnSpPr>
        <p:spPr>
          <a:xfrm flipH="1">
            <a:off x="8508964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FEE3F8-9E21-2C49-51D5-7468BEF56B96}"/>
              </a:ext>
            </a:extLst>
          </p:cNvPr>
          <p:cNvCxnSpPr>
            <a:cxnSpLocks/>
          </p:cNvCxnSpPr>
          <p:nvPr/>
        </p:nvCxnSpPr>
        <p:spPr>
          <a:xfrm flipH="1">
            <a:off x="8720129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56663E0-68ED-661B-A2E9-634EF1D285DE}"/>
              </a:ext>
            </a:extLst>
          </p:cNvPr>
          <p:cNvCxnSpPr>
            <a:cxnSpLocks/>
          </p:cNvCxnSpPr>
          <p:nvPr/>
        </p:nvCxnSpPr>
        <p:spPr>
          <a:xfrm flipH="1">
            <a:off x="8934145" y="3808739"/>
            <a:ext cx="211835" cy="4806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3815E9A-1C45-EDFD-A3A8-FEA4F33E3609}"/>
              </a:ext>
            </a:extLst>
          </p:cNvPr>
          <p:cNvGrpSpPr/>
          <p:nvPr/>
        </p:nvGrpSpPr>
        <p:grpSpPr>
          <a:xfrm>
            <a:off x="7698016" y="5666461"/>
            <a:ext cx="1044723" cy="955606"/>
            <a:chOff x="7602494" y="5537269"/>
            <a:chExt cx="1044723" cy="955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A2A357E-E00D-2FB1-19D8-2F26AB3B7287}"/>
                    </a:ext>
                  </a:extLst>
                </p:cNvPr>
                <p:cNvSpPr/>
                <p:nvPr/>
              </p:nvSpPr>
              <p:spPr>
                <a:xfrm>
                  <a:off x="7602494" y="5537269"/>
                  <a:ext cx="334246" cy="323724"/>
                </a:xfrm>
                <a:prstGeom prst="ellipse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A2A357E-E00D-2FB1-19D8-2F26AB3B7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94" y="5537269"/>
                  <a:ext cx="334246" cy="3237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B430F66-8928-F041-B742-F65D423EB692}"/>
                    </a:ext>
                  </a:extLst>
                </p:cNvPr>
                <p:cNvSpPr/>
                <p:nvPr/>
              </p:nvSpPr>
              <p:spPr>
                <a:xfrm>
                  <a:off x="8312971" y="5537269"/>
                  <a:ext cx="334246" cy="323724"/>
                </a:xfrm>
                <a:prstGeom prst="ellipse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B430F66-8928-F041-B742-F65D423EB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971" y="5537269"/>
                  <a:ext cx="334246" cy="3237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598A598A-E992-E734-9910-EFB806DC5ECA}"/>
                    </a:ext>
                  </a:extLst>
                </p:cNvPr>
                <p:cNvSpPr/>
                <p:nvPr/>
              </p:nvSpPr>
              <p:spPr>
                <a:xfrm>
                  <a:off x="8312971" y="6169151"/>
                  <a:ext cx="334246" cy="323724"/>
                </a:xfrm>
                <a:prstGeom prst="ellipse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598A598A-E992-E734-9910-EFB806DC5E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971" y="6169151"/>
                  <a:ext cx="334246" cy="3237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E4DFAE0-86E6-2254-4E3C-BEAAA957B74D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7936740" y="5699131"/>
              <a:ext cx="376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0AD8F7D-6D16-BCB1-6E97-F7105B62A21B}"/>
                </a:ext>
              </a:extLst>
            </p:cNvPr>
            <p:cNvCxnSpPr>
              <a:stCxn id="90" idx="4"/>
              <a:endCxn id="91" idx="0"/>
            </p:cNvCxnSpPr>
            <p:nvPr/>
          </p:nvCxnSpPr>
          <p:spPr>
            <a:xfrm>
              <a:off x="8480094" y="5860993"/>
              <a:ext cx="0" cy="308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1DF170E-900C-73B1-31BE-8BE66EBF1678}"/>
              </a:ext>
            </a:extLst>
          </p:cNvPr>
          <p:cNvSpPr txBox="1"/>
          <p:nvPr/>
        </p:nvSpPr>
        <p:spPr>
          <a:xfrm>
            <a:off x="7073788" y="5213545"/>
            <a:ext cx="2436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Topological sorting </a:t>
            </a:r>
            <a:r>
              <a:rPr lang="en-US" sz="1400" i="1" dirty="0" err="1"/>
              <a:t>supergraph</a:t>
            </a:r>
            <a:endParaRPr lang="en-US" sz="1400" i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1E88-5E32-2532-07A2-791C20F6B665}"/>
              </a:ext>
            </a:extLst>
          </p:cNvPr>
          <p:cNvSpPr txBox="1"/>
          <p:nvPr/>
        </p:nvSpPr>
        <p:spPr>
          <a:xfrm>
            <a:off x="8614881" y="1599458"/>
            <a:ext cx="2464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Complexity?</a:t>
            </a:r>
          </a:p>
          <a:p>
            <a:r>
              <a:rPr lang="en-US" sz="1600" i="1" dirty="0"/>
              <a:t>Step 1: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𝝝(|V|+|E|)</a:t>
            </a:r>
          </a:p>
          <a:p>
            <a:r>
              <a:rPr lang="en-US" sz="1600" i="1" dirty="0"/>
              <a:t>Step 2: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𝝝(|V|+|E|)</a:t>
            </a:r>
          </a:p>
          <a:p>
            <a:r>
              <a:rPr lang="en-US" sz="1600" i="1" dirty="0"/>
              <a:t>Reverse Graph: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𝝝(|V|+|E|)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EDF831-489D-F750-2272-27851FB4B7E8}"/>
                  </a:ext>
                </a:extLst>
              </p:cNvPr>
              <p:cNvSpPr txBox="1"/>
              <p:nvPr/>
            </p:nvSpPr>
            <p:spPr>
              <a:xfrm>
                <a:off x="4919770" y="2808063"/>
                <a:ext cx="289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Reverse the graph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EDF831-489D-F750-2272-27851FB4B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70" y="2808063"/>
                <a:ext cx="2894960" cy="369332"/>
              </a:xfrm>
              <a:prstGeom prst="rect">
                <a:avLst/>
              </a:prstGeom>
              <a:blipFill>
                <a:blip r:embed="rId9"/>
                <a:stretch>
                  <a:fillRect l="-1747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2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6" grpId="0"/>
      <p:bldP spid="69" grpId="0"/>
      <p:bldP spid="96" grpId="0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5423-B702-C214-C8B0-EF1E6B06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ABD2-C4FC-D16E-DF21-BC8DC42A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 – Optional tasks:</a:t>
            </a:r>
          </a:p>
          <a:p>
            <a:pPr lvl="1"/>
            <a:r>
              <a:rPr lang="en-US" dirty="0"/>
              <a:t>Write down the </a:t>
            </a:r>
            <a:r>
              <a:rPr lang="en-US" dirty="0" err="1"/>
              <a:t>bfs_visit</a:t>
            </a:r>
            <a:r>
              <a:rPr lang="en-US" dirty="0"/>
              <a:t>() function for your </a:t>
            </a:r>
            <a:r>
              <a:rPr lang="en-US" dirty="0" err="1"/>
              <a:t>UndirectedGraph</a:t>
            </a:r>
            <a:r>
              <a:rPr lang="en-US" dirty="0"/>
              <a:t> class used for create and traverse the graph</a:t>
            </a:r>
          </a:p>
          <a:p>
            <a:pPr lvl="1"/>
            <a:r>
              <a:rPr lang="en-US" dirty="0"/>
              <a:t>Change the </a:t>
            </a:r>
            <a:r>
              <a:rPr lang="en-US" dirty="0" err="1"/>
              <a:t>UndirectedGraph</a:t>
            </a:r>
            <a:r>
              <a:rPr lang="en-US" dirty="0"/>
              <a:t> class to </a:t>
            </a:r>
            <a:r>
              <a:rPr lang="en-US" dirty="0" err="1"/>
              <a:t>directedGraph</a:t>
            </a:r>
            <a:r>
              <a:rPr lang="en-US" dirty="0"/>
              <a:t> class and revise the </a:t>
            </a:r>
            <a:r>
              <a:rPr lang="en-US" dirty="0" err="1"/>
              <a:t>dfs_visit</a:t>
            </a:r>
            <a:r>
              <a:rPr lang="en-US" dirty="0"/>
              <a:t> and </a:t>
            </a:r>
            <a:r>
              <a:rPr lang="en-US" dirty="0" err="1"/>
              <a:t>bfs_visit</a:t>
            </a:r>
            <a:r>
              <a:rPr lang="en-US" dirty="0"/>
              <a:t> according to the edge direction</a:t>
            </a:r>
          </a:p>
          <a:p>
            <a:pPr lvl="1"/>
            <a:r>
              <a:rPr lang="en-US" dirty="0"/>
              <a:t>Search for an example of using BFS or DFS – e.g. Maze-solving algorithm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Quick reminder:</a:t>
            </a:r>
          </a:p>
          <a:p>
            <a:pPr lvl="2"/>
            <a:r>
              <a:rPr lang="en-US" dirty="0"/>
              <a:t>Week 3 programming task is due on this Sunday (29</a:t>
            </a:r>
            <a:r>
              <a:rPr lang="en-US" baseline="30000" dirty="0"/>
              <a:t>th</a:t>
            </a:r>
            <a:r>
              <a:rPr lang="en-US" dirty="0"/>
              <a:t> October)</a:t>
            </a:r>
          </a:p>
          <a:p>
            <a:pPr lvl="2"/>
            <a:r>
              <a:rPr lang="en-US" dirty="0"/>
              <a:t>Week 4 programming task is due on next Sunday (5</a:t>
            </a:r>
            <a:r>
              <a:rPr lang="en-US" baseline="30000" dirty="0"/>
              <a:t>th</a:t>
            </a:r>
            <a:r>
              <a:rPr lang="en-US" dirty="0"/>
              <a:t> November)</a:t>
            </a:r>
          </a:p>
        </p:txBody>
      </p:sp>
    </p:spTree>
    <p:extLst>
      <p:ext uri="{BB962C8B-B14F-4D97-AF65-F5344CB8AC3E}">
        <p14:creationId xmlns:p14="http://schemas.microsoft.com/office/powerpoint/2010/main" val="250045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677</Words>
  <Application>Microsoft Office PowerPoint</Application>
  <PresentationFormat>Widescreen</PresentationFormat>
  <Paragraphs>198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Advanced Data Structures  for AI</vt:lpstr>
      <vt:lpstr>Graphs: Strongly Connected Components</vt:lpstr>
      <vt:lpstr>Graphs: Strongly Connected Components</vt:lpstr>
      <vt:lpstr>Graphs: Strongly Connected Components</vt:lpstr>
      <vt:lpstr>Graphs: Strongly Connected Components</vt:lpstr>
      <vt:lpstr>Graphs: Strongly Connected Components</vt:lpstr>
      <vt:lpstr>Graphs: Strongly Connected Components</vt:lpstr>
      <vt:lpstr>Graphs: Strongly Connected Components</vt:lpstr>
      <vt:lpstr>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  for AI</dc:title>
  <dc:creator>Wenshu Zhang</dc:creator>
  <cp:lastModifiedBy>Wenshu Zhang</cp:lastModifiedBy>
  <cp:revision>22</cp:revision>
  <dcterms:created xsi:type="dcterms:W3CDTF">2023-10-20T08:09:36Z</dcterms:created>
  <dcterms:modified xsi:type="dcterms:W3CDTF">2023-10-27T15:15:07Z</dcterms:modified>
</cp:coreProperties>
</file>