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77" r:id="rId2"/>
    <p:sldId id="282" r:id="rId3"/>
    <p:sldId id="284" r:id="rId4"/>
    <p:sldId id="285" r:id="rId5"/>
    <p:sldId id="259" r:id="rId6"/>
    <p:sldId id="278" r:id="rId7"/>
    <p:sldId id="279" r:id="rId8"/>
    <p:sldId id="280" r:id="rId9"/>
    <p:sldId id="276" r:id="rId10"/>
    <p:sldId id="275" r:id="rId11"/>
    <p:sldId id="260" r:id="rId12"/>
    <p:sldId id="261" r:id="rId13"/>
    <p:sldId id="287" r:id="rId14"/>
    <p:sldId id="262" r:id="rId15"/>
    <p:sldId id="263" r:id="rId16"/>
    <p:sldId id="264" r:id="rId17"/>
    <p:sldId id="265" r:id="rId18"/>
    <p:sldId id="266" r:id="rId19"/>
    <p:sldId id="267" r:id="rId20"/>
    <p:sldId id="268" r:id="rId21"/>
    <p:sldId id="269" r:id="rId22"/>
    <p:sldId id="270" r:id="rId23"/>
    <p:sldId id="271" r:id="rId24"/>
    <p:sldId id="272" r:id="rId25"/>
    <p:sldId id="286" r:id="rId26"/>
    <p:sldId id="281"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78" autoAdjust="0"/>
    <p:restoredTop sz="94660"/>
  </p:normalViewPr>
  <p:slideViewPr>
    <p:cSldViewPr>
      <p:cViewPr>
        <p:scale>
          <a:sx n="60" d="100"/>
          <a:sy n="60" d="100"/>
        </p:scale>
        <p:origin x="-696"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IN"/>
  <c:style val="26"/>
  <c:chart>
    <c:title>
      <c:tx>
        <c:rich>
          <a:bodyPr/>
          <a:lstStyle/>
          <a:p>
            <a:pPr>
              <a:defRPr lang="en-US"/>
            </a:pPr>
            <a:r>
              <a:rPr lang="en-US"/>
              <a:t>Result Comparision</a:t>
            </a:r>
          </a:p>
        </c:rich>
      </c:tx>
      <c:layout/>
    </c:title>
    <c:plotArea>
      <c:layout/>
      <c:barChart>
        <c:barDir val="col"/>
        <c:grouping val="clustered"/>
        <c:ser>
          <c:idx val="0"/>
          <c:order val="0"/>
          <c:tx>
            <c:strRef>
              <c:f>Sheet4!$D$11</c:f>
              <c:strCache>
                <c:ptCount val="1"/>
                <c:pt idx="0">
                  <c:v>Existing Work  ResNet</c:v>
                </c:pt>
              </c:strCache>
            </c:strRef>
          </c:tx>
          <c:cat>
            <c:strRef>
              <c:f>Sheet4!$E$10:$G$10</c:f>
              <c:strCache>
                <c:ptCount val="3"/>
                <c:pt idx="0">
                  <c:v>Accuracy (%)</c:v>
                </c:pt>
                <c:pt idx="1">
                  <c:v>Sensitivity (%)</c:v>
                </c:pt>
                <c:pt idx="2">
                  <c:v>Specificity (%)</c:v>
                </c:pt>
              </c:strCache>
            </c:strRef>
          </c:cat>
          <c:val>
            <c:numRef>
              <c:f>Sheet4!$E$11:$G$11</c:f>
              <c:numCache>
                <c:formatCode>General</c:formatCode>
                <c:ptCount val="3"/>
                <c:pt idx="0">
                  <c:v>93.3</c:v>
                </c:pt>
                <c:pt idx="1">
                  <c:v>87.6</c:v>
                </c:pt>
                <c:pt idx="2">
                  <c:v>95.5</c:v>
                </c:pt>
              </c:numCache>
            </c:numRef>
          </c:val>
        </c:ser>
        <c:ser>
          <c:idx val="1"/>
          <c:order val="1"/>
          <c:tx>
            <c:strRef>
              <c:f>Sheet4!$D$12</c:f>
              <c:strCache>
                <c:ptCount val="1"/>
                <c:pt idx="0">
                  <c:v>Proposed ResNet50</c:v>
                </c:pt>
              </c:strCache>
            </c:strRef>
          </c:tx>
          <c:cat>
            <c:strRef>
              <c:f>Sheet4!$E$10:$G$10</c:f>
              <c:strCache>
                <c:ptCount val="3"/>
                <c:pt idx="0">
                  <c:v>Accuracy (%)</c:v>
                </c:pt>
                <c:pt idx="1">
                  <c:v>Sensitivity (%)</c:v>
                </c:pt>
                <c:pt idx="2">
                  <c:v>Specificity (%)</c:v>
                </c:pt>
              </c:strCache>
            </c:strRef>
          </c:cat>
          <c:val>
            <c:numRef>
              <c:f>Sheet4!$E$12:$G$12</c:f>
              <c:numCache>
                <c:formatCode>General</c:formatCode>
                <c:ptCount val="3"/>
                <c:pt idx="0">
                  <c:v>96</c:v>
                </c:pt>
                <c:pt idx="1">
                  <c:v>92.13</c:v>
                </c:pt>
                <c:pt idx="2">
                  <c:v>90.29</c:v>
                </c:pt>
              </c:numCache>
            </c:numRef>
          </c:val>
        </c:ser>
        <c:ser>
          <c:idx val="2"/>
          <c:order val="2"/>
          <c:tx>
            <c:strRef>
              <c:f>Sheet4!$D$13</c:f>
              <c:strCache>
                <c:ptCount val="1"/>
              </c:strCache>
            </c:strRef>
          </c:tx>
          <c:cat>
            <c:strRef>
              <c:f>Sheet4!$E$10:$G$10</c:f>
              <c:strCache>
                <c:ptCount val="3"/>
                <c:pt idx="0">
                  <c:v>Accuracy (%)</c:v>
                </c:pt>
                <c:pt idx="1">
                  <c:v>Sensitivity (%)</c:v>
                </c:pt>
                <c:pt idx="2">
                  <c:v>Specificity (%)</c:v>
                </c:pt>
              </c:strCache>
            </c:strRef>
          </c:cat>
          <c:val>
            <c:numRef>
              <c:f>Sheet4!$E$13:$G$13</c:f>
              <c:numCache>
                <c:formatCode>General</c:formatCode>
                <c:ptCount val="3"/>
              </c:numCache>
            </c:numRef>
          </c:val>
        </c:ser>
        <c:gapWidth val="75"/>
        <c:overlap val="-25"/>
        <c:axId val="53489024"/>
        <c:axId val="53494912"/>
      </c:barChart>
      <c:catAx>
        <c:axId val="53489024"/>
        <c:scaling>
          <c:orientation val="minMax"/>
        </c:scaling>
        <c:axPos val="b"/>
        <c:majorTickMark val="none"/>
        <c:tickLblPos val="nextTo"/>
        <c:txPr>
          <a:bodyPr/>
          <a:lstStyle/>
          <a:p>
            <a:pPr>
              <a:defRPr lang="en-US"/>
            </a:pPr>
            <a:endParaRPr lang="en-US"/>
          </a:p>
        </c:txPr>
        <c:crossAx val="53494912"/>
        <c:crosses val="autoZero"/>
        <c:auto val="1"/>
        <c:lblAlgn val="ctr"/>
        <c:lblOffset val="100"/>
      </c:catAx>
      <c:valAx>
        <c:axId val="53494912"/>
        <c:scaling>
          <c:orientation val="minMax"/>
        </c:scaling>
        <c:axPos val="l"/>
        <c:majorGridlines/>
        <c:numFmt formatCode="General" sourceLinked="1"/>
        <c:majorTickMark val="none"/>
        <c:tickLblPos val="nextTo"/>
        <c:txPr>
          <a:bodyPr/>
          <a:lstStyle/>
          <a:p>
            <a:pPr>
              <a:defRPr lang="en-US"/>
            </a:pPr>
            <a:endParaRPr lang="en-US"/>
          </a:p>
        </c:txPr>
        <c:crossAx val="53489024"/>
        <c:crosses val="autoZero"/>
        <c:crossBetween val="between"/>
      </c:valAx>
    </c:plotArea>
    <c:legend>
      <c:legendPos val="b"/>
      <c:layout/>
      <c:txPr>
        <a:bodyPr/>
        <a:lstStyle/>
        <a:p>
          <a:pPr>
            <a:defRPr lang="en-US"/>
          </a:pPr>
          <a:endParaRPr lang="en-US"/>
        </a:p>
      </c:txPr>
    </c:legend>
    <c:plotVisOnly val="1"/>
  </c:chart>
  <c:externalData r:id="rId1"/>
</c:chartSpace>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90D746-ECA8-4880-B63E-88D4246EDC1D}" type="doc">
      <dgm:prSet loTypeId="urn:microsoft.com/office/officeart/2005/8/layout/process4" loCatId="list" qsTypeId="urn:microsoft.com/office/officeart/2005/8/quickstyle/simple1" qsCatId="simple" csTypeId="urn:microsoft.com/office/officeart/2005/8/colors/accent1_5" csCatId="accent1" phldr="1"/>
      <dgm:spPr/>
    </dgm:pt>
    <dgm:pt modelId="{1A167D1D-E3F1-4959-A56D-F9A02D658FAE}">
      <dgm:prSet phldrT="[Text]" custT="1"/>
      <dgm:spPr/>
      <dgm:t>
        <a:bodyPr/>
        <a:lstStyle/>
        <a:p>
          <a:pPr algn="ctr"/>
          <a:r>
            <a:rPr lang="en-US" sz="1600" dirty="0">
              <a:solidFill>
                <a:schemeClr val="tx1"/>
              </a:solidFill>
              <a:latin typeface="Times New Roman" pitchFamily="18" charset="0"/>
              <a:cs typeface="Times New Roman" pitchFamily="18" charset="0"/>
            </a:rPr>
            <a:t>Input Image</a:t>
          </a:r>
        </a:p>
      </dgm:t>
    </dgm:pt>
    <dgm:pt modelId="{9F9731CB-6AC1-4C63-930A-21E096E6C954}" type="parTrans" cxnId="{6C8AFC6A-350A-48BE-90EE-6580C210F7AF}">
      <dgm:prSet/>
      <dgm:spPr/>
      <dgm:t>
        <a:bodyPr/>
        <a:lstStyle/>
        <a:p>
          <a:endParaRPr lang="en-US" sz="1600">
            <a:solidFill>
              <a:schemeClr val="tx1"/>
            </a:solidFill>
            <a:latin typeface="Times New Roman" pitchFamily="18" charset="0"/>
            <a:cs typeface="Times New Roman" pitchFamily="18" charset="0"/>
          </a:endParaRPr>
        </a:p>
      </dgm:t>
    </dgm:pt>
    <dgm:pt modelId="{CD0FE381-F719-42D5-B7FD-4064F48FAA4C}" type="sibTrans" cxnId="{6C8AFC6A-350A-48BE-90EE-6580C210F7AF}">
      <dgm:prSet/>
      <dgm:spPr/>
      <dgm:t>
        <a:bodyPr/>
        <a:lstStyle/>
        <a:p>
          <a:endParaRPr lang="en-US" sz="1600">
            <a:solidFill>
              <a:schemeClr val="tx1"/>
            </a:solidFill>
            <a:latin typeface="Times New Roman" pitchFamily="18" charset="0"/>
            <a:cs typeface="Times New Roman" pitchFamily="18" charset="0"/>
          </a:endParaRPr>
        </a:p>
      </dgm:t>
    </dgm:pt>
    <dgm:pt modelId="{FC3639E6-37B5-4DFD-BAE1-9A333A5D101E}">
      <dgm:prSet phldrT="[Text]" custT="1"/>
      <dgm:spPr/>
      <dgm:t>
        <a:bodyPr/>
        <a:lstStyle/>
        <a:p>
          <a:r>
            <a:rPr lang="en-US" sz="1600" dirty="0">
              <a:solidFill>
                <a:schemeClr val="tx1"/>
              </a:solidFill>
              <a:latin typeface="Times New Roman" pitchFamily="18" charset="0"/>
              <a:cs typeface="Times New Roman" pitchFamily="18" charset="0"/>
            </a:rPr>
            <a:t>Preprocessing</a:t>
          </a:r>
        </a:p>
      </dgm:t>
    </dgm:pt>
    <dgm:pt modelId="{8F83DA3F-3F11-495B-8A7D-C3E72E4F5179}" type="parTrans" cxnId="{DB96BE05-55FC-4F3F-9781-082399DE4665}">
      <dgm:prSet/>
      <dgm:spPr/>
      <dgm:t>
        <a:bodyPr/>
        <a:lstStyle/>
        <a:p>
          <a:endParaRPr lang="en-US" sz="1600">
            <a:solidFill>
              <a:schemeClr val="tx1"/>
            </a:solidFill>
            <a:latin typeface="Times New Roman" pitchFamily="18" charset="0"/>
            <a:cs typeface="Times New Roman" pitchFamily="18" charset="0"/>
          </a:endParaRPr>
        </a:p>
      </dgm:t>
    </dgm:pt>
    <dgm:pt modelId="{F5BD101F-0DA5-48EE-A738-D8E6D3BBEAD8}" type="sibTrans" cxnId="{DB96BE05-55FC-4F3F-9781-082399DE4665}">
      <dgm:prSet/>
      <dgm:spPr/>
      <dgm:t>
        <a:bodyPr/>
        <a:lstStyle/>
        <a:p>
          <a:endParaRPr lang="en-US" sz="1600">
            <a:solidFill>
              <a:schemeClr val="tx1"/>
            </a:solidFill>
            <a:latin typeface="Times New Roman" pitchFamily="18" charset="0"/>
            <a:cs typeface="Times New Roman" pitchFamily="18" charset="0"/>
          </a:endParaRPr>
        </a:p>
      </dgm:t>
    </dgm:pt>
    <dgm:pt modelId="{F13C4FFD-4DC2-4BD5-AFB7-F6AB63237A61}">
      <dgm:prSet phldrT="[Text]" custT="1"/>
      <dgm:spPr/>
      <dgm:t>
        <a:bodyPr/>
        <a:lstStyle/>
        <a:p>
          <a:r>
            <a:rPr lang="en-US" sz="1600" dirty="0">
              <a:solidFill>
                <a:schemeClr val="tx1"/>
              </a:solidFill>
              <a:latin typeface="Times New Roman" pitchFamily="18" charset="0"/>
              <a:cs typeface="Times New Roman" pitchFamily="18" charset="0"/>
            </a:rPr>
            <a:t>Segmentation</a:t>
          </a:r>
        </a:p>
      </dgm:t>
    </dgm:pt>
    <dgm:pt modelId="{141373C5-975F-4C60-A774-FAD8B507E0B7}" type="parTrans" cxnId="{81DD7198-5366-4597-84FE-185BEEC8F5A1}">
      <dgm:prSet/>
      <dgm:spPr/>
      <dgm:t>
        <a:bodyPr/>
        <a:lstStyle/>
        <a:p>
          <a:endParaRPr lang="en-US" sz="1600">
            <a:solidFill>
              <a:schemeClr val="tx1"/>
            </a:solidFill>
            <a:latin typeface="Times New Roman" pitchFamily="18" charset="0"/>
            <a:cs typeface="Times New Roman" pitchFamily="18" charset="0"/>
          </a:endParaRPr>
        </a:p>
      </dgm:t>
    </dgm:pt>
    <dgm:pt modelId="{2257329F-5D27-4B93-A975-970836641F6C}" type="sibTrans" cxnId="{81DD7198-5366-4597-84FE-185BEEC8F5A1}">
      <dgm:prSet/>
      <dgm:spPr/>
      <dgm:t>
        <a:bodyPr/>
        <a:lstStyle/>
        <a:p>
          <a:endParaRPr lang="en-US" sz="1600">
            <a:solidFill>
              <a:schemeClr val="tx1"/>
            </a:solidFill>
            <a:latin typeface="Times New Roman" pitchFamily="18" charset="0"/>
            <a:cs typeface="Times New Roman" pitchFamily="18" charset="0"/>
          </a:endParaRPr>
        </a:p>
      </dgm:t>
    </dgm:pt>
    <dgm:pt modelId="{4626C17A-8D26-45F9-B671-07311D0FAE75}">
      <dgm:prSet phldrT="[Text]" custT="1"/>
      <dgm:spPr/>
      <dgm:t>
        <a:bodyPr/>
        <a:lstStyle/>
        <a:p>
          <a:r>
            <a:rPr lang="en-US" sz="1600" dirty="0">
              <a:solidFill>
                <a:schemeClr val="tx1"/>
              </a:solidFill>
              <a:latin typeface="Times New Roman" pitchFamily="18" charset="0"/>
              <a:cs typeface="Times New Roman" pitchFamily="18" charset="0"/>
            </a:rPr>
            <a:t>Classification</a:t>
          </a:r>
        </a:p>
      </dgm:t>
    </dgm:pt>
    <dgm:pt modelId="{9AC4E5A4-E7A2-4F2C-BE17-2116F63DAD6E}" type="parTrans" cxnId="{E5CE3AA2-EFD6-4535-A2B1-FDAD53881571}">
      <dgm:prSet/>
      <dgm:spPr/>
      <dgm:t>
        <a:bodyPr/>
        <a:lstStyle/>
        <a:p>
          <a:endParaRPr lang="en-US" sz="1600">
            <a:solidFill>
              <a:schemeClr val="tx1"/>
            </a:solidFill>
            <a:latin typeface="Times New Roman" pitchFamily="18" charset="0"/>
            <a:cs typeface="Times New Roman" pitchFamily="18" charset="0"/>
          </a:endParaRPr>
        </a:p>
      </dgm:t>
    </dgm:pt>
    <dgm:pt modelId="{40C1EBAC-D05B-4C53-B678-C9D83195A830}" type="sibTrans" cxnId="{E5CE3AA2-EFD6-4535-A2B1-FDAD53881571}">
      <dgm:prSet/>
      <dgm:spPr/>
      <dgm:t>
        <a:bodyPr/>
        <a:lstStyle/>
        <a:p>
          <a:endParaRPr lang="en-US" sz="1600">
            <a:solidFill>
              <a:schemeClr val="tx1"/>
            </a:solidFill>
            <a:latin typeface="Times New Roman" pitchFamily="18" charset="0"/>
            <a:cs typeface="Times New Roman" pitchFamily="18" charset="0"/>
          </a:endParaRPr>
        </a:p>
      </dgm:t>
    </dgm:pt>
    <dgm:pt modelId="{CDD5E8DA-2F87-4DA4-9D2B-6C0828C8B81E}">
      <dgm:prSet phldrT="[Text]" custT="1"/>
      <dgm:spPr/>
      <dgm:t>
        <a:bodyPr/>
        <a:lstStyle/>
        <a:p>
          <a:r>
            <a:rPr lang="en-US" sz="1600" dirty="0">
              <a:solidFill>
                <a:schemeClr val="tx1"/>
              </a:solidFill>
              <a:latin typeface="Times New Roman" pitchFamily="18" charset="0"/>
              <a:cs typeface="Times New Roman" pitchFamily="18" charset="0"/>
            </a:rPr>
            <a:t>Performance Measure </a:t>
          </a:r>
        </a:p>
      </dgm:t>
    </dgm:pt>
    <dgm:pt modelId="{104C981B-17D4-4D4D-8B8C-4A9C95A29CB8}" type="parTrans" cxnId="{27EF44EA-5592-421D-A9CF-2A493EC4983B}">
      <dgm:prSet/>
      <dgm:spPr/>
      <dgm:t>
        <a:bodyPr/>
        <a:lstStyle/>
        <a:p>
          <a:endParaRPr lang="en-US" sz="1600">
            <a:solidFill>
              <a:schemeClr val="tx1"/>
            </a:solidFill>
            <a:latin typeface="Times New Roman" pitchFamily="18" charset="0"/>
            <a:cs typeface="Times New Roman" pitchFamily="18" charset="0"/>
          </a:endParaRPr>
        </a:p>
      </dgm:t>
    </dgm:pt>
    <dgm:pt modelId="{D2E6240F-D627-414B-AB92-2D0CB46424C8}" type="sibTrans" cxnId="{27EF44EA-5592-421D-A9CF-2A493EC4983B}">
      <dgm:prSet/>
      <dgm:spPr/>
      <dgm:t>
        <a:bodyPr/>
        <a:lstStyle/>
        <a:p>
          <a:endParaRPr lang="en-US" sz="1600">
            <a:solidFill>
              <a:schemeClr val="tx1"/>
            </a:solidFill>
            <a:latin typeface="Times New Roman" pitchFamily="18" charset="0"/>
            <a:cs typeface="Times New Roman" pitchFamily="18" charset="0"/>
          </a:endParaRPr>
        </a:p>
      </dgm:t>
    </dgm:pt>
    <dgm:pt modelId="{BB45F78B-7B91-4F17-AB64-063C7D76663F}" type="pres">
      <dgm:prSet presAssocID="{9790D746-ECA8-4880-B63E-88D4246EDC1D}" presName="Name0" presStyleCnt="0">
        <dgm:presLayoutVars>
          <dgm:dir/>
          <dgm:animLvl val="lvl"/>
          <dgm:resizeHandles val="exact"/>
        </dgm:presLayoutVars>
      </dgm:prSet>
      <dgm:spPr/>
    </dgm:pt>
    <dgm:pt modelId="{793B0DB0-360F-4636-BF5D-8637BA2E3798}" type="pres">
      <dgm:prSet presAssocID="{CDD5E8DA-2F87-4DA4-9D2B-6C0828C8B81E}" presName="boxAndChildren" presStyleCnt="0"/>
      <dgm:spPr/>
    </dgm:pt>
    <dgm:pt modelId="{2290E4C0-5B8B-4529-B7C3-7CEC706F525D}" type="pres">
      <dgm:prSet presAssocID="{CDD5E8DA-2F87-4DA4-9D2B-6C0828C8B81E}" presName="parentTextBox" presStyleLbl="node1" presStyleIdx="0" presStyleCnt="5"/>
      <dgm:spPr/>
      <dgm:t>
        <a:bodyPr/>
        <a:lstStyle/>
        <a:p>
          <a:endParaRPr lang="en-US"/>
        </a:p>
      </dgm:t>
    </dgm:pt>
    <dgm:pt modelId="{0044D0E9-436C-42A5-A431-C5A8F8966DDB}" type="pres">
      <dgm:prSet presAssocID="{40C1EBAC-D05B-4C53-B678-C9D83195A830}" presName="sp" presStyleCnt="0"/>
      <dgm:spPr/>
    </dgm:pt>
    <dgm:pt modelId="{60890F51-02B9-4E3A-A85E-C2279A322DD8}" type="pres">
      <dgm:prSet presAssocID="{4626C17A-8D26-45F9-B671-07311D0FAE75}" presName="arrowAndChildren" presStyleCnt="0"/>
      <dgm:spPr/>
    </dgm:pt>
    <dgm:pt modelId="{AE044E47-3F12-4FD2-A222-04BCF456B6A9}" type="pres">
      <dgm:prSet presAssocID="{4626C17A-8D26-45F9-B671-07311D0FAE75}" presName="parentTextArrow" presStyleLbl="node1" presStyleIdx="1" presStyleCnt="5"/>
      <dgm:spPr/>
      <dgm:t>
        <a:bodyPr/>
        <a:lstStyle/>
        <a:p>
          <a:endParaRPr lang="en-US"/>
        </a:p>
      </dgm:t>
    </dgm:pt>
    <dgm:pt modelId="{A3F328B7-EE22-44AF-A3D0-223DD1DE77DB}" type="pres">
      <dgm:prSet presAssocID="{2257329F-5D27-4B93-A975-970836641F6C}" presName="sp" presStyleCnt="0"/>
      <dgm:spPr/>
    </dgm:pt>
    <dgm:pt modelId="{83F0DB10-8766-470C-A923-1075B4C5AB3E}" type="pres">
      <dgm:prSet presAssocID="{F13C4FFD-4DC2-4BD5-AFB7-F6AB63237A61}" presName="arrowAndChildren" presStyleCnt="0"/>
      <dgm:spPr/>
    </dgm:pt>
    <dgm:pt modelId="{BF4A631F-1257-422D-8544-8C3BB698E296}" type="pres">
      <dgm:prSet presAssocID="{F13C4FFD-4DC2-4BD5-AFB7-F6AB63237A61}" presName="parentTextArrow" presStyleLbl="node1" presStyleIdx="2" presStyleCnt="5"/>
      <dgm:spPr/>
      <dgm:t>
        <a:bodyPr/>
        <a:lstStyle/>
        <a:p>
          <a:endParaRPr lang="en-US"/>
        </a:p>
      </dgm:t>
    </dgm:pt>
    <dgm:pt modelId="{E13F2184-CF40-4EAD-BDA1-5E024A53B21D}" type="pres">
      <dgm:prSet presAssocID="{F5BD101F-0DA5-48EE-A738-D8E6D3BBEAD8}" presName="sp" presStyleCnt="0"/>
      <dgm:spPr/>
    </dgm:pt>
    <dgm:pt modelId="{5DCD7FB1-4B2F-4097-AA6E-414A2C48E7EB}" type="pres">
      <dgm:prSet presAssocID="{FC3639E6-37B5-4DFD-BAE1-9A333A5D101E}" presName="arrowAndChildren" presStyleCnt="0"/>
      <dgm:spPr/>
    </dgm:pt>
    <dgm:pt modelId="{85A4F8E7-6DEE-4DA5-8E1D-68EA8AA71E05}" type="pres">
      <dgm:prSet presAssocID="{FC3639E6-37B5-4DFD-BAE1-9A333A5D101E}" presName="parentTextArrow" presStyleLbl="node1" presStyleIdx="3" presStyleCnt="5"/>
      <dgm:spPr/>
      <dgm:t>
        <a:bodyPr/>
        <a:lstStyle/>
        <a:p>
          <a:endParaRPr lang="en-US"/>
        </a:p>
      </dgm:t>
    </dgm:pt>
    <dgm:pt modelId="{42F37E4E-0913-4327-9B40-ACC8B80E0196}" type="pres">
      <dgm:prSet presAssocID="{CD0FE381-F719-42D5-B7FD-4064F48FAA4C}" presName="sp" presStyleCnt="0"/>
      <dgm:spPr/>
    </dgm:pt>
    <dgm:pt modelId="{F5B5FFB2-DC76-4CF6-830F-69ECA32AF6CA}" type="pres">
      <dgm:prSet presAssocID="{1A167D1D-E3F1-4959-A56D-F9A02D658FAE}" presName="arrowAndChildren" presStyleCnt="0"/>
      <dgm:spPr/>
    </dgm:pt>
    <dgm:pt modelId="{B158C264-DB29-45C0-9853-16DED4876185}" type="pres">
      <dgm:prSet presAssocID="{1A167D1D-E3F1-4959-A56D-F9A02D658FAE}" presName="parentTextArrow" presStyleLbl="node1" presStyleIdx="4" presStyleCnt="5"/>
      <dgm:spPr/>
      <dgm:t>
        <a:bodyPr/>
        <a:lstStyle/>
        <a:p>
          <a:endParaRPr lang="en-US"/>
        </a:p>
      </dgm:t>
    </dgm:pt>
  </dgm:ptLst>
  <dgm:cxnLst>
    <dgm:cxn modelId="{A0F99A99-984F-4007-AADB-01D4832D399F}" type="presOf" srcId="{CDD5E8DA-2F87-4DA4-9D2B-6C0828C8B81E}" destId="{2290E4C0-5B8B-4529-B7C3-7CEC706F525D}" srcOrd="0" destOrd="0" presId="urn:microsoft.com/office/officeart/2005/8/layout/process4"/>
    <dgm:cxn modelId="{DE6BED50-C3C5-4A53-9236-6419D3E8AABF}" type="presOf" srcId="{1A167D1D-E3F1-4959-A56D-F9A02D658FAE}" destId="{B158C264-DB29-45C0-9853-16DED4876185}" srcOrd="0" destOrd="0" presId="urn:microsoft.com/office/officeart/2005/8/layout/process4"/>
    <dgm:cxn modelId="{27EF44EA-5592-421D-A9CF-2A493EC4983B}" srcId="{9790D746-ECA8-4880-B63E-88D4246EDC1D}" destId="{CDD5E8DA-2F87-4DA4-9D2B-6C0828C8B81E}" srcOrd="4" destOrd="0" parTransId="{104C981B-17D4-4D4D-8B8C-4A9C95A29CB8}" sibTransId="{D2E6240F-D627-414B-AB92-2D0CB46424C8}"/>
    <dgm:cxn modelId="{47CDCA95-317D-4493-A7E2-CD822AD94D39}" type="presOf" srcId="{FC3639E6-37B5-4DFD-BAE1-9A333A5D101E}" destId="{85A4F8E7-6DEE-4DA5-8E1D-68EA8AA71E05}" srcOrd="0" destOrd="0" presId="urn:microsoft.com/office/officeart/2005/8/layout/process4"/>
    <dgm:cxn modelId="{81DD7198-5366-4597-84FE-185BEEC8F5A1}" srcId="{9790D746-ECA8-4880-B63E-88D4246EDC1D}" destId="{F13C4FFD-4DC2-4BD5-AFB7-F6AB63237A61}" srcOrd="2" destOrd="0" parTransId="{141373C5-975F-4C60-A774-FAD8B507E0B7}" sibTransId="{2257329F-5D27-4B93-A975-970836641F6C}"/>
    <dgm:cxn modelId="{6C8AFC6A-350A-48BE-90EE-6580C210F7AF}" srcId="{9790D746-ECA8-4880-B63E-88D4246EDC1D}" destId="{1A167D1D-E3F1-4959-A56D-F9A02D658FAE}" srcOrd="0" destOrd="0" parTransId="{9F9731CB-6AC1-4C63-930A-21E096E6C954}" sibTransId="{CD0FE381-F719-42D5-B7FD-4064F48FAA4C}"/>
    <dgm:cxn modelId="{DB96BE05-55FC-4F3F-9781-082399DE4665}" srcId="{9790D746-ECA8-4880-B63E-88D4246EDC1D}" destId="{FC3639E6-37B5-4DFD-BAE1-9A333A5D101E}" srcOrd="1" destOrd="0" parTransId="{8F83DA3F-3F11-495B-8A7D-C3E72E4F5179}" sibTransId="{F5BD101F-0DA5-48EE-A738-D8E6D3BBEAD8}"/>
    <dgm:cxn modelId="{1C6F749E-968F-4721-872B-7888F44E717A}" type="presOf" srcId="{4626C17A-8D26-45F9-B671-07311D0FAE75}" destId="{AE044E47-3F12-4FD2-A222-04BCF456B6A9}" srcOrd="0" destOrd="0" presId="urn:microsoft.com/office/officeart/2005/8/layout/process4"/>
    <dgm:cxn modelId="{E5CE3AA2-EFD6-4535-A2B1-FDAD53881571}" srcId="{9790D746-ECA8-4880-B63E-88D4246EDC1D}" destId="{4626C17A-8D26-45F9-B671-07311D0FAE75}" srcOrd="3" destOrd="0" parTransId="{9AC4E5A4-E7A2-4F2C-BE17-2116F63DAD6E}" sibTransId="{40C1EBAC-D05B-4C53-B678-C9D83195A830}"/>
    <dgm:cxn modelId="{6FFCFA7A-90B3-46DC-AD65-89544A857246}" type="presOf" srcId="{9790D746-ECA8-4880-B63E-88D4246EDC1D}" destId="{BB45F78B-7B91-4F17-AB64-063C7D76663F}" srcOrd="0" destOrd="0" presId="urn:microsoft.com/office/officeart/2005/8/layout/process4"/>
    <dgm:cxn modelId="{DF037716-6AE6-45D4-8790-550391A6DC08}" type="presOf" srcId="{F13C4FFD-4DC2-4BD5-AFB7-F6AB63237A61}" destId="{BF4A631F-1257-422D-8544-8C3BB698E296}" srcOrd="0" destOrd="0" presId="urn:microsoft.com/office/officeart/2005/8/layout/process4"/>
    <dgm:cxn modelId="{CF6B15C6-225F-45AE-91BD-F9DE980767A0}" type="presParOf" srcId="{BB45F78B-7B91-4F17-AB64-063C7D76663F}" destId="{793B0DB0-360F-4636-BF5D-8637BA2E3798}" srcOrd="0" destOrd="0" presId="urn:microsoft.com/office/officeart/2005/8/layout/process4"/>
    <dgm:cxn modelId="{067D6DB0-5E7A-411C-BA85-FC56C30CF3E9}" type="presParOf" srcId="{793B0DB0-360F-4636-BF5D-8637BA2E3798}" destId="{2290E4C0-5B8B-4529-B7C3-7CEC706F525D}" srcOrd="0" destOrd="0" presId="urn:microsoft.com/office/officeart/2005/8/layout/process4"/>
    <dgm:cxn modelId="{64B9C41D-ECD6-4E1E-A212-FF2D580385D9}" type="presParOf" srcId="{BB45F78B-7B91-4F17-AB64-063C7D76663F}" destId="{0044D0E9-436C-42A5-A431-C5A8F8966DDB}" srcOrd="1" destOrd="0" presId="urn:microsoft.com/office/officeart/2005/8/layout/process4"/>
    <dgm:cxn modelId="{483E49A4-66DE-4020-9B08-6AE7BB2CE5CF}" type="presParOf" srcId="{BB45F78B-7B91-4F17-AB64-063C7D76663F}" destId="{60890F51-02B9-4E3A-A85E-C2279A322DD8}" srcOrd="2" destOrd="0" presId="urn:microsoft.com/office/officeart/2005/8/layout/process4"/>
    <dgm:cxn modelId="{C92E42CF-B40A-40B3-8979-BED9F6595060}" type="presParOf" srcId="{60890F51-02B9-4E3A-A85E-C2279A322DD8}" destId="{AE044E47-3F12-4FD2-A222-04BCF456B6A9}" srcOrd="0" destOrd="0" presId="urn:microsoft.com/office/officeart/2005/8/layout/process4"/>
    <dgm:cxn modelId="{C05C7949-ED4E-487C-BEAB-24226934F2C0}" type="presParOf" srcId="{BB45F78B-7B91-4F17-AB64-063C7D76663F}" destId="{A3F328B7-EE22-44AF-A3D0-223DD1DE77DB}" srcOrd="3" destOrd="0" presId="urn:microsoft.com/office/officeart/2005/8/layout/process4"/>
    <dgm:cxn modelId="{BE71D642-04E2-438E-B3BE-C853DDDC6363}" type="presParOf" srcId="{BB45F78B-7B91-4F17-AB64-063C7D76663F}" destId="{83F0DB10-8766-470C-A923-1075B4C5AB3E}" srcOrd="4" destOrd="0" presId="urn:microsoft.com/office/officeart/2005/8/layout/process4"/>
    <dgm:cxn modelId="{2CF09D6D-DDA3-4234-999B-11EA49A38492}" type="presParOf" srcId="{83F0DB10-8766-470C-A923-1075B4C5AB3E}" destId="{BF4A631F-1257-422D-8544-8C3BB698E296}" srcOrd="0" destOrd="0" presId="urn:microsoft.com/office/officeart/2005/8/layout/process4"/>
    <dgm:cxn modelId="{6C04B4CF-5C51-420F-8343-DE42C419C468}" type="presParOf" srcId="{BB45F78B-7B91-4F17-AB64-063C7D76663F}" destId="{E13F2184-CF40-4EAD-BDA1-5E024A53B21D}" srcOrd="5" destOrd="0" presId="urn:microsoft.com/office/officeart/2005/8/layout/process4"/>
    <dgm:cxn modelId="{19BE5D95-CC6B-41B0-81C8-28408E8DD59C}" type="presParOf" srcId="{BB45F78B-7B91-4F17-AB64-063C7D76663F}" destId="{5DCD7FB1-4B2F-4097-AA6E-414A2C48E7EB}" srcOrd="6" destOrd="0" presId="urn:microsoft.com/office/officeart/2005/8/layout/process4"/>
    <dgm:cxn modelId="{CBD4C67C-0819-41FB-A725-F44A3B42BC46}" type="presParOf" srcId="{5DCD7FB1-4B2F-4097-AA6E-414A2C48E7EB}" destId="{85A4F8E7-6DEE-4DA5-8E1D-68EA8AA71E05}" srcOrd="0" destOrd="0" presId="urn:microsoft.com/office/officeart/2005/8/layout/process4"/>
    <dgm:cxn modelId="{6359EB0E-68C2-477C-B8A9-C9D22FCF91CB}" type="presParOf" srcId="{BB45F78B-7B91-4F17-AB64-063C7D76663F}" destId="{42F37E4E-0913-4327-9B40-ACC8B80E0196}" srcOrd="7" destOrd="0" presId="urn:microsoft.com/office/officeart/2005/8/layout/process4"/>
    <dgm:cxn modelId="{81497130-FE19-4D46-AD6B-6EFAA2547760}" type="presParOf" srcId="{BB45F78B-7B91-4F17-AB64-063C7D76663F}" destId="{F5B5FFB2-DC76-4CF6-830F-69ECA32AF6CA}" srcOrd="8" destOrd="0" presId="urn:microsoft.com/office/officeart/2005/8/layout/process4"/>
    <dgm:cxn modelId="{4B17011F-FFA2-4533-AE27-A5202061460F}" type="presParOf" srcId="{F5B5FFB2-DC76-4CF6-830F-69ECA32AF6CA}" destId="{B158C264-DB29-45C0-9853-16DED4876185}"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290E4C0-5B8B-4529-B7C3-7CEC706F525D}">
      <dsp:nvSpPr>
        <dsp:cNvPr id="0" name=""/>
        <dsp:cNvSpPr/>
      </dsp:nvSpPr>
      <dsp:spPr>
        <a:xfrm>
          <a:off x="0" y="4645482"/>
          <a:ext cx="3818282" cy="762130"/>
        </a:xfrm>
        <a:prstGeom prst="rect">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a:solidFill>
                <a:schemeClr val="tx1"/>
              </a:solidFill>
              <a:latin typeface="Times New Roman" pitchFamily="18" charset="0"/>
              <a:cs typeface="Times New Roman" pitchFamily="18" charset="0"/>
            </a:rPr>
            <a:t>Performance Measure </a:t>
          </a:r>
        </a:p>
      </dsp:txBody>
      <dsp:txXfrm>
        <a:off x="0" y="4645482"/>
        <a:ext cx="3818282" cy="762130"/>
      </dsp:txXfrm>
    </dsp:sp>
    <dsp:sp modelId="{AE044E47-3F12-4FD2-A222-04BCF456B6A9}">
      <dsp:nvSpPr>
        <dsp:cNvPr id="0" name=""/>
        <dsp:cNvSpPr/>
      </dsp:nvSpPr>
      <dsp:spPr>
        <a:xfrm rot="10800000">
          <a:off x="0" y="3484758"/>
          <a:ext cx="3818282" cy="1172156"/>
        </a:xfrm>
        <a:prstGeom prst="upArrowCallout">
          <a:avLst/>
        </a:prstGeom>
        <a:solidFill>
          <a:schemeClr val="accent1">
            <a:alpha val="90000"/>
            <a:hueOff val="0"/>
            <a:satOff val="0"/>
            <a:lumOff val="0"/>
            <a:alpha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a:solidFill>
                <a:schemeClr val="tx1"/>
              </a:solidFill>
              <a:latin typeface="Times New Roman" pitchFamily="18" charset="0"/>
              <a:cs typeface="Times New Roman" pitchFamily="18" charset="0"/>
            </a:rPr>
            <a:t>Classification</a:t>
          </a:r>
        </a:p>
      </dsp:txBody>
      <dsp:txXfrm rot="10800000">
        <a:off x="0" y="3484758"/>
        <a:ext cx="3818282" cy="1172156"/>
      </dsp:txXfrm>
    </dsp:sp>
    <dsp:sp modelId="{BF4A631F-1257-422D-8544-8C3BB698E296}">
      <dsp:nvSpPr>
        <dsp:cNvPr id="0" name=""/>
        <dsp:cNvSpPr/>
      </dsp:nvSpPr>
      <dsp:spPr>
        <a:xfrm rot="10800000">
          <a:off x="0" y="2324034"/>
          <a:ext cx="3818282" cy="1172156"/>
        </a:xfrm>
        <a:prstGeom prst="upArrowCallout">
          <a:avLst/>
        </a:prstGeom>
        <a:solidFill>
          <a:schemeClr val="accent1">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a:solidFill>
                <a:schemeClr val="tx1"/>
              </a:solidFill>
              <a:latin typeface="Times New Roman" pitchFamily="18" charset="0"/>
              <a:cs typeface="Times New Roman" pitchFamily="18" charset="0"/>
            </a:rPr>
            <a:t>Segmentation</a:t>
          </a:r>
        </a:p>
      </dsp:txBody>
      <dsp:txXfrm rot="10800000">
        <a:off x="0" y="2324034"/>
        <a:ext cx="3818282" cy="1172156"/>
      </dsp:txXfrm>
    </dsp:sp>
    <dsp:sp modelId="{85A4F8E7-6DEE-4DA5-8E1D-68EA8AA71E05}">
      <dsp:nvSpPr>
        <dsp:cNvPr id="0" name=""/>
        <dsp:cNvSpPr/>
      </dsp:nvSpPr>
      <dsp:spPr>
        <a:xfrm rot="10800000">
          <a:off x="0" y="1163310"/>
          <a:ext cx="3818282" cy="1172156"/>
        </a:xfrm>
        <a:prstGeom prst="upArrowCallout">
          <a:avLst/>
        </a:prstGeom>
        <a:solidFill>
          <a:schemeClr val="accent1">
            <a:alpha val="90000"/>
            <a:hueOff val="0"/>
            <a:satOff val="0"/>
            <a:lumOff val="0"/>
            <a:alphaOff val="-3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a:solidFill>
                <a:schemeClr val="tx1"/>
              </a:solidFill>
              <a:latin typeface="Times New Roman" pitchFamily="18" charset="0"/>
              <a:cs typeface="Times New Roman" pitchFamily="18" charset="0"/>
            </a:rPr>
            <a:t>Preprocessing</a:t>
          </a:r>
        </a:p>
      </dsp:txBody>
      <dsp:txXfrm rot="10800000">
        <a:off x="0" y="1163310"/>
        <a:ext cx="3818282" cy="1172156"/>
      </dsp:txXfrm>
    </dsp:sp>
    <dsp:sp modelId="{B158C264-DB29-45C0-9853-16DED4876185}">
      <dsp:nvSpPr>
        <dsp:cNvPr id="0" name=""/>
        <dsp:cNvSpPr/>
      </dsp:nvSpPr>
      <dsp:spPr>
        <a:xfrm rot="10800000">
          <a:off x="0" y="2586"/>
          <a:ext cx="3818282" cy="1172156"/>
        </a:xfrm>
        <a:prstGeom prst="upArrowCallout">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a:solidFill>
                <a:schemeClr val="tx1"/>
              </a:solidFill>
              <a:latin typeface="Times New Roman" pitchFamily="18" charset="0"/>
              <a:cs typeface="Times New Roman" pitchFamily="18" charset="0"/>
            </a:rPr>
            <a:t>Input Image</a:t>
          </a:r>
        </a:p>
      </dsp:txBody>
      <dsp:txXfrm rot="10800000">
        <a:off x="0" y="2586"/>
        <a:ext cx="3818282" cy="117215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B9E6AAD-973B-4BB0-ABBF-6B2631DD0879}"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9DE8A-B60A-4A19-9989-9B8D04FB023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B9E6AAD-973B-4BB0-ABBF-6B2631DD0879}"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9DE8A-B60A-4A19-9989-9B8D04FB02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B9E6AAD-973B-4BB0-ABBF-6B2631DD0879}"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9DE8A-B60A-4A19-9989-9B8D04FB02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B9E6AAD-973B-4BB0-ABBF-6B2631DD0879}"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9DE8A-B60A-4A19-9989-9B8D04FB02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9E6AAD-973B-4BB0-ABBF-6B2631DD0879}"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9DE8A-B60A-4A19-9989-9B8D04FB023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B9E6AAD-973B-4BB0-ABBF-6B2631DD0879}" type="datetimeFigureOut">
              <a:rPr lang="en-US" smtClean="0"/>
              <a:pPr/>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9DE8A-B60A-4A19-9989-9B8D04FB023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B9E6AAD-973B-4BB0-ABBF-6B2631DD0879}" type="datetimeFigureOut">
              <a:rPr lang="en-US" smtClean="0"/>
              <a:pPr/>
              <a:t>8/25/2023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29DE8A-B60A-4A19-9989-9B8D04FB023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B9E6AAD-973B-4BB0-ABBF-6B2631DD0879}" type="datetimeFigureOut">
              <a:rPr lang="en-US" smtClean="0"/>
              <a:pPr/>
              <a:t>8/25/2023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29DE8A-B60A-4A19-9989-9B8D04FB023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9E6AAD-973B-4BB0-ABBF-6B2631DD0879}" type="datetimeFigureOut">
              <a:rPr lang="en-US" smtClean="0"/>
              <a:pPr/>
              <a:t>8/25/2023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29DE8A-B60A-4A19-9989-9B8D04FB02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9E6AAD-973B-4BB0-ABBF-6B2631DD0879}" type="datetimeFigureOut">
              <a:rPr lang="en-US" smtClean="0"/>
              <a:pPr/>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9DE8A-B60A-4A19-9989-9B8D04FB023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9E6AAD-973B-4BB0-ABBF-6B2631DD0879}" type="datetimeFigureOut">
              <a:rPr lang="en-US" smtClean="0"/>
              <a:pPr/>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9DE8A-B60A-4A19-9989-9B8D04FB023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E6AAD-973B-4BB0-ABBF-6B2631DD0879}" type="datetimeFigureOut">
              <a:rPr lang="en-US" smtClean="0"/>
              <a:pPr/>
              <a:t>8/25/2023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9DE8A-B60A-4A19-9989-9B8D04FB02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thelancet.com/journals/landig/article/%20PIIS2589-7500(20)30059-5/fulltex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mailto:himanshisolanki04@outloo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datasets/imdevskp/corona-virus-repor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3535362"/>
          </a:xfrm>
        </p:spPr>
        <p:txBody>
          <a:bodyPr>
            <a:noAutofit/>
          </a:bodyPr>
          <a:lstStyle/>
          <a:p>
            <a:r>
              <a:rPr lang="en-IN" sz="3200" b="1" dirty="0" smtClean="0">
                <a:solidFill>
                  <a:schemeClr val="accent1">
                    <a:lumMod val="75000"/>
                  </a:schemeClr>
                </a:solidFill>
              </a:rPr>
              <a:t>COVID 19 DISEASE DETECTION AND CLASSIFICATION BASED ON RESNET50 DEEP LEARNING TECHNIQUE</a:t>
            </a:r>
            <a:r>
              <a:rPr lang="en-IN" sz="1800" dirty="0" smtClean="0"/>
              <a:t/>
            </a:r>
            <a:br>
              <a:rPr lang="en-IN" sz="1800" dirty="0" smtClean="0"/>
            </a:br>
            <a:r>
              <a:rPr lang="en-IN" sz="2000" b="1" dirty="0" smtClean="0"/>
              <a:t>Dissertation</a:t>
            </a:r>
            <a:br>
              <a:rPr lang="en-IN" sz="2000" b="1" dirty="0" smtClean="0"/>
            </a:br>
            <a:r>
              <a:rPr lang="en-IN" sz="2000" dirty="0" smtClean="0"/>
              <a:t/>
            </a:r>
            <a:br>
              <a:rPr lang="en-IN" sz="2000" dirty="0" smtClean="0"/>
            </a:br>
            <a:r>
              <a:rPr lang="en-IN" sz="1600" b="1" dirty="0" smtClean="0">
                <a:solidFill>
                  <a:srgbClr val="FF0000"/>
                </a:solidFill>
              </a:rPr>
              <a:t>Submitted in partial fulfilment for the award of Post Graduate Degree of</a:t>
            </a:r>
            <a:br>
              <a:rPr lang="en-IN" sz="1600" b="1" dirty="0" smtClean="0">
                <a:solidFill>
                  <a:srgbClr val="FF0000"/>
                </a:solidFill>
              </a:rPr>
            </a:br>
            <a:r>
              <a:rPr lang="en-IN" sz="1600" b="1" dirty="0" smtClean="0">
                <a:solidFill>
                  <a:srgbClr val="FF0000"/>
                </a:solidFill>
              </a:rPr>
              <a:t>Master of Technology in Computer Science Engineering </a:t>
            </a:r>
            <a:r>
              <a:rPr lang="en-IN" sz="2000" dirty="0" smtClean="0"/>
              <a:t/>
            </a:r>
            <a:br>
              <a:rPr lang="en-IN" sz="2000" dirty="0" smtClean="0"/>
            </a:br>
            <a:r>
              <a:rPr lang="en-IN" sz="1600" b="1" dirty="0" smtClean="0"/>
              <a:t>Submitted to</a:t>
            </a:r>
            <a:r>
              <a:rPr lang="en-IN" sz="2000" dirty="0" smtClean="0"/>
              <a:t/>
            </a:r>
            <a:br>
              <a:rPr lang="en-IN" sz="2000" dirty="0" smtClean="0"/>
            </a:br>
            <a:r>
              <a:rPr lang="en-IN" sz="2000" b="1" dirty="0" smtClean="0"/>
              <a:t>RAJIV GANDHI PRODYOGIKI VISHWAVIDYALAYA, </a:t>
            </a:r>
            <a:br>
              <a:rPr lang="en-IN" sz="2000" b="1" dirty="0" smtClean="0"/>
            </a:br>
            <a:r>
              <a:rPr lang="en-IN" sz="2000" b="1" dirty="0" smtClean="0"/>
              <a:t>BHOPAL (M.P.)</a:t>
            </a:r>
            <a:r>
              <a:rPr lang="en-IN" sz="2000" dirty="0" smtClean="0"/>
              <a:t/>
            </a:r>
            <a:br>
              <a:rPr lang="en-IN" sz="2000" dirty="0" smtClean="0"/>
            </a:br>
            <a:endParaRPr lang="en-US" sz="2000" dirty="0"/>
          </a:p>
        </p:txBody>
      </p:sp>
      <p:pic>
        <p:nvPicPr>
          <p:cNvPr id="6" name="Content Placeholder 5"/>
          <p:cNvPicPr>
            <a:picLocks noGrp="1"/>
          </p:cNvPicPr>
          <p:nvPr>
            <p:ph idx="1"/>
          </p:nvPr>
        </p:nvPicPr>
        <p:blipFill>
          <a:blip r:embed="rId2" cstate="print">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tretch>
            <a:fillRect/>
          </a:stretch>
        </p:blipFill>
        <p:spPr>
          <a:xfrm>
            <a:off x="7010400" y="3505200"/>
            <a:ext cx="1295400" cy="1143000"/>
          </a:xfrm>
          <a:prstGeom prst="rect">
            <a:avLst/>
          </a:prstGeom>
        </p:spPr>
      </p:pic>
      <p:sp>
        <p:nvSpPr>
          <p:cNvPr id="7" name="TextBox 6"/>
          <p:cNvSpPr txBox="1"/>
          <p:nvPr/>
        </p:nvSpPr>
        <p:spPr>
          <a:xfrm>
            <a:off x="4953000" y="4648200"/>
            <a:ext cx="3612744" cy="1477328"/>
          </a:xfrm>
          <a:prstGeom prst="rect">
            <a:avLst/>
          </a:prstGeom>
          <a:noFill/>
        </p:spPr>
        <p:txBody>
          <a:bodyPr wrap="square" rtlCol="0">
            <a:spAutoFit/>
          </a:bodyPr>
          <a:lstStyle/>
          <a:p>
            <a:pPr algn="r"/>
            <a:r>
              <a:rPr lang="en-IN" dirty="0" smtClean="0">
                <a:solidFill>
                  <a:schemeClr val="tx2"/>
                </a:solidFill>
              </a:rPr>
              <a:t>Submitted by</a:t>
            </a:r>
          </a:p>
          <a:p>
            <a:pPr algn="r"/>
            <a:r>
              <a:rPr lang="en-IN" b="1" dirty="0" smtClean="0">
                <a:solidFill>
                  <a:schemeClr val="tx2"/>
                </a:solidFill>
              </a:rPr>
              <a:t>HIMANSHI SOLANKI</a:t>
            </a:r>
            <a:r>
              <a:rPr lang="en-US" b="1" dirty="0" smtClean="0">
                <a:solidFill>
                  <a:schemeClr val="tx2"/>
                </a:solidFill>
              </a:rPr>
              <a:t> [0850CS18MT06]</a:t>
            </a:r>
          </a:p>
          <a:p>
            <a:pPr algn="r"/>
            <a:r>
              <a:rPr lang="en-US" b="1" dirty="0" smtClean="0">
                <a:solidFill>
                  <a:schemeClr val="tx2"/>
                </a:solidFill>
              </a:rPr>
              <a:t>himanshisolanki04@outlook.com</a:t>
            </a:r>
          </a:p>
          <a:p>
            <a:pPr algn="r"/>
            <a:endParaRPr lang="en-IN" b="1" dirty="0">
              <a:solidFill>
                <a:schemeClr val="accent1">
                  <a:lumMod val="75000"/>
                </a:schemeClr>
              </a:solidFill>
            </a:endParaRPr>
          </a:p>
        </p:txBody>
      </p:sp>
      <p:sp>
        <p:nvSpPr>
          <p:cNvPr id="11" name="TextBox 10"/>
          <p:cNvSpPr txBox="1"/>
          <p:nvPr/>
        </p:nvSpPr>
        <p:spPr>
          <a:xfrm>
            <a:off x="-304800" y="4876800"/>
            <a:ext cx="4343400" cy="1477328"/>
          </a:xfrm>
          <a:prstGeom prst="rect">
            <a:avLst/>
          </a:prstGeom>
          <a:noFill/>
        </p:spPr>
        <p:txBody>
          <a:bodyPr wrap="square" rtlCol="0">
            <a:spAutoFit/>
          </a:bodyPr>
          <a:lstStyle/>
          <a:p>
            <a:r>
              <a:rPr lang="en-IN" dirty="0" smtClean="0">
                <a:solidFill>
                  <a:schemeClr val="accent1">
                    <a:lumMod val="75000"/>
                  </a:schemeClr>
                </a:solidFill>
              </a:rPr>
              <a:t>                   Approved and  </a:t>
            </a:r>
            <a:r>
              <a:rPr lang="en-IN" dirty="0" smtClean="0">
                <a:solidFill>
                  <a:schemeClr val="tx2"/>
                </a:solidFill>
              </a:rPr>
              <a:t>Guided By</a:t>
            </a:r>
          </a:p>
          <a:p>
            <a:r>
              <a:rPr lang="en-IN" b="1" dirty="0" smtClean="0">
                <a:solidFill>
                  <a:schemeClr val="tx2"/>
                </a:solidFill>
              </a:rPr>
              <a:t>                   PROF. MOHIT JAIN</a:t>
            </a:r>
          </a:p>
          <a:p>
            <a:r>
              <a:rPr lang="en-IN" b="1" dirty="0" smtClean="0">
                <a:solidFill>
                  <a:schemeClr val="tx2"/>
                </a:solidFill>
              </a:rPr>
              <a:t>                   BM COLLEGE OF TECHNOLOGY</a:t>
            </a:r>
          </a:p>
          <a:p>
            <a:endParaRPr lang="en-IN" dirty="0" smtClean="0">
              <a:solidFill>
                <a:schemeClr val="tx2"/>
              </a:solidFill>
            </a:endParaRPr>
          </a:p>
          <a:p>
            <a:endParaRPr lang="en-IN" dirty="0"/>
          </a:p>
        </p:txBody>
      </p:sp>
      <p:sp>
        <p:nvSpPr>
          <p:cNvPr id="13" name="TextBox 12"/>
          <p:cNvSpPr txBox="1"/>
          <p:nvPr/>
        </p:nvSpPr>
        <p:spPr>
          <a:xfrm>
            <a:off x="0" y="5934670"/>
            <a:ext cx="7784787" cy="923330"/>
          </a:xfrm>
          <a:prstGeom prst="rect">
            <a:avLst/>
          </a:prstGeom>
          <a:noFill/>
        </p:spPr>
        <p:txBody>
          <a:bodyPr wrap="square" rtlCol="0">
            <a:spAutoFit/>
          </a:bodyPr>
          <a:lstStyle/>
          <a:p>
            <a:pPr algn="r"/>
            <a:r>
              <a:rPr lang="en-US" b="1" dirty="0" smtClean="0"/>
              <a:t>     MASTERS OF TECHNOLOGY  IN COMPUTER SCIENCE PROGRAM</a:t>
            </a:r>
          </a:p>
          <a:p>
            <a:pPr algn="r"/>
            <a:endParaRPr lang="en-US" b="1" dirty="0" smtClean="0"/>
          </a:p>
          <a:p>
            <a:endParaRPr lang="en-IN" dirty="0"/>
          </a:p>
        </p:txBody>
      </p:sp>
      <p:pic>
        <p:nvPicPr>
          <p:cNvPr id="8" name="image3.jpeg"/>
          <p:cNvPicPr/>
          <p:nvPr/>
        </p:nvPicPr>
        <p:blipFill>
          <a:blip r:embed="rId3" cstate="print">
            <a:lum bright="10000"/>
          </a:blip>
          <a:stretch>
            <a:fillRect/>
          </a:stretch>
        </p:blipFill>
        <p:spPr>
          <a:xfrm>
            <a:off x="838200" y="3733800"/>
            <a:ext cx="1066800" cy="9144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Problem Statement </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524000"/>
            <a:ext cx="8382000" cy="4602163"/>
          </a:xfrm>
        </p:spPr>
        <p:txBody>
          <a:bodyPr>
            <a:normAutofit/>
          </a:bodyPr>
          <a:lstStyle/>
          <a:p>
            <a:pPr algn="just"/>
            <a:r>
              <a:rPr lang="en-US" sz="1600" dirty="0">
                <a:latin typeface="Times New Roman" pitchFamily="18" charset="0"/>
                <a:cs typeface="Times New Roman" pitchFamily="18" charset="0"/>
              </a:rPr>
              <a:t>The problem at hand revolves around the need to develop an accurate, efficient, and reliable system for the automated detection and diagnosis of COVID-19 from medical images, particularly chest X-rays and CT scans. </a:t>
            </a:r>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ongoing global pandemic has underscored the critical importance of early and accurate detection of COVID-19 cases to curb the spread of the virus, provide timely medical interventions, and optimize healthcare resources.</a:t>
            </a:r>
          </a:p>
          <a:p>
            <a:pPr algn="just"/>
            <a:r>
              <a:rPr lang="en-US" sz="1600" dirty="0">
                <a:latin typeface="Times New Roman" pitchFamily="18" charset="0"/>
                <a:cs typeface="Times New Roman" pitchFamily="18" charset="0"/>
              </a:rPr>
              <a:t>Conventional diagnostic methods, while effective, can be time-consuming, resource-intensive, and subject to human error. Moreover, the diverse clinical presentations of COVID-19 and the potential for asymptomatic carriers pose challenges to swift and precise diagnosis. </a:t>
            </a:r>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As </a:t>
            </a:r>
            <a:r>
              <a:rPr lang="en-US" sz="1600" dirty="0">
                <a:latin typeface="Times New Roman" pitchFamily="18" charset="0"/>
                <a:cs typeface="Times New Roman" pitchFamily="18" charset="0"/>
              </a:rPr>
              <a:t>such, there is an urgent demand for advanced technological solutions that can leverage the power of deep learning and image analysis to assist healthcare professionals in rapidly identifying COVID-19 cases.</a:t>
            </a:r>
          </a:p>
          <a:p>
            <a:pPr algn="just"/>
            <a:r>
              <a:rPr lang="en-US" sz="1600" dirty="0">
                <a:latin typeface="Times New Roman" pitchFamily="18" charset="0"/>
                <a:cs typeface="Times New Roman" pitchFamily="18" charset="0"/>
              </a:rPr>
              <a:t>The proposed system aims to address these challenges by utilizing the ResNet-50 architecture, a state-of-the-art deep learning model, for feature extraction and classification from medical images. However, several key hurdles must be overcome to achieve success.</a:t>
            </a:r>
          </a:p>
          <a:p>
            <a:pPr algn="just"/>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a:latin typeface="Times New Roman" pitchFamily="18" charset="0"/>
                <a:cs typeface="Times New Roman" pitchFamily="18" charset="0"/>
              </a:rPr>
              <a:t>Proposed flow diagram</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graphicFrame>
        <p:nvGraphicFramePr>
          <p:cNvPr id="10" name="Diagram 9"/>
          <p:cNvGraphicFramePr/>
          <p:nvPr/>
        </p:nvGraphicFramePr>
        <p:xfrm>
          <a:off x="2662859" y="1066800"/>
          <a:ext cx="3818282" cy="5410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IMPLEMENTATION MODULES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r>
              <a:rPr lang="en-IN" sz="2400" dirty="0" smtClean="0">
                <a:latin typeface="Times New Roman" pitchFamily="18" charset="0"/>
                <a:cs typeface="Times New Roman" pitchFamily="18" charset="0"/>
              </a:rPr>
              <a:t>Input Image</a:t>
            </a:r>
            <a:endParaRPr lang="en-US" sz="2400" dirty="0">
              <a:latin typeface="Times New Roman" pitchFamily="18" charset="0"/>
              <a:cs typeface="Times New Roman" pitchFamily="18" charset="0"/>
            </a:endParaRPr>
          </a:p>
          <a:p>
            <a:pPr lvl="0"/>
            <a:r>
              <a:rPr lang="en-IN" sz="2400" dirty="0" smtClean="0">
                <a:latin typeface="Times New Roman" pitchFamily="18" charset="0"/>
                <a:cs typeface="Times New Roman" pitchFamily="18" charset="0"/>
              </a:rPr>
              <a:t>Pre-processing</a:t>
            </a:r>
            <a:endParaRPr lang="en-US" sz="2400" dirty="0">
              <a:latin typeface="Times New Roman" pitchFamily="18" charset="0"/>
              <a:cs typeface="Times New Roman" pitchFamily="18" charset="0"/>
            </a:endParaRPr>
          </a:p>
          <a:p>
            <a:pPr lvl="0"/>
            <a:r>
              <a:rPr lang="en-IN" sz="2400" dirty="0" smtClean="0">
                <a:latin typeface="Times New Roman" pitchFamily="18" charset="0"/>
                <a:cs typeface="Times New Roman" pitchFamily="18" charset="0"/>
              </a:rPr>
              <a:t>Segmentation</a:t>
            </a:r>
            <a:endParaRPr lang="en-US" sz="2400" dirty="0">
              <a:latin typeface="Times New Roman" pitchFamily="18" charset="0"/>
              <a:cs typeface="Times New Roman" pitchFamily="18" charset="0"/>
            </a:endParaRPr>
          </a:p>
          <a:p>
            <a:pPr lvl="0"/>
            <a:r>
              <a:rPr lang="en-IN" sz="2400" dirty="0">
                <a:latin typeface="Times New Roman" pitchFamily="18" charset="0"/>
                <a:cs typeface="Times New Roman" pitchFamily="18" charset="0"/>
              </a:rPr>
              <a:t>Feature extraction</a:t>
            </a:r>
            <a:endParaRPr lang="en-US" sz="2400" dirty="0">
              <a:latin typeface="Times New Roman" pitchFamily="18" charset="0"/>
              <a:cs typeface="Times New Roman" pitchFamily="18" charset="0"/>
            </a:endParaRPr>
          </a:p>
          <a:p>
            <a:pPr lvl="0"/>
            <a:r>
              <a:rPr lang="en-IN" sz="2400" dirty="0">
                <a:latin typeface="Times New Roman" pitchFamily="18" charset="0"/>
                <a:cs typeface="Times New Roman" pitchFamily="18" charset="0"/>
              </a:rPr>
              <a:t>Classification</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MODULE DESCRIPTION</a:t>
            </a:r>
            <a:endParaRPr lang="en-US" b="1" dirty="0"/>
          </a:p>
        </p:txBody>
      </p:sp>
      <p:sp>
        <p:nvSpPr>
          <p:cNvPr id="3" name="Content Placeholder 2"/>
          <p:cNvSpPr>
            <a:spLocks noGrp="1"/>
          </p:cNvSpPr>
          <p:nvPr>
            <p:ph idx="1"/>
          </p:nvPr>
        </p:nvSpPr>
        <p:spPr>
          <a:xfrm>
            <a:off x="533400" y="1524000"/>
            <a:ext cx="8229600" cy="4343400"/>
          </a:xfrm>
        </p:spPr>
        <p:txBody>
          <a:bodyPr>
            <a:normAutofit fontScale="40000" lnSpcReduction="20000"/>
          </a:bodyPr>
          <a:lstStyle/>
          <a:p>
            <a:pPr algn="just"/>
            <a:r>
              <a:rPr lang="en-US" sz="3400" b="1" dirty="0" smtClean="0">
                <a:latin typeface="Times New Roman" pitchFamily="18" charset="0"/>
                <a:cs typeface="Times New Roman" pitchFamily="18" charset="0"/>
              </a:rPr>
              <a:t>Input Image:</a:t>
            </a:r>
            <a:r>
              <a:rPr lang="en-US" sz="3400" dirty="0" smtClean="0">
                <a:latin typeface="Times New Roman" pitchFamily="18" charset="0"/>
                <a:cs typeface="Times New Roman" pitchFamily="18" charset="0"/>
              </a:rPr>
              <a:t> The process begins with obtaining the image(s) to be analyzed. In the context of your query, this could be a medical image like a chest X-ray or CT scan that is suspected to contain features related to a specific condition, such as COVID-19.</a:t>
            </a:r>
          </a:p>
          <a:p>
            <a:pPr algn="just"/>
            <a:r>
              <a:rPr lang="en-US" sz="3400" b="1" dirty="0" smtClean="0">
                <a:latin typeface="Times New Roman" pitchFamily="18" charset="0"/>
                <a:cs typeface="Times New Roman" pitchFamily="18" charset="0"/>
              </a:rPr>
              <a:t>Pre-processing:</a:t>
            </a:r>
            <a:r>
              <a:rPr lang="en-US" sz="3400" dirty="0" smtClean="0">
                <a:latin typeface="Times New Roman" pitchFamily="18" charset="0"/>
                <a:cs typeface="Times New Roman" pitchFamily="18" charset="0"/>
              </a:rPr>
              <a:t> Raw images often require pre-processing to enhance their quality and remove noise. This step can involve tasks like resizing, noise reduction, contrast adjustment, and normalization. In the context of COVID-19 detection, pre-processing might help improve the clarity of lung regions in medical images, making subsequent analysis more effective.</a:t>
            </a:r>
          </a:p>
          <a:p>
            <a:pPr algn="just"/>
            <a:r>
              <a:rPr lang="en-US" sz="3400" b="1" dirty="0" smtClean="0">
                <a:latin typeface="Times New Roman" pitchFamily="18" charset="0"/>
                <a:cs typeface="Times New Roman" pitchFamily="18" charset="0"/>
              </a:rPr>
              <a:t>Segmentation:</a:t>
            </a:r>
            <a:r>
              <a:rPr lang="en-US" sz="3400" dirty="0" smtClean="0">
                <a:latin typeface="Times New Roman" pitchFamily="18" charset="0"/>
                <a:cs typeface="Times New Roman" pitchFamily="18" charset="0"/>
              </a:rPr>
              <a:t> Image segmentation involves dividing an image into meaningful regions, which can be useful for isolating specific areas of interest. In medical imaging, lung segmentation might be performed to separate lung regions from the rest of the image. This step is crucial for focusing subsequent analysis on relevant parts of the image.</a:t>
            </a:r>
          </a:p>
          <a:p>
            <a:pPr algn="just"/>
            <a:r>
              <a:rPr lang="en-US" sz="3400" b="1" dirty="0" smtClean="0">
                <a:latin typeface="Times New Roman" pitchFamily="18" charset="0"/>
                <a:cs typeface="Times New Roman" pitchFamily="18" charset="0"/>
              </a:rPr>
              <a:t>Feature Extraction:</a:t>
            </a:r>
            <a:r>
              <a:rPr lang="en-US" sz="3400" dirty="0" smtClean="0">
                <a:latin typeface="Times New Roman" pitchFamily="18" charset="0"/>
                <a:cs typeface="Times New Roman" pitchFamily="18" charset="0"/>
              </a:rPr>
              <a:t> Once the image is pre-processed and segmented, features need to be extracted from it. Features are specific characteristics or patterns that can be quantified and used to represent the image. In the case of COVID-19 detection, features might include texture patterns, shapes, or pixel intensity distributions within the segmented lung regions.</a:t>
            </a:r>
          </a:p>
          <a:p>
            <a:pPr algn="just"/>
            <a:r>
              <a:rPr lang="en-US" sz="3400" b="1" dirty="0" smtClean="0">
                <a:latin typeface="Times New Roman" pitchFamily="18" charset="0"/>
                <a:cs typeface="Times New Roman" pitchFamily="18" charset="0"/>
              </a:rPr>
              <a:t>Classification:</a:t>
            </a:r>
            <a:r>
              <a:rPr lang="en-US" sz="3400" dirty="0" smtClean="0">
                <a:latin typeface="Times New Roman" pitchFamily="18" charset="0"/>
                <a:cs typeface="Times New Roman" pitchFamily="18" charset="0"/>
              </a:rPr>
              <a:t> Classification involves assigning a label or category to the image based on the extracted features. Machine learning algorithms, such as Support Vector Machines (SVMs), Random Forests, or Neural Networks, can be trained on labeled data to learn the patterns that distinguish COVID-19 cases from non-COVID-19 cases. The trained model can then be used to classify new, unseen images as either COVID-19 positive or negative.</a:t>
            </a:r>
          </a:p>
          <a:p>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itchFamily="18" charset="0"/>
                <a:cs typeface="Times New Roman" pitchFamily="18" charset="0"/>
              </a:rPr>
              <a:t>GUI Window</a:t>
            </a:r>
            <a:endParaRPr lang="en-US" sz="3600" dirty="0">
              <a:latin typeface="Times New Roman" pitchFamily="18" charset="0"/>
              <a:cs typeface="Times New Roman" pitchFamily="18" charset="0"/>
            </a:endParaRPr>
          </a:p>
        </p:txBody>
      </p:sp>
      <p:pic>
        <p:nvPicPr>
          <p:cNvPr id="4" name="Picture 3"/>
          <p:cNvPicPr/>
          <p:nvPr/>
        </p:nvPicPr>
        <p:blipFill>
          <a:blip r:embed="rId2" cstate="print"/>
          <a:srcRect/>
          <a:stretch>
            <a:fillRect/>
          </a:stretch>
        </p:blipFill>
        <p:spPr bwMode="auto">
          <a:xfrm>
            <a:off x="685800" y="1371600"/>
            <a:ext cx="8001000" cy="4343400"/>
          </a:xfrm>
          <a:prstGeom prst="rect">
            <a:avLst/>
          </a:prstGeom>
          <a:noFill/>
          <a:ln w="9525">
            <a:noFill/>
            <a:miter lim="800000"/>
            <a:headEnd/>
            <a:tailEnd/>
          </a:ln>
        </p:spPr>
      </p:pic>
      <p:cxnSp>
        <p:nvCxnSpPr>
          <p:cNvPr id="7" name="Straight Arrow Connector 6"/>
          <p:cNvCxnSpPr/>
          <p:nvPr/>
        </p:nvCxnSpPr>
        <p:spPr>
          <a:xfrm flipV="1">
            <a:off x="2667000" y="2286000"/>
            <a:ext cx="3886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Input Image  </a:t>
            </a:r>
            <a:r>
              <a:rPr lang="en-US" dirty="0"/>
              <a:t/>
            </a:r>
            <a:br>
              <a:rPr lang="en-US" dirty="0"/>
            </a:br>
            <a:r>
              <a:rPr lang="en-IN" b="1" dirty="0"/>
              <a:t> </a:t>
            </a:r>
            <a:endParaRPr lang="en-US" dirty="0"/>
          </a:p>
        </p:txBody>
      </p:sp>
      <p:pic>
        <p:nvPicPr>
          <p:cNvPr id="4" name="Content Placeholder 3"/>
          <p:cNvPicPr>
            <a:picLocks noGrp="1"/>
          </p:cNvPicPr>
          <p:nvPr>
            <p:ph idx="1"/>
          </p:nvPr>
        </p:nvPicPr>
        <p:blipFill>
          <a:blip r:embed="rId2" cstate="print"/>
          <a:stretch>
            <a:fillRect/>
          </a:stretch>
        </p:blipFill>
        <p:spPr bwMode="auto">
          <a:xfrm>
            <a:off x="457200" y="1662691"/>
            <a:ext cx="8229600" cy="4400980"/>
          </a:xfrm>
          <a:prstGeom prst="rect">
            <a:avLst/>
          </a:prstGeom>
          <a:noFill/>
          <a:ln w="9525">
            <a:noFill/>
            <a:miter lim="800000"/>
            <a:headEnd/>
            <a:tailEnd/>
          </a:ln>
        </p:spPr>
      </p:pic>
      <p:cxnSp>
        <p:nvCxnSpPr>
          <p:cNvPr id="6" name="Elbow Connector 5"/>
          <p:cNvCxnSpPr/>
          <p:nvPr/>
        </p:nvCxnSpPr>
        <p:spPr>
          <a:xfrm>
            <a:off x="2362200" y="2133600"/>
            <a:ext cx="4191000" cy="381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Pre-Processing Image</a:t>
            </a:r>
            <a:endParaRPr lang="en-US" dirty="0"/>
          </a:p>
        </p:txBody>
      </p:sp>
      <p:pic>
        <p:nvPicPr>
          <p:cNvPr id="4" name="Content Placeholder 3"/>
          <p:cNvPicPr>
            <a:picLocks noGrp="1"/>
          </p:cNvPicPr>
          <p:nvPr>
            <p:ph idx="1"/>
          </p:nvPr>
        </p:nvPicPr>
        <p:blipFill>
          <a:blip r:embed="rId2" cstate="print"/>
          <a:stretch>
            <a:fillRect/>
          </a:stretch>
        </p:blipFill>
        <p:spPr bwMode="auto">
          <a:xfrm>
            <a:off x="457200" y="1654304"/>
            <a:ext cx="8229600" cy="4417754"/>
          </a:xfrm>
          <a:prstGeom prst="rect">
            <a:avLst/>
          </a:prstGeom>
          <a:noFill/>
          <a:ln w="9525">
            <a:noFill/>
            <a:miter lim="800000"/>
            <a:headEnd/>
            <a:tailEnd/>
          </a:ln>
        </p:spPr>
      </p:pic>
      <p:cxnSp>
        <p:nvCxnSpPr>
          <p:cNvPr id="6" name="Elbow Connector 5"/>
          <p:cNvCxnSpPr/>
          <p:nvPr/>
        </p:nvCxnSpPr>
        <p:spPr>
          <a:xfrm>
            <a:off x="5410200" y="2667000"/>
            <a:ext cx="1219200" cy="609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Segmentation   Image  </a:t>
            </a:r>
            <a:r>
              <a:rPr lang="en-US" dirty="0"/>
              <a:t/>
            </a:r>
            <a:br>
              <a:rPr lang="en-US" dirty="0"/>
            </a:br>
            <a:r>
              <a:rPr lang="en-IN" dirty="0"/>
              <a:t> </a:t>
            </a:r>
            <a:r>
              <a:rPr lang="en-US" dirty="0"/>
              <a:t/>
            </a:r>
            <a:br>
              <a:rPr lang="en-US" dirty="0"/>
            </a:br>
            <a:endParaRPr lang="en-US" dirty="0"/>
          </a:p>
        </p:txBody>
      </p:sp>
      <p:pic>
        <p:nvPicPr>
          <p:cNvPr id="4" name="Content Placeholder 3"/>
          <p:cNvPicPr>
            <a:picLocks noGrp="1"/>
          </p:cNvPicPr>
          <p:nvPr>
            <p:ph idx="1"/>
          </p:nvPr>
        </p:nvPicPr>
        <p:blipFill>
          <a:blip r:embed="rId2" cstate="print"/>
          <a:stretch>
            <a:fillRect/>
          </a:stretch>
        </p:blipFill>
        <p:spPr bwMode="auto">
          <a:xfrm>
            <a:off x="457200" y="1684758"/>
            <a:ext cx="8229600" cy="4356847"/>
          </a:xfrm>
          <a:prstGeom prst="rect">
            <a:avLst/>
          </a:prstGeom>
          <a:noFill/>
          <a:ln w="9525">
            <a:noFill/>
            <a:miter lim="800000"/>
            <a:headEnd/>
            <a:tailEnd/>
          </a:ln>
        </p:spPr>
      </p:pic>
      <p:cxnSp>
        <p:nvCxnSpPr>
          <p:cNvPr id="6" name="Straight Arrow Connector 5"/>
          <p:cNvCxnSpPr/>
          <p:nvPr/>
        </p:nvCxnSpPr>
        <p:spPr>
          <a:xfrm flipV="1">
            <a:off x="2971800" y="4114800"/>
            <a:ext cx="3581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 Extraction</a:t>
            </a:r>
            <a:endParaRPr lang="en-US" dirty="0"/>
          </a:p>
        </p:txBody>
      </p:sp>
      <p:pic>
        <p:nvPicPr>
          <p:cNvPr id="4" name="Content Placeholder 3"/>
          <p:cNvPicPr>
            <a:picLocks noGrp="1"/>
          </p:cNvPicPr>
          <p:nvPr>
            <p:ph idx="1"/>
          </p:nvPr>
        </p:nvPicPr>
        <p:blipFill>
          <a:blip r:embed="rId2" cstate="print"/>
          <a:stretch>
            <a:fillRect/>
          </a:stretch>
        </p:blipFill>
        <p:spPr bwMode="auto">
          <a:xfrm>
            <a:off x="457200" y="1717473"/>
            <a:ext cx="8229600" cy="4291417"/>
          </a:xfrm>
          <a:prstGeom prst="rect">
            <a:avLst/>
          </a:prstGeom>
          <a:noFill/>
          <a:ln w="9525">
            <a:noFill/>
            <a:miter lim="800000"/>
            <a:headEnd/>
            <a:tailEnd/>
          </a:ln>
        </p:spPr>
      </p:pic>
      <p:cxnSp>
        <p:nvCxnSpPr>
          <p:cNvPr id="6" name="Straight Arrow Connector 5"/>
          <p:cNvCxnSpPr/>
          <p:nvPr/>
        </p:nvCxnSpPr>
        <p:spPr>
          <a:xfrm flipV="1">
            <a:off x="5334000" y="4800600"/>
            <a:ext cx="1143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 image</a:t>
            </a:r>
            <a:endParaRPr lang="en-US" dirty="0"/>
          </a:p>
        </p:txBody>
      </p:sp>
      <p:pic>
        <p:nvPicPr>
          <p:cNvPr id="4" name="Content Placeholder 3"/>
          <p:cNvPicPr>
            <a:picLocks noGrp="1"/>
          </p:cNvPicPr>
          <p:nvPr>
            <p:ph idx="1"/>
          </p:nvPr>
        </p:nvPicPr>
        <p:blipFill>
          <a:blip r:embed="rId2" cstate="print"/>
          <a:stretch>
            <a:fillRect/>
          </a:stretch>
        </p:blipFill>
        <p:spPr bwMode="auto">
          <a:xfrm>
            <a:off x="457200" y="1692230"/>
            <a:ext cx="8229600" cy="43419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tx2"/>
                </a:solidFill>
              </a:rPr>
              <a:t>CONTENTS</a:t>
            </a:r>
            <a:endParaRPr lang="en-IN" b="1" dirty="0">
              <a:solidFill>
                <a:schemeClr val="tx2"/>
              </a:solidFill>
            </a:endParaRPr>
          </a:p>
        </p:txBody>
      </p:sp>
      <p:sp>
        <p:nvSpPr>
          <p:cNvPr id="3" name="Content Placeholder 2"/>
          <p:cNvSpPr>
            <a:spLocks noGrp="1"/>
          </p:cNvSpPr>
          <p:nvPr>
            <p:ph idx="1"/>
          </p:nvPr>
        </p:nvSpPr>
        <p:spPr/>
        <p:txBody>
          <a:bodyPr>
            <a:normAutofit fontScale="92500" lnSpcReduction="10000"/>
          </a:bodyPr>
          <a:lstStyle/>
          <a:p>
            <a:r>
              <a:rPr lang="en-IN" sz="2800" dirty="0" smtClean="0"/>
              <a:t>Abstract </a:t>
            </a:r>
          </a:p>
          <a:p>
            <a:r>
              <a:rPr lang="en-IN" sz="2800" dirty="0" smtClean="0"/>
              <a:t>Introduction</a:t>
            </a:r>
            <a:endParaRPr lang="en-US" sz="2800" dirty="0" smtClean="0"/>
          </a:p>
          <a:p>
            <a:r>
              <a:rPr lang="en-US" sz="2800" dirty="0" smtClean="0"/>
              <a:t>Object of the Research</a:t>
            </a:r>
          </a:p>
          <a:p>
            <a:r>
              <a:rPr lang="en-US" sz="2800" dirty="0" smtClean="0"/>
              <a:t>Problem definition</a:t>
            </a:r>
          </a:p>
          <a:p>
            <a:r>
              <a:rPr lang="en-US" sz="2800" dirty="0" smtClean="0">
                <a:latin typeface="Times New Roman" pitchFamily="18" charset="0"/>
                <a:cs typeface="Times New Roman" pitchFamily="18" charset="0"/>
              </a:rPr>
              <a:t>Literature review </a:t>
            </a:r>
          </a:p>
          <a:p>
            <a:r>
              <a:rPr lang="en-IN" sz="2800" dirty="0" smtClean="0">
                <a:latin typeface="Times New Roman" pitchFamily="18" charset="0"/>
                <a:cs typeface="Times New Roman" pitchFamily="18" charset="0"/>
              </a:rPr>
              <a:t>Implementation modules</a:t>
            </a:r>
            <a:endParaRPr lang="en-US" sz="2800" dirty="0" smtClean="0"/>
          </a:p>
          <a:p>
            <a:r>
              <a:rPr lang="en-US" sz="2800" dirty="0" smtClean="0"/>
              <a:t>Result Analysis</a:t>
            </a:r>
          </a:p>
          <a:p>
            <a:r>
              <a:rPr lang="en-US" sz="2800" dirty="0" smtClean="0"/>
              <a:t>Conclusion</a:t>
            </a:r>
          </a:p>
          <a:p>
            <a:r>
              <a:rPr lang="en-IN" sz="2800" dirty="0" smtClean="0"/>
              <a:t>Future scope</a:t>
            </a:r>
            <a:endParaRPr lang="en-US" sz="2800" dirty="0" smtClean="0"/>
          </a:p>
          <a:p>
            <a:r>
              <a:rPr lang="en-US" sz="2800" dirty="0" smtClean="0">
                <a:latin typeface="Times New Roman" pitchFamily="18" charset="0"/>
                <a:cs typeface="Times New Roman" pitchFamily="18" charset="0"/>
              </a:rPr>
              <a:t>References</a:t>
            </a:r>
            <a:endParaRPr lang="en-IN"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CLASSIFICATION IMAGE</a:t>
            </a:r>
            <a:endParaRPr lang="en-US" b="1" dirty="0"/>
          </a:p>
        </p:txBody>
      </p:sp>
      <p:pic>
        <p:nvPicPr>
          <p:cNvPr id="4" name="Content Placeholder 3"/>
          <p:cNvPicPr>
            <a:picLocks noGrp="1"/>
          </p:cNvPicPr>
          <p:nvPr>
            <p:ph idx="1"/>
          </p:nvPr>
        </p:nvPicPr>
        <p:blipFill>
          <a:blip r:embed="rId2" cstate="print"/>
          <a:stretch>
            <a:fillRect/>
          </a:stretch>
        </p:blipFill>
        <p:spPr bwMode="auto">
          <a:xfrm>
            <a:off x="2071046" y="1600200"/>
            <a:ext cx="5001908"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700" dirty="0" smtClean="0">
                <a:latin typeface="Times New Roman" pitchFamily="18" charset="0"/>
                <a:cs typeface="Times New Roman" pitchFamily="18" charset="0"/>
              </a:rPr>
              <a:t>Classification </a:t>
            </a:r>
            <a:r>
              <a:rPr lang="en-IN" sz="2700" dirty="0">
                <a:latin typeface="Times New Roman" pitchFamily="18" charset="0"/>
                <a:cs typeface="Times New Roman" pitchFamily="18" charset="0"/>
              </a:rPr>
              <a:t>and Segmentation Evaluation Parameters</a:t>
            </a:r>
            <a:r>
              <a:rPr lang="en-US" dirty="0"/>
              <a:t/>
            </a:r>
            <a:br>
              <a:rPr lang="en-US" dirty="0"/>
            </a:br>
            <a:endParaRPr lang="en-US" dirty="0"/>
          </a:p>
        </p:txBody>
      </p:sp>
      <p:graphicFrame>
        <p:nvGraphicFramePr>
          <p:cNvPr id="4" name="Content Placeholder 3"/>
          <p:cNvGraphicFramePr>
            <a:graphicFrameLocks noGrp="1"/>
          </p:cNvGraphicFramePr>
          <p:nvPr>
            <p:ph idx="1"/>
          </p:nvPr>
        </p:nvGraphicFramePr>
        <p:xfrm>
          <a:off x="914398" y="1295400"/>
          <a:ext cx="7543802" cy="2442574"/>
        </p:xfrm>
        <a:graphic>
          <a:graphicData uri="http://schemas.openxmlformats.org/drawingml/2006/table">
            <a:tbl>
              <a:tblPr/>
              <a:tblGrid>
                <a:gridCol w="971739"/>
                <a:gridCol w="917219"/>
                <a:gridCol w="1017039"/>
                <a:gridCol w="958508"/>
                <a:gridCol w="789738"/>
                <a:gridCol w="841853"/>
                <a:gridCol w="1023853"/>
                <a:gridCol w="1023853"/>
              </a:tblGrid>
              <a:tr h="974894">
                <a:tc>
                  <a:txBody>
                    <a:bodyPr/>
                    <a:lstStyle/>
                    <a:p>
                      <a:pPr algn="just">
                        <a:lnSpc>
                          <a:spcPct val="150000"/>
                        </a:lnSpc>
                        <a:spcAft>
                          <a:spcPts val="0"/>
                        </a:spcAft>
                      </a:pPr>
                      <a:r>
                        <a:rPr lang="en-IN" sz="1200" b="1" dirty="0">
                          <a:latin typeface="Times New Roman"/>
                          <a:ea typeface="Calibri"/>
                          <a:cs typeface="Times New Roman"/>
                        </a:rPr>
                        <a:t>Technique</a:t>
                      </a:r>
                      <a:endParaRPr lang="en-US" sz="1400" b="1" dirty="0">
                        <a:latin typeface="Times New Roman"/>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just">
                        <a:lnSpc>
                          <a:spcPct val="150000"/>
                        </a:lnSpc>
                        <a:spcAft>
                          <a:spcPts val="0"/>
                        </a:spcAft>
                      </a:pPr>
                      <a:r>
                        <a:rPr lang="en-IN" sz="1200" b="1" dirty="0">
                          <a:latin typeface="Times New Roman"/>
                          <a:ea typeface="Calibri"/>
                          <a:cs typeface="Times New Roman"/>
                        </a:rPr>
                        <a:t>Accuracy</a:t>
                      </a:r>
                      <a:endParaRPr lang="en-US" sz="1400" b="1" dirty="0">
                        <a:latin typeface="Times New Roman"/>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b="1" dirty="0">
                          <a:latin typeface="Times New Roman"/>
                          <a:ea typeface="Calibri"/>
                          <a:cs typeface="Times New Roman"/>
                        </a:rPr>
                        <a:t>Sensitivity</a:t>
                      </a:r>
                      <a:endParaRPr lang="en-US" sz="1400" b="1" dirty="0">
                        <a:latin typeface="Times New Roman"/>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just">
                        <a:lnSpc>
                          <a:spcPct val="150000"/>
                        </a:lnSpc>
                        <a:spcAft>
                          <a:spcPts val="0"/>
                        </a:spcAft>
                      </a:pPr>
                      <a:r>
                        <a:rPr lang="en-IN" sz="1200" b="1" dirty="0">
                          <a:latin typeface="Times New Roman"/>
                          <a:ea typeface="Calibri"/>
                          <a:cs typeface="Times New Roman"/>
                        </a:rPr>
                        <a:t>Specificity</a:t>
                      </a:r>
                      <a:endParaRPr lang="en-US" sz="1400" b="1" dirty="0">
                        <a:latin typeface="Times New Roman"/>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b="1" dirty="0">
                          <a:latin typeface="Times New Roman"/>
                          <a:ea typeface="Calibri"/>
                          <a:cs typeface="Times New Roman"/>
                        </a:rPr>
                        <a:t>Recall</a:t>
                      </a:r>
                      <a:endParaRPr lang="en-US" sz="1400" b="1" dirty="0">
                        <a:latin typeface="Times New Roman"/>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just">
                        <a:lnSpc>
                          <a:spcPct val="150000"/>
                        </a:lnSpc>
                        <a:spcAft>
                          <a:spcPts val="0"/>
                        </a:spcAft>
                      </a:pPr>
                      <a:r>
                        <a:rPr lang="en-IN" sz="1200" b="1" dirty="0">
                          <a:latin typeface="Times New Roman"/>
                          <a:ea typeface="Calibri"/>
                          <a:cs typeface="Times New Roman"/>
                        </a:rPr>
                        <a:t>F-Score</a:t>
                      </a:r>
                      <a:endParaRPr lang="en-US" sz="1400" b="1" dirty="0">
                        <a:latin typeface="Times New Roman"/>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b="1" dirty="0" err="1">
                          <a:latin typeface="Times New Roman"/>
                          <a:ea typeface="Calibri"/>
                          <a:cs typeface="Times New Roman"/>
                        </a:rPr>
                        <a:t>Jaccard</a:t>
                      </a:r>
                      <a:r>
                        <a:rPr lang="en-IN" sz="1200" b="1" dirty="0">
                          <a:latin typeface="Times New Roman"/>
                          <a:ea typeface="Calibri"/>
                          <a:cs typeface="Times New Roman"/>
                        </a:rPr>
                        <a:t> Coefficient</a:t>
                      </a:r>
                      <a:endParaRPr lang="en-US" sz="1400" b="1" dirty="0">
                        <a:latin typeface="Times New Roman"/>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just">
                        <a:lnSpc>
                          <a:spcPct val="150000"/>
                        </a:lnSpc>
                        <a:spcAft>
                          <a:spcPts val="0"/>
                        </a:spcAft>
                      </a:pPr>
                      <a:r>
                        <a:rPr lang="en-IN" sz="1200" b="1" dirty="0">
                          <a:latin typeface="Times New Roman"/>
                          <a:ea typeface="Calibri"/>
                          <a:cs typeface="Times New Roman"/>
                        </a:rPr>
                        <a:t>Dice Coefficient</a:t>
                      </a:r>
                      <a:endParaRPr lang="en-US" sz="1400" b="1" dirty="0">
                        <a:latin typeface="Times New Roman"/>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67680">
                <a:tc>
                  <a:txBody>
                    <a:bodyPr/>
                    <a:lstStyle/>
                    <a:p>
                      <a:pPr algn="just">
                        <a:lnSpc>
                          <a:spcPct val="150000"/>
                        </a:lnSpc>
                        <a:spcAft>
                          <a:spcPts val="0"/>
                        </a:spcAft>
                      </a:pPr>
                      <a:r>
                        <a:rPr lang="en-IN" sz="1200">
                          <a:latin typeface="Times New Roman"/>
                          <a:ea typeface="Calibri"/>
                          <a:cs typeface="Times New Roman"/>
                        </a:rPr>
                        <a:t>ResNet50</a:t>
                      </a:r>
                      <a:endParaRPr lang="en-US" sz="1400">
                        <a:latin typeface="Times New Roman"/>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50000"/>
                        </a:lnSpc>
                        <a:spcAft>
                          <a:spcPts val="0"/>
                        </a:spcAft>
                      </a:pPr>
                      <a:r>
                        <a:rPr lang="en-IN" sz="1200">
                          <a:latin typeface="Times New Roman"/>
                          <a:ea typeface="Calibri"/>
                          <a:cs typeface="Times New Roman"/>
                        </a:rPr>
                        <a:t>92</a:t>
                      </a:r>
                      <a:endParaRPr lang="en-US" sz="1400">
                        <a:latin typeface="Times New Roman"/>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latin typeface="Times New Roman"/>
                          <a:ea typeface="Calibri"/>
                          <a:cs typeface="Times New Roman"/>
                        </a:rPr>
                        <a:t>70.1316</a:t>
                      </a:r>
                      <a:endParaRPr lang="en-US" sz="1400">
                        <a:latin typeface="Times New Roman"/>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50000"/>
                        </a:lnSpc>
                        <a:spcAft>
                          <a:spcPts val="0"/>
                        </a:spcAft>
                      </a:pPr>
                      <a:r>
                        <a:rPr lang="en-IN" sz="1200">
                          <a:latin typeface="Times New Roman"/>
                          <a:ea typeface="Calibri"/>
                          <a:cs typeface="Times New Roman"/>
                        </a:rPr>
                        <a:t>69.2987</a:t>
                      </a:r>
                      <a:endParaRPr lang="en-US" sz="1400">
                        <a:latin typeface="Times New Roman"/>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a:latin typeface="Times New Roman"/>
                          <a:ea typeface="Calibri"/>
                          <a:cs typeface="Times New Roman"/>
                        </a:rPr>
                        <a:t>70.1316</a:t>
                      </a:r>
                      <a:endParaRPr lang="en-US" sz="1400">
                        <a:latin typeface="Times New Roman"/>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50000"/>
                        </a:lnSpc>
                        <a:spcAft>
                          <a:spcPts val="0"/>
                        </a:spcAft>
                      </a:pPr>
                      <a:r>
                        <a:rPr lang="en-IN" sz="1200" dirty="0">
                          <a:latin typeface="Times New Roman"/>
                          <a:ea typeface="Calibri"/>
                          <a:cs typeface="Times New Roman"/>
                        </a:rPr>
                        <a:t>0.6938</a:t>
                      </a:r>
                      <a:endParaRPr lang="en-US" sz="1400" dirty="0">
                        <a:latin typeface="Times New Roman"/>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dirty="0">
                          <a:latin typeface="Times New Roman"/>
                          <a:ea typeface="Calibri"/>
                          <a:cs typeface="Times New Roman"/>
                        </a:rPr>
                        <a:t>0.5312</a:t>
                      </a:r>
                      <a:endParaRPr lang="en-US" sz="1400" dirty="0">
                        <a:latin typeface="Times New Roman"/>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50000"/>
                        </a:lnSpc>
                        <a:spcAft>
                          <a:spcPts val="0"/>
                        </a:spcAft>
                      </a:pPr>
                      <a:r>
                        <a:rPr lang="en-IN" sz="1200" dirty="0">
                          <a:latin typeface="Times New Roman"/>
                          <a:ea typeface="Calibri"/>
                          <a:cs typeface="Times New Roman"/>
                        </a:rPr>
                        <a:t>0.6938</a:t>
                      </a:r>
                      <a:endParaRPr lang="en-US" sz="1400" dirty="0">
                        <a:latin typeface="Times New Roman"/>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ormAutofit fontScale="90000"/>
          </a:bodyPr>
          <a:lstStyle/>
          <a:p>
            <a:pPr lvl="0"/>
            <a:r>
              <a:rPr kumimoji="0" lang="en-US" b="0" i="0" u="none" strike="noStrike" cap="none" normalizeH="0" baseline="0" dirty="0" smtClean="0">
                <a:ln>
                  <a:noFill/>
                </a:ln>
                <a:solidFill>
                  <a:schemeClr val="tx1"/>
                </a:solidFill>
                <a:effectLst/>
                <a:latin typeface="Times New Roman" pitchFamily="18" charset="0"/>
                <a:ea typeface="Cambria" pitchFamily="18" charset="0"/>
                <a:cs typeface="Times New Roman" pitchFamily="18" charset="0"/>
              </a:rPr>
              <a:t>COMPARISON RESULT WITH EXISTING WORK </a:t>
            </a:r>
            <a:r>
              <a:rPr kumimoji="0" lang="en-US" sz="2400" b="0" i="0" u="none" strike="noStrike" cap="none" normalizeH="0" baseline="0" dirty="0" smtClean="0">
                <a:ln>
                  <a:noFill/>
                </a:ln>
                <a:solidFill>
                  <a:schemeClr val="tx1"/>
                </a:solidFill>
                <a:effectLst/>
                <a:latin typeface="Arial" pitchFamily="34" charset="0"/>
                <a:cs typeface="Arial" pitchFamily="34" charset="0"/>
              </a:rPr>
              <a:t/>
            </a:r>
            <a:br>
              <a:rPr kumimoji="0" lang="en-US" sz="2400" b="0" i="0" u="none" strike="noStrike" cap="none" normalizeH="0" baseline="0" dirty="0" smtClean="0">
                <a:ln>
                  <a:noFill/>
                </a:ln>
                <a:solidFill>
                  <a:schemeClr val="tx1"/>
                </a:solidFill>
                <a:effectLst/>
                <a:latin typeface="Arial" pitchFamily="34" charset="0"/>
                <a:cs typeface="Arial" pitchFamily="34" charset="0"/>
              </a:rPr>
            </a:br>
            <a:endParaRPr lang="en-US" dirty="0"/>
          </a:p>
        </p:txBody>
      </p:sp>
      <p:graphicFrame>
        <p:nvGraphicFramePr>
          <p:cNvPr id="4" name="Content Placeholder 3"/>
          <p:cNvGraphicFramePr>
            <a:graphicFrameLocks noGrp="1"/>
          </p:cNvGraphicFramePr>
          <p:nvPr>
            <p:ph idx="1"/>
          </p:nvPr>
        </p:nvGraphicFramePr>
        <p:xfrm>
          <a:off x="838200" y="2362200"/>
          <a:ext cx="7391402" cy="2209799"/>
        </p:xfrm>
        <a:graphic>
          <a:graphicData uri="http://schemas.openxmlformats.org/drawingml/2006/table">
            <a:tbl>
              <a:tblPr/>
              <a:tblGrid>
                <a:gridCol w="1847454"/>
                <a:gridCol w="1847454"/>
                <a:gridCol w="1848247"/>
                <a:gridCol w="1848247"/>
              </a:tblGrid>
              <a:tr h="679904">
                <a:tc>
                  <a:txBody>
                    <a:bodyPr/>
                    <a:lstStyle/>
                    <a:p>
                      <a:pPr algn="ctr">
                        <a:spcAft>
                          <a:spcPts val="0"/>
                        </a:spcAft>
                      </a:pPr>
                      <a:endParaRPr lang="en-US" sz="1200" dirty="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b="1" dirty="0">
                          <a:latin typeface="Times New Roman"/>
                          <a:ea typeface="Calibri"/>
                          <a:cs typeface="Mangal"/>
                        </a:rPr>
                        <a:t>Accuracy (%)</a:t>
                      </a:r>
                      <a:endParaRPr lang="en-US" sz="1200" b="1"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b="1">
                          <a:latin typeface="Times New Roman"/>
                          <a:ea typeface="Calibri"/>
                          <a:cs typeface="Mangal"/>
                        </a:rPr>
                        <a:t>Sensitivity (%)</a:t>
                      </a:r>
                      <a:endParaRPr lang="en-US" sz="1200" b="1">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b="1" dirty="0">
                          <a:latin typeface="Times New Roman"/>
                          <a:ea typeface="Calibri"/>
                          <a:cs typeface="Mangal"/>
                        </a:rPr>
                        <a:t>Specificity (%)</a:t>
                      </a:r>
                      <a:endParaRPr lang="en-US" sz="1200" b="1"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5989">
                <a:tc>
                  <a:txBody>
                    <a:bodyPr/>
                    <a:lstStyle/>
                    <a:p>
                      <a:pPr algn="ctr">
                        <a:spcAft>
                          <a:spcPts val="0"/>
                        </a:spcAft>
                      </a:pPr>
                      <a:r>
                        <a:rPr lang="en-US" sz="1400">
                          <a:latin typeface="Times New Roman"/>
                          <a:ea typeface="Cambria"/>
                          <a:cs typeface="Cambria"/>
                        </a:rPr>
                        <a:t>RESNET[1]</a:t>
                      </a:r>
                      <a:endParaRPr lang="en-US" sz="12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dirty="0">
                          <a:latin typeface="Times New Roman"/>
                          <a:ea typeface="Cambria"/>
                          <a:cs typeface="Cambria"/>
                        </a:rPr>
                        <a:t>93.3</a:t>
                      </a:r>
                      <a:endParaRPr lang="en-US" sz="1200" dirty="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dirty="0">
                          <a:latin typeface="Times New Roman"/>
                          <a:ea typeface="Cambria"/>
                          <a:cs typeface="Cambria"/>
                        </a:rPr>
                        <a:t>87.6</a:t>
                      </a:r>
                      <a:endParaRPr lang="en-US" sz="1200" dirty="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dirty="0">
                          <a:latin typeface="Times New Roman"/>
                          <a:ea typeface="Cambria"/>
                          <a:cs typeface="Cambria"/>
                        </a:rPr>
                        <a:t>95.5</a:t>
                      </a:r>
                      <a:endParaRPr lang="en-US" sz="1200" dirty="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3906">
                <a:tc>
                  <a:txBody>
                    <a:bodyPr/>
                    <a:lstStyle/>
                    <a:p>
                      <a:pPr algn="ctr">
                        <a:spcAft>
                          <a:spcPts val="0"/>
                        </a:spcAft>
                      </a:pPr>
                      <a:r>
                        <a:rPr lang="en-US" sz="1400">
                          <a:latin typeface="Times New Roman"/>
                          <a:ea typeface="Cambria"/>
                          <a:cs typeface="Cambria"/>
                        </a:rPr>
                        <a:t>RESNET50</a:t>
                      </a:r>
                      <a:endParaRPr lang="en-US" sz="12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latin typeface="Times New Roman"/>
                          <a:ea typeface="Calibri"/>
                          <a:cs typeface="Mangal"/>
                        </a:rPr>
                        <a:t>96</a:t>
                      </a:r>
                      <a:endParaRPr lang="en-US" sz="12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a:latin typeface="Times New Roman"/>
                          <a:ea typeface="Calibri"/>
                          <a:cs typeface="Mangal"/>
                        </a:rPr>
                        <a:t>92.1316</a:t>
                      </a:r>
                      <a:endParaRPr lang="en-US" sz="12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latin typeface="Times New Roman"/>
                          <a:ea typeface="Calibri"/>
                          <a:cs typeface="Mangal"/>
                        </a:rPr>
                        <a:t>90.2987</a:t>
                      </a:r>
                      <a:endParaRPr lang="en-US" sz="12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COMPARISON RESULT WITH EXISTING WORK</a:t>
            </a:r>
            <a:r>
              <a:rPr lang="en-US" b="1" dirty="0" smtClean="0"/>
              <a:t/>
            </a:r>
            <a:br>
              <a:rPr lang="en-US" b="1" dirty="0" smtClean="0"/>
            </a:br>
            <a:endParaRPr lang="en-US" b="1" dirty="0"/>
          </a:p>
        </p:txBody>
      </p:sp>
      <p:graphicFrame>
        <p:nvGraphicFramePr>
          <p:cNvPr id="4" name="Chart 3"/>
          <p:cNvGraphicFramePr/>
          <p:nvPr/>
        </p:nvGraphicFramePr>
        <p:xfrm>
          <a:off x="762000" y="1066800"/>
          <a:ext cx="75438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CONCLUSION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295400"/>
            <a:ext cx="8458200" cy="4830763"/>
          </a:xfrm>
        </p:spPr>
        <p:txBody>
          <a:bodyPr>
            <a:normAutofit/>
          </a:bodyPr>
          <a:lstStyle/>
          <a:p>
            <a:pPr algn="just"/>
            <a:r>
              <a:rPr lang="en-IN" sz="1800" dirty="0" smtClean="0">
                <a:latin typeface="Times New Roman" pitchFamily="18" charset="0"/>
                <a:cs typeface="Times New Roman" pitchFamily="18" charset="0"/>
              </a:rPr>
              <a:t>This </a:t>
            </a:r>
            <a:r>
              <a:rPr lang="en-IN" sz="1800" dirty="0">
                <a:latin typeface="Times New Roman" pitchFamily="18" charset="0"/>
                <a:cs typeface="Times New Roman" pitchFamily="18" charset="0"/>
              </a:rPr>
              <a:t>work is a state of the art that gives an overview of some of the most important digital solutions that have been used around the world for COVID-19 disease screening and diagnosis, contact tracing, drug and vaccine development, prognosis and forecasting, and contact tracing. </a:t>
            </a:r>
            <a:endParaRPr lang="en-IN" sz="1800" dirty="0" smtClean="0">
              <a:latin typeface="Times New Roman" pitchFamily="18" charset="0"/>
              <a:cs typeface="Times New Roman" pitchFamily="18" charset="0"/>
            </a:endParaRPr>
          </a:p>
          <a:p>
            <a:pPr algn="just"/>
            <a:r>
              <a:rPr lang="en-IN" sz="1800" dirty="0" smtClean="0">
                <a:latin typeface="Times New Roman" pitchFamily="18" charset="0"/>
                <a:cs typeface="Times New Roman" pitchFamily="18" charset="0"/>
              </a:rPr>
              <a:t>There </a:t>
            </a:r>
            <a:r>
              <a:rPr lang="en-IN" sz="1800" dirty="0">
                <a:latin typeface="Times New Roman" pitchFamily="18" charset="0"/>
                <a:cs typeface="Times New Roman" pitchFamily="18" charset="0"/>
              </a:rPr>
              <a:t>is also separate information about each scientific contribution, such as the nature of the application, the used machine learning techniques and the findings from a data science perspective. </a:t>
            </a:r>
            <a:endParaRPr lang="en-IN" sz="1800" dirty="0" smtClean="0">
              <a:latin typeface="Times New Roman" pitchFamily="18" charset="0"/>
              <a:cs typeface="Times New Roman" pitchFamily="18" charset="0"/>
            </a:endParaRPr>
          </a:p>
          <a:p>
            <a:pPr algn="just"/>
            <a:r>
              <a:rPr lang="en-IN" sz="1800" dirty="0" smtClean="0">
                <a:latin typeface="Times New Roman" pitchFamily="18" charset="0"/>
                <a:cs typeface="Times New Roman" pitchFamily="18" charset="0"/>
              </a:rPr>
              <a:t>It </a:t>
            </a:r>
            <a:r>
              <a:rPr lang="en-IN" sz="1800" dirty="0">
                <a:latin typeface="Times New Roman" pitchFamily="18" charset="0"/>
                <a:cs typeface="Times New Roman" pitchFamily="18" charset="0"/>
              </a:rPr>
              <a:t>will be demonstrated that the rapid development of automated diagnostic systems based on machine learning not only protects healthcare personnel by reducing the number of times they interact with COVID-19 patients, but also saves money, expedites the process, and improves the accuracy of diagnoses. All of these benefits will be discussed.</a:t>
            </a:r>
            <a:endParaRPr lang="en-US" sz="1800" dirty="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Predicting the spread of the virus: </a:t>
            </a:r>
            <a:r>
              <a:rPr lang="en-US" dirty="0" smtClean="0"/>
              <a:t>Deep learning algorithms could be trained on data from previous pandemics and outbreaks to predict the spread of COVID-19. They could take into account factors such as population density, travel patterns, and public health interventions to make accurate predictions.</a:t>
            </a:r>
          </a:p>
          <a:p>
            <a:r>
              <a:rPr lang="en-US" b="1" dirty="0" smtClean="0"/>
              <a:t>Identifying high-risk areas: </a:t>
            </a:r>
            <a:r>
              <a:rPr lang="en-US" dirty="0" smtClean="0"/>
              <a:t>By analyzing data on factors such as age, pre-existing health conditions, and location, deep learning algorithms could identify areas that are at higher risk of experiencing severe outbreaks of COVID-19. This could help public health officials to target their resources and interventions more effectively.</a:t>
            </a:r>
          </a:p>
          <a:p>
            <a:r>
              <a:rPr lang="en-US" b="1" dirty="0" smtClean="0"/>
              <a:t>Developing treatments: </a:t>
            </a:r>
            <a:r>
              <a:rPr lang="en-US" dirty="0" smtClean="0"/>
              <a:t>Deep learning could be used to identify potential treatments for COVID-19 by analyzing large datasets of medical research and patient data. It could identify patterns in the data that might not be apparent to human researchers and suggest novel treatments or drug combinations.</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Font typeface="+mj-lt"/>
              <a:buAutoNum type="arabicPeriod"/>
            </a:pPr>
            <a:r>
              <a:rPr lang="en-IN" sz="1400" dirty="0"/>
              <a:t>Jun Wang, </a:t>
            </a:r>
            <a:r>
              <a:rPr lang="en-IN" sz="1400" dirty="0" err="1"/>
              <a:t>Yiming</a:t>
            </a:r>
            <a:r>
              <a:rPr lang="en-IN" sz="1400" dirty="0"/>
              <a:t> </a:t>
            </a:r>
            <a:r>
              <a:rPr lang="en-IN" sz="1400" dirty="0" err="1"/>
              <a:t>Bao</a:t>
            </a:r>
            <a:r>
              <a:rPr lang="en-IN" sz="1400" dirty="0"/>
              <a:t>, </a:t>
            </a:r>
            <a:r>
              <a:rPr lang="en-IN" sz="1400" dirty="0" err="1"/>
              <a:t>Yaofeng</a:t>
            </a:r>
            <a:r>
              <a:rPr lang="en-IN" sz="1400" dirty="0"/>
              <a:t> Wen, </a:t>
            </a:r>
            <a:r>
              <a:rPr lang="en-IN" sz="1400" dirty="0" err="1"/>
              <a:t>Hongbing</a:t>
            </a:r>
            <a:r>
              <a:rPr lang="en-IN" sz="1400" dirty="0"/>
              <a:t> Lu, </a:t>
            </a:r>
            <a:r>
              <a:rPr lang="en-IN" sz="1400" dirty="0" err="1"/>
              <a:t>Hu</a:t>
            </a:r>
            <a:r>
              <a:rPr lang="en-IN" sz="1400" dirty="0"/>
              <a:t> </a:t>
            </a:r>
            <a:r>
              <a:rPr lang="en-IN" sz="1400" dirty="0" err="1"/>
              <a:t>Luo</a:t>
            </a:r>
            <a:r>
              <a:rPr lang="en-IN" sz="1400" dirty="0"/>
              <a:t>, </a:t>
            </a:r>
            <a:r>
              <a:rPr lang="en-IN" sz="1400" dirty="0" err="1"/>
              <a:t>Yunfei</a:t>
            </a:r>
            <a:r>
              <a:rPr lang="en-IN" sz="1400" dirty="0"/>
              <a:t> Xiang, </a:t>
            </a:r>
            <a:r>
              <a:rPr lang="en-IN" sz="1400" dirty="0" err="1"/>
              <a:t>Xiaoming</a:t>
            </a:r>
            <a:r>
              <a:rPr lang="en-IN" sz="1400" dirty="0"/>
              <a:t> Li, Chen Liu, and </a:t>
            </a:r>
            <a:r>
              <a:rPr lang="en-IN" sz="1400" dirty="0" err="1"/>
              <a:t>Dahong</a:t>
            </a:r>
            <a:r>
              <a:rPr lang="en-IN" sz="1400" dirty="0"/>
              <a:t> </a:t>
            </a:r>
            <a:r>
              <a:rPr lang="en-IN" sz="1400" dirty="0" err="1"/>
              <a:t>Qian</a:t>
            </a:r>
            <a:r>
              <a:rPr lang="en-IN" sz="1400" dirty="0"/>
              <a:t>   Prior-Attention Residual Learning for More Discriminative COVID-19 Screening in CT Images 0278-0062 (c) 2020 IEEE </a:t>
            </a:r>
            <a:r>
              <a:rPr lang="en-IN" sz="1400" dirty="0" err="1"/>
              <a:t>IEEE</a:t>
            </a:r>
            <a:r>
              <a:rPr lang="en-IN" sz="1400" dirty="0"/>
              <a:t> TRANSACTIONS ON MEDICAL IMAGING, VOL. xx, NO. X, NOVEMBER 2020</a:t>
            </a:r>
            <a:endParaRPr lang="en-US" sz="1400" dirty="0"/>
          </a:p>
          <a:p>
            <a:pPr lvl="0" algn="just">
              <a:buFont typeface="+mj-lt"/>
              <a:buAutoNum type="arabicPeriod"/>
            </a:pPr>
            <a:r>
              <a:rPr lang="en-IN" sz="1400" dirty="0" smtClean="0">
                <a:latin typeface="Times New Roman" pitchFamily="18" charset="0"/>
                <a:cs typeface="Times New Roman" pitchFamily="18" charset="0"/>
              </a:rPr>
              <a:t>“</a:t>
            </a:r>
            <a:r>
              <a:rPr lang="en-IN" sz="1400" dirty="0">
                <a:latin typeface="Times New Roman" pitchFamily="18" charset="0"/>
                <a:cs typeface="Times New Roman" pitchFamily="18" charset="0"/>
              </a:rPr>
              <a:t>Improving epidemic surveillance and response: big data is dead, long live big data,” 2020. [Online]. Available: </a:t>
            </a:r>
            <a:r>
              <a:rPr lang="en-IN" sz="1400" u="sng" dirty="0">
                <a:latin typeface="Times New Roman" pitchFamily="18" charset="0"/>
                <a:cs typeface="Times New Roman" pitchFamily="18" charset="0"/>
                <a:hlinkClick r:id="rId2"/>
              </a:rPr>
              <a:t>https://www.thelancet.com/journals/landig/article/ PIIS2589-7500(20)30059-5/</a:t>
            </a:r>
            <a:r>
              <a:rPr lang="en-IN" sz="1400" u="sng" dirty="0" err="1">
                <a:latin typeface="Times New Roman" pitchFamily="18" charset="0"/>
                <a:cs typeface="Times New Roman" pitchFamily="18" charset="0"/>
                <a:hlinkClick r:id="rId2"/>
              </a:rPr>
              <a:t>fulltext</a:t>
            </a:r>
            <a:endParaRPr lang="en-US" sz="1400" dirty="0">
              <a:latin typeface="Times New Roman" pitchFamily="18" charset="0"/>
              <a:cs typeface="Times New Roman" pitchFamily="18" charset="0"/>
            </a:endParaRPr>
          </a:p>
          <a:p>
            <a:pPr lvl="0" algn="just">
              <a:buFont typeface="+mj-lt"/>
              <a:buAutoNum type="arabicPeriod"/>
            </a:pPr>
            <a:r>
              <a:rPr lang="en-IN" sz="1400" dirty="0">
                <a:latin typeface="Times New Roman" pitchFamily="18" charset="0"/>
                <a:cs typeface="Times New Roman" pitchFamily="18" charset="0"/>
              </a:rPr>
              <a:t>B. </a:t>
            </a:r>
            <a:r>
              <a:rPr lang="en-IN" sz="1400" dirty="0" err="1">
                <a:latin typeface="Times New Roman" pitchFamily="18" charset="0"/>
                <a:cs typeface="Times New Roman" pitchFamily="18" charset="0"/>
              </a:rPr>
              <a:t>Zahid</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Hussain;Ifrah</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Andleeb;Mohammad</a:t>
            </a:r>
            <a:r>
              <a:rPr lang="en-IN" sz="1400" dirty="0">
                <a:latin typeface="Times New Roman" pitchFamily="18" charset="0"/>
                <a:cs typeface="Times New Roman" pitchFamily="18" charset="0"/>
              </a:rPr>
              <a:t> Samar </a:t>
            </a:r>
            <a:r>
              <a:rPr lang="en-IN" sz="1400" dirty="0" err="1">
                <a:latin typeface="Times New Roman" pitchFamily="18" charset="0"/>
                <a:cs typeface="Times New Roman" pitchFamily="18" charset="0"/>
              </a:rPr>
              <a:t>Ansari;Amit</a:t>
            </a:r>
            <a:r>
              <a:rPr lang="en-IN" sz="1400" dirty="0">
                <a:latin typeface="Times New Roman" pitchFamily="18" charset="0"/>
                <a:cs typeface="Times New Roman" pitchFamily="18" charset="0"/>
              </a:rPr>
              <a:t> Mahesh </a:t>
            </a:r>
            <a:r>
              <a:rPr lang="en-IN" sz="1400" dirty="0" err="1">
                <a:latin typeface="Times New Roman" pitchFamily="18" charset="0"/>
                <a:cs typeface="Times New Roman" pitchFamily="18" charset="0"/>
              </a:rPr>
              <a:t>Joshi;Nadia</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Kanwal</a:t>
            </a:r>
            <a:endParaRPr lang="en-US" sz="1400" dirty="0">
              <a:latin typeface="Times New Roman" pitchFamily="18" charset="0"/>
              <a:cs typeface="Times New Roman" pitchFamily="18" charset="0"/>
            </a:endParaRPr>
          </a:p>
          <a:p>
            <a:pPr lvl="0" algn="just">
              <a:buFont typeface="+mj-lt"/>
              <a:buAutoNum type="arabicPeriod"/>
            </a:pPr>
            <a:r>
              <a:rPr lang="en-IN" sz="1400" dirty="0">
                <a:latin typeface="Times New Roman" pitchFamily="18" charset="0"/>
                <a:cs typeface="Times New Roman" pitchFamily="18" charset="0"/>
              </a:rPr>
              <a:t>Wasserstein GAN based Chest X-Ray Dataset Augmentation for Deep Learning Models: COVID-19 Detection Use-Case 2022 44th Annual International Conference of the IEEE Engineering in Medicine &amp; Biology Society (EMBC) Year: 2022 | </a:t>
            </a:r>
            <a:endParaRPr lang="en-US" sz="1400" dirty="0">
              <a:latin typeface="Times New Roman" pitchFamily="18" charset="0"/>
              <a:cs typeface="Times New Roman" pitchFamily="18" charset="0"/>
            </a:endParaRPr>
          </a:p>
          <a:p>
            <a:pPr lvl="0" algn="just">
              <a:buFont typeface="+mj-lt"/>
              <a:buAutoNum type="arabicPeriod"/>
            </a:pPr>
            <a:r>
              <a:rPr lang="en-IN" sz="1400" dirty="0">
                <a:latin typeface="Times New Roman" pitchFamily="18" charset="0"/>
                <a:cs typeface="Times New Roman" pitchFamily="18" charset="0"/>
              </a:rPr>
              <a:t>Truong </a:t>
            </a:r>
            <a:r>
              <a:rPr lang="en-IN" sz="1400" dirty="0" err="1">
                <a:latin typeface="Times New Roman" pitchFamily="18" charset="0"/>
                <a:cs typeface="Times New Roman" pitchFamily="18" charset="0"/>
              </a:rPr>
              <a:t>Hoang;Lam</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Pham;Dat</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Ngo;Hoang</a:t>
            </a:r>
            <a:r>
              <a:rPr lang="en-IN" sz="1400" dirty="0">
                <a:latin typeface="Times New Roman" pitchFamily="18" charset="0"/>
                <a:cs typeface="Times New Roman" pitchFamily="18" charset="0"/>
              </a:rPr>
              <a:t> D. </a:t>
            </a:r>
            <a:r>
              <a:rPr lang="en-IN" sz="1400" dirty="0" err="1">
                <a:latin typeface="Times New Roman" pitchFamily="18" charset="0"/>
                <a:cs typeface="Times New Roman" pitchFamily="18" charset="0"/>
              </a:rPr>
              <a:t>NguyenA</a:t>
            </a:r>
            <a:r>
              <a:rPr lang="en-IN" sz="1400" dirty="0">
                <a:latin typeface="Times New Roman" pitchFamily="18" charset="0"/>
                <a:cs typeface="Times New Roman" pitchFamily="18" charset="0"/>
              </a:rPr>
              <a:t> Cough-based deep learning framework for detecting COVID-19 2022 44th Annual International Conference of the IEEE Engineering in Medicine &amp; Biology Society (EMBC) Year: 2022 |</a:t>
            </a:r>
            <a:endParaRPr lang="en-US" sz="1400" dirty="0">
              <a:latin typeface="Times New Roman" pitchFamily="18" charset="0"/>
              <a:cs typeface="Times New Roman" pitchFamily="18" charset="0"/>
            </a:endParaRPr>
          </a:p>
          <a:p>
            <a:pPr lvl="0" algn="just">
              <a:buFont typeface="+mj-lt"/>
              <a:buAutoNum type="arabicPeriod"/>
            </a:pPr>
            <a:r>
              <a:rPr lang="en-IN" sz="1400" dirty="0" err="1">
                <a:latin typeface="Times New Roman" pitchFamily="18" charset="0"/>
                <a:cs typeface="Times New Roman" pitchFamily="18" charset="0"/>
              </a:rPr>
              <a:t>Ayesh</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Meepaganithage;Mgnas</a:t>
            </a:r>
            <a:r>
              <a:rPr lang="en-IN" sz="1400" dirty="0">
                <a:latin typeface="Times New Roman" pitchFamily="18" charset="0"/>
                <a:cs typeface="Times New Roman" pitchFamily="18" charset="0"/>
              </a:rPr>
              <a:t> Fernando Detecting COVID-19 Pneumonia using Chest X-rays through Deep Learning Techniques 2022 2nd International Conference on Advanced Research in Computing (ICARC) Year: 2022 | </a:t>
            </a:r>
            <a:endParaRPr lang="en-US" sz="1400" dirty="0">
              <a:latin typeface="Times New Roman" pitchFamily="18" charset="0"/>
              <a:cs typeface="Times New Roman" pitchFamily="18" charset="0"/>
            </a:endParaRPr>
          </a:p>
          <a:p>
            <a:pPr lvl="0" algn="just">
              <a:buFont typeface="+mj-lt"/>
              <a:buAutoNum type="arabicPeriod"/>
            </a:pPr>
            <a:r>
              <a:rPr lang="en-IN" sz="1400" dirty="0" err="1">
                <a:latin typeface="Times New Roman" pitchFamily="18" charset="0"/>
                <a:cs typeface="Times New Roman" pitchFamily="18" charset="0"/>
              </a:rPr>
              <a:t>Zihao</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Lu;Yanyu</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Chen;Zihao</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Chu;Sida</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Chen;Bowen</a:t>
            </a:r>
            <a:r>
              <a:rPr lang="en-IN" sz="1400" dirty="0">
                <a:latin typeface="Times New Roman" pitchFamily="18" charset="0"/>
                <a:cs typeface="Times New Roman" pitchFamily="18" charset="0"/>
              </a:rPr>
              <a:t> Sun A COVID-19 detection method based on self-supervised learning and transfer learning 2022 International Conference on </a:t>
            </a:r>
            <a:r>
              <a:rPr lang="en-IN" sz="1400" dirty="0" err="1">
                <a:latin typeface="Times New Roman" pitchFamily="18" charset="0"/>
                <a:cs typeface="Times New Roman" pitchFamily="18" charset="0"/>
              </a:rPr>
              <a:t>Wearables</a:t>
            </a:r>
            <a:r>
              <a:rPr lang="en-IN" sz="1400" dirty="0">
                <a:latin typeface="Times New Roman" pitchFamily="18" charset="0"/>
                <a:cs typeface="Times New Roman" pitchFamily="18" charset="0"/>
              </a:rPr>
              <a:t>, Sports and Lifestyle Management (WSLM) Year: 2022 | </a:t>
            </a:r>
            <a:endParaRPr lang="en-US" sz="1400" dirty="0">
              <a:latin typeface="Times New Roman" pitchFamily="18" charset="0"/>
              <a:cs typeface="Times New Roman" pitchFamily="18" charset="0"/>
            </a:endParaRPr>
          </a:p>
          <a:p>
            <a:pPr algn="just">
              <a:buFont typeface="+mj-lt"/>
              <a:buAutoNum type="arabicPeriod"/>
            </a:pP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8229600" cy="4525963"/>
          </a:xfrm>
        </p:spPr>
        <p:txBody>
          <a:bodyPr>
            <a:normAutofit/>
          </a:bodyPr>
          <a:lstStyle/>
          <a:p>
            <a:pPr algn="ctr">
              <a:buNone/>
            </a:pPr>
            <a:endParaRPr lang="en-US" sz="9600" dirty="0" smtClean="0">
              <a:latin typeface="Times New Roman" pitchFamily="18" charset="0"/>
              <a:cs typeface="Times New Roman" pitchFamily="18" charset="0"/>
            </a:endParaRPr>
          </a:p>
          <a:p>
            <a:pPr algn="ctr">
              <a:buNone/>
            </a:pPr>
            <a:r>
              <a:rPr lang="en-US" sz="9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itchFamily="18" charset="0"/>
                <a:cs typeface="Times New Roman" pitchFamily="18" charset="0"/>
              </a:rPr>
              <a:t>Thank you</a:t>
            </a:r>
          </a:p>
        </p:txBody>
      </p:sp>
      <p:sp>
        <p:nvSpPr>
          <p:cNvPr id="4" name="TextBox 3"/>
          <p:cNvSpPr txBox="1"/>
          <p:nvPr/>
        </p:nvSpPr>
        <p:spPr>
          <a:xfrm>
            <a:off x="1752600" y="4191000"/>
            <a:ext cx="5638800" cy="2123658"/>
          </a:xfrm>
          <a:prstGeom prst="rect">
            <a:avLst/>
          </a:prstGeom>
          <a:noFill/>
        </p:spPr>
        <p:txBody>
          <a:bodyPr wrap="square" rtlCol="0">
            <a:spAutoFit/>
          </a:bodyPr>
          <a:lstStyle/>
          <a:p>
            <a:pPr algn="ctr"/>
            <a:r>
              <a:rPr lang="en-IN" dirty="0" smtClean="0">
                <a:solidFill>
                  <a:schemeClr val="tx2"/>
                </a:solidFill>
              </a:rPr>
              <a:t>Submitted by</a:t>
            </a:r>
          </a:p>
          <a:p>
            <a:pPr algn="ctr"/>
            <a:r>
              <a:rPr lang="en-IN" sz="2400" b="1" dirty="0" smtClean="0">
                <a:solidFill>
                  <a:schemeClr val="tx2"/>
                </a:solidFill>
              </a:rPr>
              <a:t>HIMANSHI SOLANKI</a:t>
            </a:r>
            <a:r>
              <a:rPr lang="en-US" sz="2400" b="1" dirty="0" smtClean="0">
                <a:solidFill>
                  <a:schemeClr val="tx2"/>
                </a:solidFill>
              </a:rPr>
              <a:t> [0850CS18MT06]</a:t>
            </a:r>
          </a:p>
          <a:p>
            <a:pPr algn="ctr"/>
            <a:r>
              <a:rPr lang="en-US" sz="2400" b="1" dirty="0" smtClean="0">
                <a:solidFill>
                  <a:schemeClr val="tx2"/>
                </a:solidFill>
                <a:hlinkClick r:id="rId2"/>
              </a:rPr>
              <a:t>himanshisolanki04@outlook.com</a:t>
            </a:r>
            <a:endParaRPr lang="en-US" sz="2400" b="1" dirty="0" smtClean="0">
              <a:solidFill>
                <a:schemeClr val="tx2"/>
              </a:solidFill>
            </a:endParaRPr>
          </a:p>
          <a:p>
            <a:pPr algn="ctr"/>
            <a:r>
              <a:rPr lang="en-US" sz="2400" b="1" dirty="0" smtClean="0">
                <a:solidFill>
                  <a:schemeClr val="tx2"/>
                </a:solidFill>
              </a:rPr>
              <a:t>Saturday , 26</a:t>
            </a:r>
            <a:r>
              <a:rPr lang="en-US" sz="2400" b="1" baseline="30000" dirty="0" smtClean="0">
                <a:solidFill>
                  <a:schemeClr val="tx2"/>
                </a:solidFill>
              </a:rPr>
              <a:t>th</a:t>
            </a:r>
            <a:r>
              <a:rPr lang="en-US" sz="2400" b="1" dirty="0" smtClean="0">
                <a:solidFill>
                  <a:schemeClr val="tx2"/>
                </a:solidFill>
              </a:rPr>
              <a:t> Aug, 2023</a:t>
            </a:r>
          </a:p>
          <a:p>
            <a:pPr algn="ctr"/>
            <a:r>
              <a:rPr lang="en-US" sz="2400" b="1" dirty="0" err="1" smtClean="0"/>
              <a:t>M.Tech</a:t>
            </a:r>
            <a:r>
              <a:rPr lang="en-US" sz="2400" b="1" dirty="0" smtClean="0">
                <a:solidFill>
                  <a:schemeClr val="tx2"/>
                </a:solidFill>
              </a:rPr>
              <a:t> </a:t>
            </a:r>
            <a:r>
              <a:rPr lang="en-IN" sz="2400" b="1" dirty="0" smtClean="0"/>
              <a:t>Dissertation</a:t>
            </a:r>
            <a:endParaRPr lang="en-US" sz="2400" b="1" dirty="0" smtClean="0">
              <a:solidFill>
                <a:schemeClr val="tx2"/>
              </a:solidFill>
            </a:endParaRPr>
          </a:p>
          <a:p>
            <a:pPr algn="ctr"/>
            <a:endParaRPr lang="en-IN" b="1"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 </a:t>
            </a:r>
            <a:endParaRPr lang="en-US" dirty="0"/>
          </a:p>
        </p:txBody>
      </p:sp>
      <p:sp>
        <p:nvSpPr>
          <p:cNvPr id="3" name="Content Placeholder 2"/>
          <p:cNvSpPr>
            <a:spLocks noGrp="1"/>
          </p:cNvSpPr>
          <p:nvPr>
            <p:ph idx="1"/>
          </p:nvPr>
        </p:nvSpPr>
        <p:spPr>
          <a:xfrm>
            <a:off x="381000" y="1600200"/>
            <a:ext cx="8305800" cy="4525963"/>
          </a:xfrm>
        </p:spPr>
        <p:txBody>
          <a:bodyPr>
            <a:normAutofit fontScale="70000" lnSpcReduction="20000"/>
          </a:bodyPr>
          <a:lstStyle/>
          <a:p>
            <a:pPr algn="just">
              <a:buNone/>
            </a:pPr>
            <a:r>
              <a:rPr lang="en-US" dirty="0" smtClean="0"/>
              <a:t>     The COVID-19 disease caused by the SARS-CoV-2 virus has become a global pandemic. Early and accurate detection of COVID-19 is crucial to control its spread. In recent years, deep learning techniques have shown great potential in medical image analysis tasks, including disease detection. In this regard, a study was conducted to detect COVID-19 from chest X-ray images using the ResNET50 deep learning model. The ResNET50 model was trained on a dataset of chest X-ray images, which included normal and COVID-19 infected cases. The results of the study showed that the ResNET50 model achieved an accuracy of 92 % in detecting COVID-19 from chest X-ray images. The study concluded that the ResNET50 model has the potential to be a valuable tool for the early and accurate detection of COVID- 19, which can aid in the effective management of the disease.</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dirty="0" smtClean="0"/>
              <a:t>Introduction</a:t>
            </a:r>
            <a:endParaRPr lang="en-US" dirty="0"/>
          </a:p>
        </p:txBody>
      </p:sp>
      <p:sp>
        <p:nvSpPr>
          <p:cNvPr id="3" name="Content Placeholder 2"/>
          <p:cNvSpPr>
            <a:spLocks noGrp="1"/>
          </p:cNvSpPr>
          <p:nvPr>
            <p:ph idx="1"/>
          </p:nvPr>
        </p:nvSpPr>
        <p:spPr>
          <a:xfrm>
            <a:off x="457200" y="990600"/>
            <a:ext cx="8229600" cy="4525963"/>
          </a:xfrm>
        </p:spPr>
        <p:txBody>
          <a:bodyPr>
            <a:noAutofit/>
          </a:bodyPr>
          <a:lstStyle/>
          <a:p>
            <a:pPr algn="just"/>
            <a:r>
              <a:rPr lang="en-US" sz="1600" dirty="0" smtClean="0">
                <a:latin typeface="Times New Roman" pitchFamily="18" charset="0"/>
                <a:cs typeface="Times New Roman" pitchFamily="18" charset="0"/>
              </a:rPr>
              <a:t>Corona disease detection, commonly referring to COVID-19 caused by the SARS-CoV-2 virus, has seen significant advancements through the application of machine learning techniques. Machine learning models have been employed to aid in the diagnosis and identification of COVID-19 cases. These models utilize various data sources, such as medical images (like chest X-rays and CT scans) and clinical data (including symptoms and patient history), to detect patterns that are indicative of the disease.</a:t>
            </a:r>
          </a:p>
          <a:p>
            <a:pPr algn="just"/>
            <a:r>
              <a:rPr lang="en-US" sz="1600" dirty="0" err="1" smtClean="0">
                <a:latin typeface="Times New Roman" pitchFamily="18" charset="0"/>
                <a:cs typeface="Times New Roman" pitchFamily="18" charset="0"/>
              </a:rPr>
              <a:t>Convolutional</a:t>
            </a:r>
            <a:r>
              <a:rPr lang="en-US" sz="1600" dirty="0" smtClean="0">
                <a:latin typeface="Times New Roman" pitchFamily="18" charset="0"/>
                <a:cs typeface="Times New Roman" pitchFamily="18" charset="0"/>
              </a:rPr>
              <a:t> Neural Networks (CNNs) have played a crucial role in analyzing medical images. These networks can identify specific visual features in X-rays and CT scans that might be associated with COVID-19, aiding radiologists and medical professionals in making accurate assessments. Transfer learning, a technique where pre-trained models are fine-tuned for a specific task, has been particularly effective in COVID-19 detection due to limited labeled data.</a:t>
            </a:r>
          </a:p>
          <a:p>
            <a:pPr algn="just"/>
            <a:r>
              <a:rPr lang="en-US" sz="1600" dirty="0" smtClean="0">
                <a:latin typeface="Times New Roman" pitchFamily="18" charset="0"/>
                <a:cs typeface="Times New Roman" pitchFamily="18" charset="0"/>
              </a:rPr>
              <a:t>In addition to medical images, machine learning models have been used to predict COVID-19 infection based on clinical data. By analyzing symptoms, vital signs, and other patient information, these models can provide rapid preliminary assessments. However, it's important to note that these models are meant to assist healthcare professionals and not replace clinical judgment.</a:t>
            </a:r>
          </a:p>
          <a:p>
            <a:pPr algn="just"/>
            <a:r>
              <a:rPr lang="en-US" sz="1600" dirty="0" smtClean="0">
                <a:latin typeface="Times New Roman" pitchFamily="18" charset="0"/>
                <a:cs typeface="Times New Roman" pitchFamily="18" charset="0"/>
              </a:rPr>
              <a:t>While machine learning has shown promise in COVID-19 detection, there are challenges to address, including the need for diverse and high-quality datasets, potential biases in the data, and the necessity of validation through rigorous clinical trials. Nevertheless, the ongoing research and development in this field continue to contribute to more effective tools for early detection, monitoring, and management of the disease.</a:t>
            </a:r>
            <a:endParaRPr lang="en-US"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tx2"/>
                </a:solidFill>
              </a:rPr>
              <a:t>OBJECT OF THE RESEARCH</a:t>
            </a:r>
          </a:p>
        </p:txBody>
      </p:sp>
      <p:sp>
        <p:nvSpPr>
          <p:cNvPr id="3" name="Content Placeholder 2"/>
          <p:cNvSpPr>
            <a:spLocks noGrp="1"/>
          </p:cNvSpPr>
          <p:nvPr>
            <p:ph idx="1"/>
          </p:nvPr>
        </p:nvSpPr>
        <p:spPr>
          <a:xfrm>
            <a:off x="457200" y="1143000"/>
            <a:ext cx="8229600" cy="4525963"/>
          </a:xfrm>
        </p:spPr>
        <p:txBody>
          <a:bodyPr>
            <a:normAutofit fontScale="92500" lnSpcReduction="20000"/>
          </a:bodyPr>
          <a:lstStyle/>
          <a:p>
            <a:pPr marL="514350" indent="-514350">
              <a:lnSpc>
                <a:spcPct val="150000"/>
              </a:lnSpc>
            </a:pPr>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work discusses the scenarios for providing vaccination to the people based on the following issues:</a:t>
            </a:r>
          </a:p>
          <a:p>
            <a:pPr marL="514350" lvl="0" indent="-514350">
              <a:lnSpc>
                <a:spcPct val="110000"/>
              </a:lnSpc>
            </a:pPr>
            <a:r>
              <a:rPr lang="en-US" sz="1800" dirty="0">
                <a:latin typeface="Times New Roman" pitchFamily="18" charset="0"/>
                <a:cs typeface="Times New Roman" pitchFamily="18" charset="0"/>
              </a:rPr>
              <a:t>Collect and </a:t>
            </a:r>
            <a:r>
              <a:rPr lang="en-US" sz="1800" dirty="0" smtClean="0">
                <a:latin typeface="Times New Roman" pitchFamily="18" charset="0"/>
                <a:cs typeface="Times New Roman" pitchFamily="18" charset="0"/>
              </a:rPr>
              <a:t>accurate </a:t>
            </a:r>
            <a:r>
              <a:rPr lang="en-US" sz="1800" dirty="0">
                <a:latin typeface="Times New Roman" pitchFamily="18" charset="0"/>
                <a:cs typeface="Times New Roman" pitchFamily="18" charset="0"/>
              </a:rPr>
              <a:t>COVID-19 patient data from </a:t>
            </a:r>
            <a:r>
              <a:rPr lang="en-US" sz="1800" dirty="0" err="1">
                <a:latin typeface="Times New Roman" pitchFamily="18" charset="0"/>
                <a:cs typeface="Times New Roman" pitchFamily="18" charset="0"/>
              </a:rPr>
              <a:t>kaggle</a:t>
            </a:r>
            <a:r>
              <a:rPr lang="en-US" sz="1800" dirty="0">
                <a:latin typeface="Times New Roman" pitchFamily="18" charset="0"/>
                <a:cs typeface="Times New Roman" pitchFamily="18" charset="0"/>
              </a:rPr>
              <a:t> website </a:t>
            </a:r>
            <a:r>
              <a:rPr lang="en-US" sz="1800" dirty="0" smtClean="0">
                <a:latin typeface="Times New Roman" pitchFamily="18" charset="0"/>
                <a:cs typeface="Times New Roman" pitchFamily="18" charset="0"/>
                <a:hlinkClick r:id="rId2"/>
              </a:rPr>
              <a:t>https://www.kaggle.com/</a:t>
            </a:r>
            <a:endParaRPr lang="en-US" sz="1800" dirty="0" smtClean="0">
              <a:latin typeface="Times New Roman" pitchFamily="18" charset="0"/>
              <a:cs typeface="Times New Roman" pitchFamily="18" charset="0"/>
            </a:endParaRPr>
          </a:p>
          <a:p>
            <a:pPr marL="514350" lvl="0" indent="-514350">
              <a:lnSpc>
                <a:spcPct val="110000"/>
              </a:lnSpc>
            </a:pPr>
            <a:endParaRPr lang="en-US" sz="1800" dirty="0" smtClean="0">
              <a:latin typeface="Times New Roman" pitchFamily="18" charset="0"/>
              <a:cs typeface="Times New Roman" pitchFamily="18" charset="0"/>
            </a:endParaRPr>
          </a:p>
          <a:p>
            <a:pPr marL="514350" lvl="0" indent="-514350">
              <a:lnSpc>
                <a:spcPct val="110000"/>
              </a:lnSpc>
            </a:pPr>
            <a:r>
              <a:rPr lang="en-US" sz="1800" dirty="0" smtClean="0">
                <a:latin typeface="Times New Roman" pitchFamily="18" charset="0"/>
                <a:cs typeface="Times New Roman" pitchFamily="18" charset="0"/>
              </a:rPr>
              <a:t>To </a:t>
            </a:r>
            <a:r>
              <a:rPr lang="en-US" sz="1800" dirty="0">
                <a:latin typeface="Times New Roman" pitchFamily="18" charset="0"/>
                <a:cs typeface="Times New Roman" pitchFamily="18" charset="0"/>
              </a:rPr>
              <a:t>preprocess the data to ensure that it is clean, standardized, and in a format suitable for deep learning model.</a:t>
            </a:r>
          </a:p>
          <a:p>
            <a:pPr marL="514350" lvl="0" indent="-514350">
              <a:lnSpc>
                <a:spcPct val="150000"/>
              </a:lnSpc>
            </a:pPr>
            <a:r>
              <a:rPr lang="en-US" sz="1800" dirty="0">
                <a:latin typeface="Times New Roman" pitchFamily="18" charset="0"/>
                <a:cs typeface="Times New Roman" pitchFamily="18" charset="0"/>
              </a:rPr>
              <a:t>Train deep learning model such as ResNet50 on the COVID-19 patient data to identify patterns and insights.</a:t>
            </a:r>
          </a:p>
          <a:p>
            <a:pPr marL="514350" lvl="0" indent="-514350">
              <a:lnSpc>
                <a:spcPct val="150000"/>
              </a:lnSpc>
            </a:pPr>
            <a:r>
              <a:rPr lang="en-US" sz="1800" dirty="0">
                <a:latin typeface="Times New Roman" pitchFamily="18" charset="0"/>
                <a:cs typeface="Times New Roman" pitchFamily="18" charset="0"/>
              </a:rPr>
              <a:t>Evaluate the performance of the deep learning models using various metrics such as accuracy, precision, recall, and F1 score.</a:t>
            </a:r>
          </a:p>
          <a:p>
            <a:pPr marL="514350" lvl="0" indent="-514350">
              <a:lnSpc>
                <a:spcPct val="150000"/>
              </a:lnSpc>
            </a:pPr>
            <a:r>
              <a:rPr lang="en-US" sz="1800" dirty="0">
                <a:latin typeface="Times New Roman" pitchFamily="18" charset="0"/>
                <a:cs typeface="Times New Roman" pitchFamily="18" charset="0"/>
              </a:rPr>
              <a:t>Analyze the results and identify actionable insights that can inform the diagnosis, treatment, and management of COVID-19.</a:t>
            </a:r>
          </a:p>
          <a:p>
            <a:pPr marL="514350" indent="-514350">
              <a:buFont typeface="+mj-lt"/>
              <a:buAutoNum type="arabicPeriod"/>
            </a:pPr>
            <a:endParaRPr lang="en-US" sz="18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DEFINITION</a:t>
            </a:r>
          </a:p>
        </p:txBody>
      </p:sp>
      <p:sp>
        <p:nvSpPr>
          <p:cNvPr id="3" name="Content Placeholder 2"/>
          <p:cNvSpPr>
            <a:spLocks noGrp="1"/>
          </p:cNvSpPr>
          <p:nvPr>
            <p:ph idx="1"/>
          </p:nvPr>
        </p:nvSpPr>
        <p:spPr>
          <a:xfrm>
            <a:off x="228600" y="1219200"/>
            <a:ext cx="8686800" cy="4754563"/>
          </a:xfrm>
        </p:spPr>
        <p:txBody>
          <a:bodyPr>
            <a:normAutofit fontScale="92500" lnSpcReduction="10000"/>
          </a:bodyPr>
          <a:lstStyle/>
          <a:p>
            <a:pPr algn="just">
              <a:lnSpc>
                <a:spcPct val="110000"/>
              </a:lnSpc>
            </a:pPr>
            <a:r>
              <a:rPr lang="en-US" sz="1900" dirty="0">
                <a:latin typeface="Times New Roman" pitchFamily="18" charset="0"/>
                <a:cs typeface="Times New Roman" pitchFamily="18" charset="0"/>
              </a:rPr>
              <a:t>The problem statement revolves around the urgent need to develop a robust and accurate system for early detection and diagnosis of COVID-19, caused by the SARS-CoV-2 virus</a:t>
            </a:r>
            <a:r>
              <a:rPr lang="en-US" sz="1900" dirty="0" smtClean="0">
                <a:latin typeface="Times New Roman" pitchFamily="18" charset="0"/>
                <a:cs typeface="Times New Roman" pitchFamily="18" charset="0"/>
              </a:rPr>
              <a:t>.</a:t>
            </a:r>
          </a:p>
          <a:p>
            <a:pPr algn="just">
              <a:lnSpc>
                <a:spcPct val="110000"/>
              </a:lnSpc>
            </a:pP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The global pandemic has highlighted the challenges in swiftly identifying and isolating infected individuals to mitigate the spread of the virus</a:t>
            </a:r>
            <a:r>
              <a:rPr lang="en-US" sz="1900" dirty="0" smtClean="0">
                <a:latin typeface="Times New Roman" pitchFamily="18" charset="0"/>
                <a:cs typeface="Times New Roman" pitchFamily="18" charset="0"/>
              </a:rPr>
              <a:t>.</a:t>
            </a:r>
          </a:p>
          <a:p>
            <a:pPr algn="just">
              <a:lnSpc>
                <a:spcPct val="110000"/>
              </a:lnSpc>
            </a:pP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Conventional diagnostic methods such as PCR testing have limitations in terms of scalability, speed, and resource requirements. Furthermore, the virus's diverse range of symptoms and the potential for asymptomatic carriers make it challenging to promptly differentiate COVID-19 from other respiratory illnesses. </a:t>
            </a:r>
            <a:endParaRPr lang="en-US" sz="1900" dirty="0" smtClean="0">
              <a:latin typeface="Times New Roman" pitchFamily="18" charset="0"/>
              <a:cs typeface="Times New Roman" pitchFamily="18" charset="0"/>
            </a:endParaRPr>
          </a:p>
          <a:p>
            <a:pPr algn="just">
              <a:lnSpc>
                <a:spcPct val="110000"/>
              </a:lnSpc>
            </a:pPr>
            <a:r>
              <a:rPr lang="en-US" sz="1900" dirty="0" smtClean="0">
                <a:latin typeface="Times New Roman" pitchFamily="18" charset="0"/>
                <a:cs typeface="Times New Roman" pitchFamily="18" charset="0"/>
              </a:rPr>
              <a:t>The </a:t>
            </a:r>
            <a:r>
              <a:rPr lang="en-US" sz="1900" dirty="0">
                <a:latin typeface="Times New Roman" pitchFamily="18" charset="0"/>
                <a:cs typeface="Times New Roman" pitchFamily="18" charset="0"/>
              </a:rPr>
              <a:t>goal is to leverage advanced machine learning techniques, including deep learning and data analytics, to create a reliable and efficient tool capable of analyzing medical images, clinical data, and epidemiological trends to accurately detect and diagnose COVID-19 cases. Addressing this problem holds immense significance in enhancing our ability to manage and control the pandemic, enabling timely medical interventions, reducing transmission rates, and ultimately saving lives</a:t>
            </a:r>
            <a:r>
              <a:rPr lang="en-US" dirty="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Motivation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1371600"/>
            <a:ext cx="8458200" cy="4754563"/>
          </a:xfrm>
        </p:spPr>
        <p:txBody>
          <a:bodyPr>
            <a:noAutofit/>
          </a:bodyPr>
          <a:lstStyle/>
          <a:p>
            <a:pPr algn="just"/>
            <a:r>
              <a:rPr lang="en-US" sz="1600" dirty="0">
                <a:latin typeface="Times New Roman" pitchFamily="18" charset="0"/>
                <a:cs typeface="Times New Roman" pitchFamily="18" charset="0"/>
              </a:rPr>
              <a:t>The motivation behind addressing the aforementioned problem stems from the unprecedented global impact of the COVID-19 pandemic. The outbreak has not only led to a significant loss of human lives but has also overwhelmed healthcare systems, disrupted economies, and upended daily lives. Conventional methods of pandemic management have revealed their limitations in the face of such a rapidly evolving and complex crisis. Therefore, the pressing need to harness the power of machine learning and advanced data analysis techniques to develop innovative solutions for COVID-19 detection and diagnosis becomes evident.</a:t>
            </a:r>
          </a:p>
          <a:p>
            <a:pPr algn="just"/>
            <a:r>
              <a:rPr lang="en-US" sz="1600" dirty="0">
                <a:latin typeface="Times New Roman" pitchFamily="18" charset="0"/>
                <a:cs typeface="Times New Roman" pitchFamily="18" charset="0"/>
              </a:rPr>
              <a:t>By creating accurate and efficient tools for early detection, healthcare professionals can make informed decisions about patient care, isolation, and treatment, leading to more effective disease management. Furthermore, reliable diagnostic tools can help mitigate the strain on healthcare systems by facilitating targeted testing efforts and minimizing unnecessary testing of non-infected individuals. Such technology can also aid in contact tracing and epidemiological modeling, enabling public health authorities to respond more swiftly to potential outbreaks and implement appropriate containment measures.</a:t>
            </a:r>
          </a:p>
          <a:p>
            <a:pPr algn="just"/>
            <a:r>
              <a:rPr lang="en-US" sz="1600" dirty="0">
                <a:latin typeface="Times New Roman" pitchFamily="18" charset="0"/>
                <a:cs typeface="Times New Roman" pitchFamily="18" charset="0"/>
              </a:rPr>
              <a:t>Ultimately, the motivation behind tackling this challenge is rooted in the desire to save lives, reduce the global burden of disease, and restore a sense of normalcy to societies worldwide. The fusion of cutting-edge machine learning with medical expertise has the potential to revolutionize our approach to pandemic response, laying the groundwork for more agile and data-driven strategies to combat not only COVID-19 but also future infectious diseases.</a:t>
            </a:r>
          </a:p>
          <a:p>
            <a:pPr algn="just"/>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808038"/>
          </a:xfrm>
        </p:spPr>
        <p:txBody>
          <a:bodyPr/>
          <a:lstStyle/>
          <a:p>
            <a:r>
              <a:rPr lang="en-US" dirty="0" smtClean="0">
                <a:latin typeface="Times New Roman" pitchFamily="18" charset="0"/>
                <a:cs typeface="Times New Roman" pitchFamily="18" charset="0"/>
              </a:rPr>
              <a:t>Literature review </a:t>
            </a:r>
            <a:endParaRPr lang="en-US"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609600" y="762000"/>
          <a:ext cx="7772404" cy="4851108"/>
        </p:xfrm>
        <a:graphic>
          <a:graphicData uri="http://schemas.openxmlformats.org/drawingml/2006/table">
            <a:tbl>
              <a:tblPr>
                <a:tableStyleId>{BC89EF96-8CEA-46FF-86C4-4CE0E7609802}</a:tableStyleId>
              </a:tblPr>
              <a:tblGrid>
                <a:gridCol w="1066802"/>
                <a:gridCol w="2209800"/>
                <a:gridCol w="2552701"/>
                <a:gridCol w="1943101"/>
              </a:tblGrid>
              <a:tr h="227810">
                <a:tc>
                  <a:txBody>
                    <a:bodyPr/>
                    <a:lstStyle/>
                    <a:p>
                      <a:pPr fontAlgn="b"/>
                      <a:r>
                        <a:rPr lang="en-US" sz="1050" b="1" dirty="0">
                          <a:latin typeface="Times New Roman" pitchFamily="18" charset="0"/>
                          <a:cs typeface="Times New Roman" pitchFamily="18" charset="0"/>
                        </a:rPr>
                        <a:t>Author &amp; Year</a:t>
                      </a:r>
                    </a:p>
                  </a:txBody>
                  <a:tcPr marL="20026" marR="20026" marT="10013" marB="10013" anchor="b"/>
                </a:tc>
                <a:tc>
                  <a:txBody>
                    <a:bodyPr/>
                    <a:lstStyle/>
                    <a:p>
                      <a:pPr fontAlgn="b"/>
                      <a:r>
                        <a:rPr lang="en-US" sz="1050" b="1" dirty="0">
                          <a:latin typeface="Times New Roman" pitchFamily="18" charset="0"/>
                          <a:cs typeface="Times New Roman" pitchFamily="18" charset="0"/>
                        </a:rPr>
                        <a:t>Work Description</a:t>
                      </a:r>
                    </a:p>
                  </a:txBody>
                  <a:tcPr marL="20026" marR="20026" marT="10013" marB="10013" anchor="b"/>
                </a:tc>
                <a:tc>
                  <a:txBody>
                    <a:bodyPr/>
                    <a:lstStyle/>
                    <a:p>
                      <a:pPr fontAlgn="b"/>
                      <a:r>
                        <a:rPr lang="en-US" sz="1050" b="1" dirty="0">
                          <a:latin typeface="Times New Roman" pitchFamily="18" charset="0"/>
                          <a:cs typeface="Times New Roman" pitchFamily="18" charset="0"/>
                        </a:rPr>
                        <a:t>Advantages</a:t>
                      </a:r>
                    </a:p>
                  </a:txBody>
                  <a:tcPr marL="20026" marR="20026" marT="10013" marB="10013" anchor="b"/>
                </a:tc>
                <a:tc>
                  <a:txBody>
                    <a:bodyPr/>
                    <a:lstStyle/>
                    <a:p>
                      <a:pPr fontAlgn="b"/>
                      <a:r>
                        <a:rPr lang="en-US" sz="1050" b="1" dirty="0">
                          <a:latin typeface="Times New Roman" pitchFamily="18" charset="0"/>
                          <a:cs typeface="Times New Roman" pitchFamily="18" charset="0"/>
                        </a:rPr>
                        <a:t>Disadvantages</a:t>
                      </a:r>
                    </a:p>
                  </a:txBody>
                  <a:tcPr marL="20026" marR="20026" marT="10013" marB="10013" anchor="b"/>
                </a:tc>
              </a:tr>
              <a:tr h="381640">
                <a:tc>
                  <a:txBody>
                    <a:bodyPr/>
                    <a:lstStyle/>
                    <a:p>
                      <a:pPr fontAlgn="base"/>
                      <a:r>
                        <a:rPr lang="en-US" sz="1400" b="1" i="0" kern="1200" dirty="0" smtClean="0">
                          <a:solidFill>
                            <a:schemeClr val="tx1"/>
                          </a:solidFill>
                          <a:latin typeface="+mn-lt"/>
                          <a:ea typeface="+mn-ea"/>
                          <a:cs typeface="+mn-cs"/>
                        </a:rPr>
                        <a:t>Jun Wang, </a:t>
                      </a:r>
                      <a:r>
                        <a:rPr lang="en-US" sz="1400" b="1" i="0" kern="1200" dirty="0" err="1" smtClean="0">
                          <a:solidFill>
                            <a:schemeClr val="tx1"/>
                          </a:solidFill>
                          <a:latin typeface="+mn-lt"/>
                          <a:ea typeface="+mn-ea"/>
                          <a:cs typeface="+mn-cs"/>
                        </a:rPr>
                        <a:t>Yiming</a:t>
                      </a:r>
                      <a:r>
                        <a:rPr lang="en-US" sz="1400" b="1" i="0" kern="1200" dirty="0" smtClean="0">
                          <a:solidFill>
                            <a:schemeClr val="tx1"/>
                          </a:solidFill>
                          <a:latin typeface="+mn-lt"/>
                          <a:ea typeface="+mn-ea"/>
                          <a:cs typeface="+mn-cs"/>
                        </a:rPr>
                        <a:t> </a:t>
                      </a:r>
                      <a:r>
                        <a:rPr lang="en-US" sz="1400" b="1" i="0" kern="1200" dirty="0" err="1" smtClean="0">
                          <a:solidFill>
                            <a:schemeClr val="tx1"/>
                          </a:solidFill>
                          <a:latin typeface="+mn-lt"/>
                          <a:ea typeface="+mn-ea"/>
                          <a:cs typeface="+mn-cs"/>
                        </a:rPr>
                        <a:t>Bao</a:t>
                      </a:r>
                      <a:r>
                        <a:rPr lang="en-US" sz="1400" b="1" i="0" kern="1200" dirty="0" smtClean="0">
                          <a:solidFill>
                            <a:schemeClr val="tx1"/>
                          </a:solidFill>
                          <a:latin typeface="+mn-lt"/>
                          <a:ea typeface="+mn-ea"/>
                          <a:cs typeface="+mn-cs"/>
                        </a:rPr>
                        <a:t> et al. (2020)</a:t>
                      </a:r>
                      <a:endParaRPr lang="en-US" sz="900" dirty="0">
                        <a:latin typeface="Times New Roman" pitchFamily="18" charset="0"/>
                        <a:cs typeface="Times New Roman" pitchFamily="18" charset="0"/>
                      </a:endParaRPr>
                    </a:p>
                  </a:txBody>
                  <a:tcPr marL="20026" marR="20026" marT="10013" marB="10013" anchor="ct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050" dirty="0" smtClean="0">
                          <a:latin typeface="Times New Roman" pitchFamily="18" charset="0"/>
                          <a:cs typeface="Times New Roman" pitchFamily="18" charset="0"/>
                        </a:rPr>
                        <a:t>Efficient COVID-19 screening in 3D chest CT images</a:t>
                      </a:r>
                      <a:endParaRPr lang="en-US" sz="1050" dirty="0">
                        <a:latin typeface="Times New Roman" pitchFamily="18" charset="0"/>
                        <a:cs typeface="Times New Roman" pitchFamily="18" charset="0"/>
                      </a:endParaRPr>
                    </a:p>
                  </a:txBody>
                  <a:tcPr marL="20026" marR="20026" marT="10013" marB="10013" anchor="ct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050" dirty="0" smtClean="0">
                          <a:latin typeface="Times New Roman" pitchFamily="18" charset="0"/>
                          <a:cs typeface="Times New Roman" pitchFamily="18" charset="0"/>
                        </a:rPr>
                        <a:t>Efficient COVID-19 screening in 3D chest CT images</a:t>
                      </a:r>
                      <a:endParaRPr lang="en-US" sz="1050" dirty="0">
                        <a:latin typeface="Times New Roman" pitchFamily="18" charset="0"/>
                        <a:cs typeface="Times New Roman" pitchFamily="18" charset="0"/>
                      </a:endParaRPr>
                    </a:p>
                  </a:txBody>
                  <a:tcPr marL="20026" marR="20026" marT="10013" marB="10013" anchor="ct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050" dirty="0" smtClean="0">
                          <a:latin typeface="Times New Roman" pitchFamily="18" charset="0"/>
                          <a:cs typeface="Times New Roman" pitchFamily="18" charset="0"/>
                        </a:rPr>
                        <a:t>Potential overfitting with limited data</a:t>
                      </a:r>
                      <a:endParaRPr lang="en-US" sz="1050" dirty="0">
                        <a:latin typeface="Times New Roman" pitchFamily="18" charset="0"/>
                        <a:cs typeface="Times New Roman" pitchFamily="18" charset="0"/>
                      </a:endParaRPr>
                    </a:p>
                  </a:txBody>
                  <a:tcPr marL="20026" marR="20026" marT="10013" marB="10013" anchor="ctr"/>
                </a:tc>
              </a:tr>
              <a:tr h="381640">
                <a:tc>
                  <a:txBody>
                    <a:bodyPr/>
                    <a:lstStyle/>
                    <a:p>
                      <a:pPr fontAlgn="base"/>
                      <a:r>
                        <a:rPr lang="en-US" sz="1050" dirty="0">
                          <a:latin typeface="Times New Roman" pitchFamily="18" charset="0"/>
                          <a:cs typeface="Times New Roman" pitchFamily="18" charset="0"/>
                        </a:rPr>
                        <a:t>Wang et al. (2020)</a:t>
                      </a:r>
                    </a:p>
                  </a:txBody>
                  <a:tcPr marL="20026" marR="20026" marT="10013" marB="10013" anchor="ctr"/>
                </a:tc>
                <a:tc>
                  <a:txBody>
                    <a:bodyPr/>
                    <a:lstStyle/>
                    <a:p>
                      <a:pPr fontAlgn="base"/>
                      <a:r>
                        <a:rPr lang="en-US" sz="1050" dirty="0">
                          <a:latin typeface="Times New Roman" pitchFamily="18" charset="0"/>
                          <a:cs typeface="Times New Roman" pitchFamily="18" charset="0"/>
                        </a:rPr>
                        <a:t>Deep learning-based COVID-19 diagnosis using CT</a:t>
                      </a:r>
                    </a:p>
                  </a:txBody>
                  <a:tcPr marL="20026" marR="20026" marT="10013" marB="10013" anchor="ctr"/>
                </a:tc>
                <a:tc>
                  <a:txBody>
                    <a:bodyPr/>
                    <a:lstStyle/>
                    <a:p>
                      <a:pPr fontAlgn="base"/>
                      <a:r>
                        <a:rPr lang="en-US" sz="1050">
                          <a:latin typeface="Times New Roman" pitchFamily="18" charset="0"/>
                          <a:cs typeface="Times New Roman" pitchFamily="18" charset="0"/>
                        </a:rPr>
                        <a:t>Accurate diagnosis, rapid processing</a:t>
                      </a:r>
                    </a:p>
                  </a:txBody>
                  <a:tcPr marL="20026" marR="20026" marT="10013" marB="10013" anchor="ctr"/>
                </a:tc>
                <a:tc>
                  <a:txBody>
                    <a:bodyPr/>
                    <a:lstStyle/>
                    <a:p>
                      <a:pPr fontAlgn="base"/>
                      <a:r>
                        <a:rPr lang="en-US" sz="1050">
                          <a:latin typeface="Times New Roman" pitchFamily="18" charset="0"/>
                          <a:cs typeface="Times New Roman" pitchFamily="18" charset="0"/>
                        </a:rPr>
                        <a:t>Requires 3D CT volumes, limited dataset size</a:t>
                      </a:r>
                    </a:p>
                  </a:txBody>
                  <a:tcPr marL="20026" marR="20026" marT="10013" marB="10013" anchor="ctr"/>
                </a:tc>
              </a:tr>
              <a:tr h="469712">
                <a:tc>
                  <a:txBody>
                    <a:bodyPr/>
                    <a:lstStyle/>
                    <a:p>
                      <a:pPr fontAlgn="base"/>
                      <a:r>
                        <a:rPr lang="en-US" sz="1050" dirty="0" err="1">
                          <a:latin typeface="Times New Roman" pitchFamily="18" charset="0"/>
                          <a:cs typeface="Times New Roman" pitchFamily="18" charset="0"/>
                        </a:rPr>
                        <a:t>Hussain</a:t>
                      </a:r>
                      <a:r>
                        <a:rPr lang="en-US" sz="1050" dirty="0">
                          <a:latin typeface="Times New Roman" pitchFamily="18" charset="0"/>
                          <a:cs typeface="Times New Roman" pitchFamily="18" charset="0"/>
                        </a:rPr>
                        <a:t> (2022)</a:t>
                      </a:r>
                    </a:p>
                  </a:txBody>
                  <a:tcPr marL="20026" marR="20026" marT="10013" marB="10013" anchor="ctr"/>
                </a:tc>
                <a:tc>
                  <a:txBody>
                    <a:bodyPr/>
                    <a:lstStyle/>
                    <a:p>
                      <a:pPr fontAlgn="base"/>
                      <a:r>
                        <a:rPr lang="en-US" sz="1050" dirty="0">
                          <a:latin typeface="Times New Roman" pitchFamily="18" charset="0"/>
                          <a:cs typeface="Times New Roman" pitchFamily="18" charset="0"/>
                        </a:rPr>
                        <a:t>Wasserstein GAN for COVID-19 CXR data augmentation</a:t>
                      </a:r>
                    </a:p>
                  </a:txBody>
                  <a:tcPr marL="20026" marR="20026" marT="10013" marB="10013" anchor="ctr"/>
                </a:tc>
                <a:tc>
                  <a:txBody>
                    <a:bodyPr/>
                    <a:lstStyle/>
                    <a:p>
                      <a:pPr fontAlgn="base"/>
                      <a:r>
                        <a:rPr lang="en-US" sz="1050">
                          <a:latin typeface="Times New Roman" pitchFamily="18" charset="0"/>
                          <a:cs typeface="Times New Roman" pitchFamily="18" charset="0"/>
                        </a:rPr>
                        <a:t>Effective data augmentation, lightweight</a:t>
                      </a:r>
                    </a:p>
                  </a:txBody>
                  <a:tcPr marL="20026" marR="20026" marT="10013" marB="10013" anchor="ctr"/>
                </a:tc>
                <a:tc>
                  <a:txBody>
                    <a:bodyPr/>
                    <a:lstStyle/>
                    <a:p>
                      <a:pPr fontAlgn="base"/>
                      <a:r>
                        <a:rPr lang="en-US" sz="1050">
                          <a:latin typeface="Times New Roman" pitchFamily="18" charset="0"/>
                          <a:cs typeface="Times New Roman" pitchFamily="18" charset="0"/>
                        </a:rPr>
                        <a:t>Dependency on GAN performance, model complexity</a:t>
                      </a:r>
                    </a:p>
                  </a:txBody>
                  <a:tcPr marL="20026" marR="20026" marT="10013" marB="10013" anchor="ctr"/>
                </a:tc>
              </a:tr>
              <a:tr h="381640">
                <a:tc>
                  <a:txBody>
                    <a:bodyPr/>
                    <a:lstStyle/>
                    <a:p>
                      <a:pPr fontAlgn="base"/>
                      <a:r>
                        <a:rPr lang="en-US" sz="1050" dirty="0">
                          <a:latin typeface="Times New Roman" pitchFamily="18" charset="0"/>
                          <a:cs typeface="Times New Roman" pitchFamily="18" charset="0"/>
                        </a:rPr>
                        <a:t>Hoang (2022)</a:t>
                      </a:r>
                    </a:p>
                  </a:txBody>
                  <a:tcPr marL="20026" marR="20026" marT="10013" marB="10013" anchor="ctr"/>
                </a:tc>
                <a:tc>
                  <a:txBody>
                    <a:bodyPr/>
                    <a:lstStyle/>
                    <a:p>
                      <a:pPr fontAlgn="base"/>
                      <a:r>
                        <a:rPr lang="en-US" sz="1050" dirty="0">
                          <a:latin typeface="Times New Roman" pitchFamily="18" charset="0"/>
                          <a:cs typeface="Times New Roman" pitchFamily="18" charset="0"/>
                        </a:rPr>
                        <a:t>COVID-19 detection from cough sounds</a:t>
                      </a:r>
                    </a:p>
                  </a:txBody>
                  <a:tcPr marL="20026" marR="20026" marT="10013" marB="10013" anchor="ctr"/>
                </a:tc>
                <a:tc>
                  <a:txBody>
                    <a:bodyPr/>
                    <a:lstStyle/>
                    <a:p>
                      <a:pPr fontAlgn="base"/>
                      <a:r>
                        <a:rPr lang="en-US" sz="1050" dirty="0">
                          <a:latin typeface="Times New Roman" pitchFamily="18" charset="0"/>
                          <a:cs typeface="Times New Roman" pitchFamily="18" charset="0"/>
                        </a:rPr>
                        <a:t>Non-invasive, real-world cough sound data</a:t>
                      </a:r>
                    </a:p>
                  </a:txBody>
                  <a:tcPr marL="20026" marR="20026" marT="10013" marB="10013" anchor="ctr"/>
                </a:tc>
                <a:tc>
                  <a:txBody>
                    <a:bodyPr/>
                    <a:lstStyle/>
                    <a:p>
                      <a:pPr fontAlgn="base"/>
                      <a:r>
                        <a:rPr lang="en-US" sz="1050">
                          <a:latin typeface="Times New Roman" pitchFamily="18" charset="0"/>
                          <a:cs typeface="Times New Roman" pitchFamily="18" charset="0"/>
                        </a:rPr>
                        <a:t>Dependency on audio quality, cough variability</a:t>
                      </a:r>
                    </a:p>
                  </a:txBody>
                  <a:tcPr marL="20026" marR="20026" marT="10013" marB="10013" anchor="ctr"/>
                </a:tc>
              </a:tr>
              <a:tr h="469712">
                <a:tc>
                  <a:txBody>
                    <a:bodyPr/>
                    <a:lstStyle/>
                    <a:p>
                      <a:pPr fontAlgn="base"/>
                      <a:r>
                        <a:rPr lang="en-US" sz="1050">
                          <a:latin typeface="Times New Roman" pitchFamily="18" charset="0"/>
                          <a:cs typeface="Times New Roman" pitchFamily="18" charset="0"/>
                        </a:rPr>
                        <a:t>Meepaganithage (2022)</a:t>
                      </a:r>
                    </a:p>
                  </a:txBody>
                  <a:tcPr marL="20026" marR="20026" marT="10013" marB="10013" anchor="ctr"/>
                </a:tc>
                <a:tc>
                  <a:txBody>
                    <a:bodyPr/>
                    <a:lstStyle/>
                    <a:p>
                      <a:pPr fontAlgn="base"/>
                      <a:r>
                        <a:rPr lang="en-US" sz="1050" dirty="0">
                          <a:latin typeface="Times New Roman" pitchFamily="18" charset="0"/>
                          <a:cs typeface="Times New Roman" pitchFamily="18" charset="0"/>
                        </a:rPr>
                        <a:t>Deep learning for COVID-19 CXR classification</a:t>
                      </a:r>
                    </a:p>
                  </a:txBody>
                  <a:tcPr marL="20026" marR="20026" marT="10013" marB="10013" anchor="ctr"/>
                </a:tc>
                <a:tc>
                  <a:txBody>
                    <a:bodyPr/>
                    <a:lstStyle/>
                    <a:p>
                      <a:pPr fontAlgn="base"/>
                      <a:r>
                        <a:rPr lang="en-US" sz="1050" dirty="0">
                          <a:latin typeface="Times New Roman" pitchFamily="18" charset="0"/>
                          <a:cs typeface="Times New Roman" pitchFamily="18" charset="0"/>
                        </a:rPr>
                        <a:t>High performance, transfer learning benefits</a:t>
                      </a:r>
                    </a:p>
                  </a:txBody>
                  <a:tcPr marL="20026" marR="20026" marT="10013" marB="10013" anchor="ctr"/>
                </a:tc>
                <a:tc>
                  <a:txBody>
                    <a:bodyPr/>
                    <a:lstStyle/>
                    <a:p>
                      <a:pPr fontAlgn="base"/>
                      <a:r>
                        <a:rPr lang="en-US" sz="1050" dirty="0">
                          <a:latin typeface="Times New Roman" pitchFamily="18" charset="0"/>
                          <a:cs typeface="Times New Roman" pitchFamily="18" charset="0"/>
                        </a:rPr>
                        <a:t>Limited dataset size, variations in X-ray quality</a:t>
                      </a:r>
                    </a:p>
                  </a:txBody>
                  <a:tcPr marL="20026" marR="20026" marT="10013" marB="10013" anchor="ctr"/>
                </a:tc>
              </a:tr>
              <a:tr h="469712">
                <a:tc>
                  <a:txBody>
                    <a:bodyPr/>
                    <a:lstStyle/>
                    <a:p>
                      <a:pPr fontAlgn="base"/>
                      <a:r>
                        <a:rPr lang="en-US" sz="1050">
                          <a:latin typeface="Times New Roman" pitchFamily="18" charset="0"/>
                          <a:cs typeface="Times New Roman" pitchFamily="18" charset="0"/>
                        </a:rPr>
                        <a:t>Lu (2022)</a:t>
                      </a:r>
                    </a:p>
                  </a:txBody>
                  <a:tcPr marL="20026" marR="20026" marT="10013" marB="10013" anchor="ctr"/>
                </a:tc>
                <a:tc>
                  <a:txBody>
                    <a:bodyPr/>
                    <a:lstStyle/>
                    <a:p>
                      <a:pPr fontAlgn="base"/>
                      <a:r>
                        <a:rPr lang="en-US" sz="1050" dirty="0">
                          <a:latin typeface="Times New Roman" pitchFamily="18" charset="0"/>
                          <a:cs typeface="Times New Roman" pitchFamily="18" charset="0"/>
                        </a:rPr>
                        <a:t>PIRL-based prediction model for COVID-19 diagnosis</a:t>
                      </a:r>
                    </a:p>
                  </a:txBody>
                  <a:tcPr marL="20026" marR="20026" marT="10013" marB="10013" anchor="ctr"/>
                </a:tc>
                <a:tc>
                  <a:txBody>
                    <a:bodyPr/>
                    <a:lstStyle/>
                    <a:p>
                      <a:pPr fontAlgn="base"/>
                      <a:r>
                        <a:rPr lang="en-US" sz="1050" dirty="0">
                          <a:latin typeface="Times New Roman" pitchFamily="18" charset="0"/>
                          <a:cs typeface="Times New Roman" pitchFamily="18" charset="0"/>
                        </a:rPr>
                        <a:t>Uses unlabeled data, transfer learning effect</a:t>
                      </a:r>
                    </a:p>
                  </a:txBody>
                  <a:tcPr marL="20026" marR="20026" marT="10013" marB="10013" anchor="ctr"/>
                </a:tc>
                <a:tc>
                  <a:txBody>
                    <a:bodyPr/>
                    <a:lstStyle/>
                    <a:p>
                      <a:pPr fontAlgn="base"/>
                      <a:r>
                        <a:rPr lang="en-US" sz="1050">
                          <a:latin typeface="Times New Roman" pitchFamily="18" charset="0"/>
                          <a:cs typeface="Times New Roman" pitchFamily="18" charset="0"/>
                        </a:rPr>
                        <a:t>Model performance based on dataset quality</a:t>
                      </a:r>
                    </a:p>
                  </a:txBody>
                  <a:tcPr marL="20026" marR="20026" marT="10013" marB="10013" anchor="ctr"/>
                </a:tc>
              </a:tr>
              <a:tr h="469712">
                <a:tc>
                  <a:txBody>
                    <a:bodyPr/>
                    <a:lstStyle/>
                    <a:p>
                      <a:pPr fontAlgn="base"/>
                      <a:r>
                        <a:rPr lang="en-US" sz="1050">
                          <a:latin typeface="Times New Roman" pitchFamily="18" charset="0"/>
                          <a:cs typeface="Times New Roman" pitchFamily="18" charset="0"/>
                        </a:rPr>
                        <a:t>Yao (2022)</a:t>
                      </a:r>
                    </a:p>
                  </a:txBody>
                  <a:tcPr marL="20026" marR="20026" marT="10013" marB="10013" anchor="ctr"/>
                </a:tc>
                <a:tc>
                  <a:txBody>
                    <a:bodyPr/>
                    <a:lstStyle/>
                    <a:p>
                      <a:pPr fontAlgn="base"/>
                      <a:r>
                        <a:rPr lang="en-US" sz="1050">
                          <a:latin typeface="Times New Roman" pitchFamily="18" charset="0"/>
                          <a:cs typeface="Times New Roman" pitchFamily="18" charset="0"/>
                        </a:rPr>
                        <a:t>DenseNet-based deep transfer learning for COVID-19 CXR</a:t>
                      </a:r>
                    </a:p>
                  </a:txBody>
                  <a:tcPr marL="20026" marR="20026" marT="10013" marB="10013" anchor="ctr"/>
                </a:tc>
                <a:tc>
                  <a:txBody>
                    <a:bodyPr/>
                    <a:lstStyle/>
                    <a:p>
                      <a:pPr fontAlgn="base"/>
                      <a:r>
                        <a:rPr lang="en-US" sz="1050" dirty="0">
                          <a:latin typeface="Times New Roman" pitchFamily="18" charset="0"/>
                          <a:cs typeface="Times New Roman" pitchFamily="18" charset="0"/>
                        </a:rPr>
                        <a:t>Effective transfer learning, interpretable</a:t>
                      </a:r>
                    </a:p>
                  </a:txBody>
                  <a:tcPr marL="20026" marR="20026" marT="10013" marB="10013" anchor="ctr"/>
                </a:tc>
                <a:tc>
                  <a:txBody>
                    <a:bodyPr/>
                    <a:lstStyle/>
                    <a:p>
                      <a:pPr fontAlgn="base"/>
                      <a:r>
                        <a:rPr lang="en-US" sz="1050">
                          <a:latin typeface="Times New Roman" pitchFamily="18" charset="0"/>
                          <a:cs typeface="Times New Roman" pitchFamily="18" charset="0"/>
                        </a:rPr>
                        <a:t>Limited data augmentation, model complexity</a:t>
                      </a:r>
                    </a:p>
                  </a:txBody>
                  <a:tcPr marL="20026" marR="20026" marT="10013" marB="10013" anchor="ctr"/>
                </a:tc>
              </a:tr>
              <a:tr h="381640">
                <a:tc>
                  <a:txBody>
                    <a:bodyPr/>
                    <a:lstStyle/>
                    <a:p>
                      <a:pPr fontAlgn="base"/>
                      <a:r>
                        <a:rPr lang="en-US" sz="1050">
                          <a:latin typeface="Times New Roman" pitchFamily="18" charset="0"/>
                          <a:cs typeface="Times New Roman" pitchFamily="18" charset="0"/>
                        </a:rPr>
                        <a:t>Shakil (2022)</a:t>
                      </a:r>
                    </a:p>
                  </a:txBody>
                  <a:tcPr marL="20026" marR="20026" marT="10013" marB="10013" anchor="ctr"/>
                </a:tc>
                <a:tc>
                  <a:txBody>
                    <a:bodyPr/>
                    <a:lstStyle/>
                    <a:p>
                      <a:pPr fontAlgn="base"/>
                      <a:r>
                        <a:rPr lang="en-US" sz="1050">
                          <a:latin typeface="Times New Roman" pitchFamily="18" charset="0"/>
                          <a:cs typeface="Times New Roman" pitchFamily="18" charset="0"/>
                        </a:rPr>
                        <a:t>ML models for COVID-19 detection from CXR</a:t>
                      </a:r>
                    </a:p>
                  </a:txBody>
                  <a:tcPr marL="20026" marR="20026" marT="10013" marB="10013" anchor="ctr"/>
                </a:tc>
                <a:tc>
                  <a:txBody>
                    <a:bodyPr/>
                    <a:lstStyle/>
                    <a:p>
                      <a:pPr fontAlgn="base"/>
                      <a:r>
                        <a:rPr lang="en-US" sz="1050" dirty="0">
                          <a:latin typeface="Times New Roman" pitchFamily="18" charset="0"/>
                          <a:cs typeface="Times New Roman" pitchFamily="18" charset="0"/>
                        </a:rPr>
                        <a:t>High accuracy, various model comparisons</a:t>
                      </a:r>
                    </a:p>
                  </a:txBody>
                  <a:tcPr marL="20026" marR="20026" marT="10013" marB="10013" anchor="ctr"/>
                </a:tc>
                <a:tc>
                  <a:txBody>
                    <a:bodyPr/>
                    <a:lstStyle/>
                    <a:p>
                      <a:pPr fontAlgn="base"/>
                      <a:r>
                        <a:rPr lang="en-US" sz="1050" dirty="0">
                          <a:latin typeface="Times New Roman" pitchFamily="18" charset="0"/>
                          <a:cs typeface="Times New Roman" pitchFamily="18" charset="0"/>
                        </a:rPr>
                        <a:t>Limited dataset size, class imbalance</a:t>
                      </a:r>
                    </a:p>
                  </a:txBody>
                  <a:tcPr marL="20026" marR="20026" marT="10013" marB="10013" anchor="ctr"/>
                </a:tc>
              </a:tr>
              <a:tr h="469712">
                <a:tc>
                  <a:txBody>
                    <a:bodyPr/>
                    <a:lstStyle/>
                    <a:p>
                      <a:pPr fontAlgn="base"/>
                      <a:r>
                        <a:rPr lang="en-US" sz="1050">
                          <a:latin typeface="Times New Roman" pitchFamily="18" charset="0"/>
                          <a:cs typeface="Times New Roman" pitchFamily="18" charset="0"/>
                        </a:rPr>
                        <a:t>Almansoor et al. (2020)</a:t>
                      </a:r>
                    </a:p>
                  </a:txBody>
                  <a:tcPr marL="20026" marR="20026" marT="10013" marB="10013" anchor="ctr"/>
                </a:tc>
                <a:tc>
                  <a:txBody>
                    <a:bodyPr/>
                    <a:lstStyle/>
                    <a:p>
                      <a:pPr fontAlgn="base"/>
                      <a:r>
                        <a:rPr lang="en-US" sz="1050" dirty="0">
                          <a:latin typeface="Times New Roman" pitchFamily="18" charset="0"/>
                          <a:cs typeface="Times New Roman" pitchFamily="18" charset="0"/>
                        </a:rPr>
                        <a:t>ML-based forecasting of COVID-19 cases</a:t>
                      </a:r>
                    </a:p>
                  </a:txBody>
                  <a:tcPr marL="20026" marR="20026" marT="10013" marB="10013" anchor="ctr"/>
                </a:tc>
                <a:tc>
                  <a:txBody>
                    <a:bodyPr/>
                    <a:lstStyle/>
                    <a:p>
                      <a:pPr fontAlgn="base"/>
                      <a:r>
                        <a:rPr lang="en-US" sz="1050" dirty="0">
                          <a:latin typeface="Times New Roman" pitchFamily="18" charset="0"/>
                          <a:cs typeface="Times New Roman" pitchFamily="18" charset="0"/>
                        </a:rPr>
                        <a:t>Efficient prediction, various ML methods</a:t>
                      </a:r>
                    </a:p>
                  </a:txBody>
                  <a:tcPr marL="20026" marR="20026" marT="10013" marB="10013" anchor="ctr"/>
                </a:tc>
                <a:tc>
                  <a:txBody>
                    <a:bodyPr/>
                    <a:lstStyle/>
                    <a:p>
                      <a:pPr fontAlgn="base"/>
                      <a:r>
                        <a:rPr lang="en-US" sz="1050" dirty="0">
                          <a:latin typeface="Times New Roman" pitchFamily="18" charset="0"/>
                          <a:cs typeface="Times New Roman" pitchFamily="18" charset="0"/>
                        </a:rPr>
                        <a:t>May not capture complex pandemic dynamics</a:t>
                      </a:r>
                    </a:p>
                  </a:txBody>
                  <a:tcPr marL="20026" marR="20026" marT="10013" marB="10013" anchor="ctr"/>
                </a:tc>
              </a:tr>
              <a:tr h="469712">
                <a:tc>
                  <a:txBody>
                    <a:bodyPr/>
                    <a:lstStyle/>
                    <a:p>
                      <a:pPr fontAlgn="base"/>
                      <a:r>
                        <a:rPr lang="en-US" sz="1050">
                          <a:latin typeface="Times New Roman" pitchFamily="18" charset="0"/>
                          <a:cs typeface="Times New Roman" pitchFamily="18" charset="0"/>
                        </a:rPr>
                        <a:t>Sear et al. (2020)</a:t>
                      </a:r>
                    </a:p>
                  </a:txBody>
                  <a:tcPr marL="20026" marR="20026" marT="10013" marB="10013" anchor="ctr"/>
                </a:tc>
                <a:tc>
                  <a:txBody>
                    <a:bodyPr/>
                    <a:lstStyle/>
                    <a:p>
                      <a:pPr fontAlgn="base"/>
                      <a:r>
                        <a:rPr lang="en-US" sz="1050">
                          <a:latin typeface="Times New Roman" pitchFamily="18" charset="0"/>
                          <a:cs typeface="Times New Roman" pitchFamily="18" charset="0"/>
                        </a:rPr>
                        <a:t>Quantifying COVID-19 content among anti-vax groups</a:t>
                      </a:r>
                    </a:p>
                  </a:txBody>
                  <a:tcPr marL="20026" marR="20026" marT="10013" marB="10013" anchor="ctr"/>
                </a:tc>
                <a:tc>
                  <a:txBody>
                    <a:bodyPr/>
                    <a:lstStyle/>
                    <a:p>
                      <a:pPr fontAlgn="base"/>
                      <a:r>
                        <a:rPr lang="en-US" sz="1050">
                          <a:latin typeface="Times New Roman" pitchFamily="18" charset="0"/>
                          <a:cs typeface="Times New Roman" pitchFamily="18" charset="0"/>
                        </a:rPr>
                        <a:t>Reveals content trends, potential intervention</a:t>
                      </a:r>
                    </a:p>
                  </a:txBody>
                  <a:tcPr marL="20026" marR="20026" marT="10013" marB="10013" anchor="ctr"/>
                </a:tc>
                <a:tc>
                  <a:txBody>
                    <a:bodyPr/>
                    <a:lstStyle/>
                    <a:p>
                      <a:pPr fontAlgn="base"/>
                      <a:r>
                        <a:rPr lang="en-US" sz="1050" dirty="0">
                          <a:latin typeface="Times New Roman" pitchFamily="18" charset="0"/>
                          <a:cs typeface="Times New Roman" pitchFamily="18" charset="0"/>
                        </a:rPr>
                        <a:t>Focus on online content, potential biases</a:t>
                      </a:r>
                    </a:p>
                  </a:txBody>
                  <a:tcPr marL="20026" marR="20026" marT="10013" marB="10013" anchor="ctr"/>
                </a:tc>
              </a:tr>
            </a:tbl>
          </a:graphicData>
        </a:graphic>
      </p:graphicFrame>
      <p:sp>
        <p:nvSpPr>
          <p:cNvPr id="28673"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715962"/>
          </a:xfrm>
        </p:spPr>
        <p:txBody>
          <a:bodyPr>
            <a:noAutofit/>
          </a:bodyPr>
          <a:lstStyle/>
          <a:p>
            <a:r>
              <a:rPr lang="en-US" sz="2800" b="1" dirty="0">
                <a:latin typeface="Times New Roman" pitchFamily="18" charset="0"/>
                <a:cs typeface="Times New Roman" pitchFamily="18" charset="0"/>
              </a:rPr>
              <a:t>COVID-19 Dataset</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914400"/>
            <a:ext cx="8305800" cy="5059363"/>
          </a:xfrm>
        </p:spPr>
        <p:txBody>
          <a:bodyPr>
            <a:normAutofit/>
          </a:bodyPr>
          <a:lstStyle/>
          <a:p>
            <a:pPr>
              <a:buNone/>
            </a:pPr>
            <a:endParaRPr lang="en-US" dirty="0"/>
          </a:p>
          <a:p>
            <a:r>
              <a:rPr lang="en-US" sz="1800" dirty="0" smtClean="0">
                <a:latin typeface="Times New Roman" pitchFamily="18" charset="0"/>
                <a:cs typeface="Times New Roman" pitchFamily="18" charset="0"/>
                <a:hlinkClick r:id="rId2"/>
              </a:rPr>
              <a:t>https://www.kaggle.com/datasets/imdevskp/corona-virus-report</a:t>
            </a:r>
            <a:endParaRPr lang="en-US" sz="1800" dirty="0" smtClean="0">
              <a:latin typeface="Times New Roman" pitchFamily="18" charset="0"/>
              <a:cs typeface="Times New Roman" pitchFamily="18" charset="0"/>
            </a:endParaRPr>
          </a:p>
          <a:p>
            <a:pPr fontAlgn="base"/>
            <a:r>
              <a:rPr lang="en-US" sz="1800" dirty="0">
                <a:latin typeface="Times New Roman" pitchFamily="18" charset="0"/>
                <a:cs typeface="Times New Roman" pitchFamily="18" charset="0"/>
              </a:rPr>
              <a:t>A new </a:t>
            </a:r>
            <a:r>
              <a:rPr lang="en-US" sz="1800" dirty="0" err="1">
                <a:latin typeface="Times New Roman" pitchFamily="18" charset="0"/>
                <a:cs typeface="Times New Roman" pitchFamily="18" charset="0"/>
              </a:rPr>
              <a:t>coronavirus</a:t>
            </a:r>
            <a:r>
              <a:rPr lang="en-US" sz="1800" dirty="0">
                <a:latin typeface="Times New Roman" pitchFamily="18" charset="0"/>
                <a:cs typeface="Times New Roman" pitchFamily="18" charset="0"/>
              </a:rPr>
              <a:t> designated 2019-nCoV was first identified in Wuhan, the capital of China's Hubei province</a:t>
            </a:r>
          </a:p>
          <a:p>
            <a:pPr fontAlgn="base"/>
            <a:r>
              <a:rPr lang="en-US" sz="1800" dirty="0">
                <a:latin typeface="Times New Roman" pitchFamily="18" charset="0"/>
                <a:cs typeface="Times New Roman" pitchFamily="18" charset="0"/>
              </a:rPr>
              <a:t>People developed pneumonia without a clear cause and for which existing vaccines or treatments were not effective.</a:t>
            </a:r>
          </a:p>
          <a:p>
            <a:pPr fontAlgn="base"/>
            <a:r>
              <a:rPr lang="en-US" sz="1800" dirty="0">
                <a:latin typeface="Times New Roman" pitchFamily="18" charset="0"/>
                <a:cs typeface="Times New Roman" pitchFamily="18" charset="0"/>
              </a:rPr>
              <a:t>The virus has shown evidence of human-to-human transmission</a:t>
            </a:r>
          </a:p>
          <a:p>
            <a:pPr fontAlgn="base"/>
            <a:r>
              <a:rPr lang="en-US" sz="1800" dirty="0">
                <a:latin typeface="Times New Roman" pitchFamily="18" charset="0"/>
                <a:cs typeface="Times New Roman" pitchFamily="18" charset="0"/>
              </a:rPr>
              <a:t>Transmission rate (rate of infection) appeared to escalate in mid-January 2020</a:t>
            </a:r>
          </a:p>
          <a:p>
            <a:pPr fontAlgn="base"/>
            <a:r>
              <a:rPr lang="en-US" sz="1800" dirty="0">
                <a:latin typeface="Times New Roman" pitchFamily="18" charset="0"/>
                <a:cs typeface="Times New Roman" pitchFamily="18" charset="0"/>
              </a:rPr>
              <a:t>As of 30 January 2020, approximately 8,243 cases have been confirmed</a:t>
            </a:r>
          </a:p>
          <a:p>
            <a:pPr>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TotalTime>
  <Words>2406</Words>
  <Application>Microsoft Office PowerPoint</Application>
  <PresentationFormat>On-screen Show (4:3)</PresentationFormat>
  <Paragraphs>187</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COVID 19 DISEASE DETECTION AND CLASSIFICATION BASED ON RESNET50 DEEP LEARNING TECHNIQUE Dissertation  Submitted in partial fulfilment for the award of Post Graduate Degree of Master of Technology in Computer Science Engineering  Submitted to RAJIV GANDHI PRODYOGIKI VISHWAVIDYALAYA,  BHOPAL (M.P.) </vt:lpstr>
      <vt:lpstr>CONTENTS</vt:lpstr>
      <vt:lpstr>Abstract </vt:lpstr>
      <vt:lpstr>Introduction</vt:lpstr>
      <vt:lpstr>OBJECT OF THE RESEARCH</vt:lpstr>
      <vt:lpstr>PROBLEM DEFINITION</vt:lpstr>
      <vt:lpstr>Motivation</vt:lpstr>
      <vt:lpstr>Literature review </vt:lpstr>
      <vt:lpstr>COVID-19 Dataset </vt:lpstr>
      <vt:lpstr>Problem Statement </vt:lpstr>
      <vt:lpstr>Proposed flow diagram </vt:lpstr>
      <vt:lpstr>IMPLEMENTATION MODULES</vt:lpstr>
      <vt:lpstr>MODULE DESCRIPTION</vt:lpstr>
      <vt:lpstr>GUI Window</vt:lpstr>
      <vt:lpstr>Input Image    </vt:lpstr>
      <vt:lpstr>Pre-Processing Image</vt:lpstr>
      <vt:lpstr>Segmentation   Image     </vt:lpstr>
      <vt:lpstr>Feature Extraction</vt:lpstr>
      <vt:lpstr>Classification image</vt:lpstr>
      <vt:lpstr>CLASSIFICATION IMAGE</vt:lpstr>
      <vt:lpstr>Classification and Segmentation Evaluation Parameters </vt:lpstr>
      <vt:lpstr>COMPARISON RESULT WITH EXISTING WORK  </vt:lpstr>
      <vt:lpstr>COMPARISON RESULT WITH EXISTING WORK </vt:lpstr>
      <vt:lpstr>CONCLUSION</vt:lpstr>
      <vt:lpstr>Future Scope</vt:lpstr>
      <vt:lpstr>References </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thesis solution</dc:creator>
  <cp:lastModifiedBy>ORANGE</cp:lastModifiedBy>
  <cp:revision>35</cp:revision>
  <dcterms:created xsi:type="dcterms:W3CDTF">2023-08-16T11:20:26Z</dcterms:created>
  <dcterms:modified xsi:type="dcterms:W3CDTF">2023-08-25T13:58:34Z</dcterms:modified>
</cp:coreProperties>
</file>