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18-03-18T05:20:21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5967 12934 198 0,'0'0'5'15,"0"0"1"-15,0 0 2 16,-8-6 2-16,8 6 0 16,0 0 2-16,-10-10 2 0,10 10 1 15,-12-5-4-15,3 1 0 16,-2 0-2-16,-4 2-1 15,-2-1 1-15,-4 0-3 16,-2 2-1-16,2-1-2 0,-4 2-2 16,-2 0 0-16,0 2 0 15,1 4 0-15,-4 2 1 16,0 2-1-16,-4 2 1 0,-1 1 0 16,-1 0 2-16,1 4-1 15,0 3 0-15,-1-3-1 16,5 1 0-16,3 2 0 15,5-1 0-15,0-1-1 0,4 1-1 16,3-3 0-16,5 2 0 16,2-3 1-16,3 1-1 15,2 0 1-15,-1-1 0 16,1 4 0-16,2-3 0 0,0 5-1 16,0-4 0-16,0 2 1 15,1 2-1-15,-1 0 0 16,0-2 1-16,0 1 0 15,2-3 0-15,0 2 1 16,0 0 1-16,3-2 0 0,1 2-1 16,2 2 0-16,3-3 0 15,-1 6-1-15,3-2 1 16,0 7-1-16,0 0 0 16,-2 1 0-16,3 1 0 15,-7-2-1-15,1 2 2 16,-4-4-2-16,-2 1 1 15,-1-5-1-15,1-2 1 0,0-1-1 16,0 2 1-16,2-2-1 16,5 3 1-16,1 0-1 15,0 2 1-15,-1 2 0 16,1 2 0-16,-2 0-1 0,-3 3 1 16,0-2 0-16,-3 3 0 15,-3 0 0-15,-2 0-2 16,-3 0 1-16,-3 1-1 15,-1 1 1-15,-4 0-1 0,2-1 0 16,-3-2 0-16,0 1 1 16,0-1 0-16,-4 0 0 15,3-5 1-15,-5 3-1 16,-1-1 0-16,-2 0 1 16,-8 3-1-16,-3-2 1 0,-1 0 0 15,-4-3 0-15,0-3 1 16,1 0-1-16,3-5 1 15,0-4 1-15,4-5-1 0,3-3-1 16,1-1 1-16,2-2-1 16,2-2 0-16,-1 0-1 15,2-2 1-15,2 0-1 16,-1 0 0-16,5 0 0 0,7 2 0 16,-2-2 0-16,4 0 0 15,10 0 0-15,-9 0 0 16,9 0 0-16,0 0-1 15,6-6 1-15,5 3 0 0,3-2-1 16,2 1 0-16,7-2 1 16,1 0 0-16,1 1 0 15,4 0-1-15,0 0 1 16,2 5 0-16,0-3 1 0,-2 3-1 16,2 0 0-16,0 3 0 15,1 4 0-15,-4 0 0 16,-1 0 0-16,-1 1 0 15,1 1 0-15,-2-1 0 0,-1 2 0 16,-5-1 0-16,0 5 0 16,0-1 0-16,-5 5 0 15,1 5 0-15,-3 2 0 16,-2 2 0-16,1 5-1 16,-3 1 1-16,1 0-1 0,3 1 1 15,-2 0 0-15,-2 0 0 16,3-2 0-16,-1-2 0 15,0 2 0-15,3 0 1 0,-3-1-1 16,-1 1 0-16,0-1 0 16,-1 1 1-16,-3 1-1 15,1-2 1-15,-4 4-1 16,-1-4 1-16,4 1-1 16,-2-2 0-16,0-1 0 0,2-1 0 15,0-1 0-15,0-1-1 16,2 0 1-16,0 1 0 15,-2-3-1-15,-1 5 1 0,-1-1 0 16,-3 2 0-16,1 2 0 16,-1 2 0-16,1 0-1 15,0 2 1-15,4 1 0 16,2 3 1-16,2-2-1 16,0 0 0-16,4-1-1 0,-1 0 2 15,3-3-1-15,0-1 0 16,-2 0-1-16,1-3 1 15,-3 1 0-15,0-1 0 16,-1 0 0-16,4 2-1 0,1-3 1 16,1 1 0-16,4-3 0 15,2 0 0-15,2-1 0 16,3-4 0-16,3 0 0 0,-1-5 2 16,3 1-1-16,1-4 1 15,-2-1-1-15,2-4 1 16,2 0-1-16,0-5 1 15,0-1-1-15,1-1 1 0,-1-2-2 16,2 0 0-16,-2 0 0 16,-5 0 1-16,2-2-1 15,-4-1 0-15,-1-1-1 16,0-2 1-16,-1 0 0 16,-1-2 0-16,0 0-2 0,-1 1 1 15,-3 0 0-15,-3 0-1 16,-3 3 1-16,-3 0 0 15,-12 4 0-15,11-3-1 16,-11 3-2-16,0 0-6 0,0 0-10 16,1-10-37-16,-1 10-23 15</inkml:trace>
  <inkml:trace contextRef="#ctx0" brushRef="#br0" timeOffset="4610.165">14014 13876 230 0,'0'0'7'0,"0"0"4"0,0 0 6 16,0 0 1-16,0 0 2 16,0 0 0-16,0 0-1 15,0-8 0-15,0 8-6 16,0 0-7-16,0 0-7 0,0 0-5 15,0 0-7-15,0 15-14 16,9-5-48-16,-5 2-4 16</inkml:trace>
  <inkml:trace contextRef="#ctx0" brushRef="#br0" timeOffset="5063.064">18703 13921 403 0,'0'0'-4'0,"0"0"-12"0,0 0-16 15,0 0-27-15,0 0-20 16</inkml:trace>
  <inkml:trace contextRef="#ctx0" brushRef="#br0" timeOffset="5803.704">23752 13886 235 0,'0'0'2'0,"0"0"5"15,7-3 5-15,-7 3 3 16,0 0 4-16,12-7 1 16,-12 7 1-16,15-10-1 0,-15 10 0 15,8-12-6-15,-8 12-10 16,10-11-8-16,-10 11-15 16,0 0-22-16,13-7-36 0,-4 5-5 15</inkml:trace>
  <inkml:trace contextRef="#ctx0" brushRef="#br0" timeOffset="8448.315">7176 13442 12 0,'0'0'2'16,"0"0"3"-16,0 0 7 16,0 0 10-16,0 0 5 15,0 0 5-15,0 0 0 0,0 0 0 16,0 0-2-16,0 0-5 15,0 0-9-15,0 0-7 16,0 0-6-16,5 10-3 16,-4 2-2-16,0 3 0 15,0 3 1-15,1 5 0 16,-1-4 0-16,3 3 2 0,0-5 3 16,3-1 4-16,6-6 0 15,8-7 3-15,7-3-1 16,13-10 2-16,10-4-1 0,9-13 0 15,10-4-4-15,6-9-1 16,4-6 0-16,1-7 0 16,3 0 1-16,-2-2 0 0,-4 2 1 15,-4 4-2-15,-7 3 2 16,-8 12-4-16,-10 5-2 16,-11 9-1-16,-5 7-1 15,-14 12-5-15,-19 1-17 0,3 13-52 16,-9 7-2-16</inkml:trace>
  <inkml:trace contextRef="#ctx0" brushRef="#br0" timeOffset="12340.127">19517 16015 369 0,'0'0'-4'0,"0"0"-18"15,11 9-48-15,-11-9-6 0</inkml:trace>
  <inkml:trace contextRef="#ctx0" brushRef="#br0" timeOffset="13280.501">7074 15513 259 0,'0'0'0'16,"0"0"0"-16,0 0 0 15,0 0 0-15,0 0 0 0,8 0 1 16,-5 11 0-16,1 4 1 15,-1 5-1-15,0 0 1 16,0 6 0-16,0-4-1 0,1 5 1 16,2-10 2-16,3-2 5 15,3-6 1-15,9-4 3 16,6-8-1-16,6-11 2 16,11-11-1-16,4-7 1 0,11-4-2 15,3-7-3-15,2-2-3 16,2-2-1-16,-4 4-1 15,-1 1-1-15,-7 6 0 16,-4 7-1-16,-5 6-1 16,-9 6 0-16,-4 6-1 0,-6 5-3 15,-7 8-2-15,-8 10-9 16,-3 1-42-16,-3 10-21 16</inkml:trace>
  <inkml:trace contextRef="#ctx0" brushRef="#br0" timeOffset="18627.928">6339 6457 217 0,'0'0'8'16,"0"0"0"-16,0 0 2 16,0 0 2-16,-9-8 1 0,-3 5 2 15,-3-2 1-15,-2 1 0 16,-7-2-5-16,-3 3-3 16,-4 0-1-16,-5 3-2 15,-8 0 0-15,-3 9-3 16,-7 0-1-16,-8 5 1 0,-4 3 0 15,-8-3 3-15,-5 1 1 16,0-1 0-16,1-4 0 16,4 0 2-16,1-4-2 15,5 0 0-15,9-4-2 0,5 1-1 16,5 4-2-16,7-2 0 16,2 4 0-16,4 4-1 15,3 1 0-15,5 8 0 16,6-1 0-16,4 5 0 0,2 5 0 15,7 5 0-15,0 4 0 16,5 4 1-16,1 7-1 16,1 6 1-16,-1 4 0 0,-2 10 0 15,3 4 0-15,-2 7-1 16,1 7 0-16,0 9 0 16,-2 6 0-16,-3 5 0 15,0 8 1-15,-2 7 1 16,-2-2 0-16,3 7-1 0,-3-2 1 15,4-1 1-15,2 0 1 16,5-1-1-16,0-4 1 16,7 6-3-16,1-1 1 0,3 0 0 15,-1 3 0-15,-5 5 1 16,-4-3-1-16,0 3-1 16,-5-5 0-16,-6-8-1 15,1-8 1-15,-5-12 0 16,4-11-1-16,3-11 0 0,2-10 0 15,0-15 0-15,5-9 0 16,0-8 0-16,7-2 1 16,1-8-1-16,5-2 1 0,6-5 0 15,10-2-1-15,12-3 1 16,17-5-1-16,19-2 1 16,16-8 0-16,20 0-1 15,12 0 0-15,13-6 1 0,4 3-1 16,5-2 0-16,-10 1 0 15,-13 4 0-15,-15 1 0 16,-18 5 0-16,-17-1-2 16,-20 5-6-16,-21-1-72 15,-12-6-3-15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https://www.cloudera.com/documentation/enterprise/5-4-x/topics/cdh_ig_running_spark_on_yarn.html</a:t>
            </a: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53DA-F7E2-40A6-956C-E4DA5F48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2805-87E6-4019-9540-4534753B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136B-BCFF-4D05-9617-2C3F83FF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9A2E-E915-4451-8C53-E265114B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0B8B-E6E8-4623-A157-F873F512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BDA4-337A-41A2-83DF-B3E794F1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2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DA82-210C-4CD1-B56A-D4D8F4A8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828C-F39A-4BAC-AB79-47D5944F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19E2-F770-46D4-954A-A322320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7193-3DA7-4F7B-8BA5-FC06D0C4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495A-87AA-4168-9C03-65CF229B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FDA0-17F4-402B-A7D1-C0831760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BE7F-1937-4471-8D8C-6772C019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6F08A-165A-4676-9D43-1F928DFB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AF60-5F17-4BD2-B44C-B9F17F14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F72945-9FF2-4FC6-A24E-91EAC901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0878CD-833F-4AAF-9B8A-CD4E555E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BD6CCD-CA7E-4AA6-A40D-CF3E04E0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C27A040-33A4-4F10-B73B-42F41E61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0A6E2B-8DED-44E0-870E-B38E10C2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9033D56-A406-40E6-B0DC-A1681D38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C7C862B-996C-414F-B494-42E7577D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C2B15F5-37BF-45AB-9E7C-21EAF13B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17541A-71CE-4865-9B67-BEB348D2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5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C97A46-B421-42AF-92E3-27927D62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23818EE-C36A-4805-84F3-F1B32DCF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AD9B08-E027-4484-8E94-67575E10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1764E5D-62DB-435A-A00F-99C4EF30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AB9312-3112-458E-8B47-02972420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469594-8F19-43DC-B394-44B389C4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9E804F-B834-4CF8-8EAB-3AF14FF8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7FBA3A-5FAB-468C-B6C0-5389BBBD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3E9E5C-1498-4D03-B7A2-591CC306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E93F71C-0895-44C9-97CD-4C7CD7B831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B62DA6C-9C2E-467C-8AB5-4D59B2BA5D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B1BB-B0DD-4D32-972A-059564B70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7D060-3BC0-4DDD-85A1-695CF125A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FD3FD-BC15-490C-8CE5-E91ECA3D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95959"/>
                </a:solidFill>
                <a:latin typeface="Candara" panose="020E0502030303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5B4D6-4FEA-483B-97EA-EFAC0BFF408E}"/>
              </a:ext>
            </a:extLst>
          </p:cNvPr>
          <p:cNvSpPr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4EA30-BB28-446F-88C3-18AA94971A62}"/>
              </a:ext>
            </a:extLst>
          </p:cNvPr>
          <p:cNvSpPr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pic>
        <p:nvPicPr>
          <p:cNvPr id="1033" name="Picture 1">
            <a:extLst>
              <a:ext uri="{FF2B5EF4-FFF2-40B4-BE49-F238E27FC236}">
                <a16:creationId xmlns:a16="http://schemas.microsoft.com/office/drawing/2014/main" id="{A9D72169-F586-4077-A1A0-1E70FBCCE9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01" y="76200"/>
            <a:ext cx="29950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84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Spark</a:t>
            </a: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Sajan Kedia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9045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Immutability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xfrm>
            <a:off x="690458" y="1238807"/>
            <a:ext cx="109224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Immutability means once created it never changes</a:t>
            </a:r>
            <a:endParaRPr sz="18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Big data by default immutable in nature</a:t>
            </a:r>
            <a:endParaRPr sz="18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Immutability helps to </a:t>
            </a:r>
            <a:endParaRPr sz="18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○ Parallelize</a:t>
            </a:r>
            <a:endParaRPr sz="18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○ Caching</a:t>
            </a:r>
            <a:endParaRPr sz="18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Immutability in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</a:t>
            </a:r>
            <a:endParaRPr sz="18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const int a = 0 //immutable</a:t>
            </a:r>
            <a:endParaRPr sz="18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 b = 0;   // mutable</a:t>
            </a:r>
            <a:endParaRPr sz="18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Updation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b ++   // in place</a:t>
            </a:r>
            <a:endParaRPr sz="18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c = a + 1</a:t>
            </a:r>
            <a:endParaRPr sz="18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Immutability is about value not about reference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978877" y="1343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Challenges of Immutability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xfrm>
            <a:off x="978877" y="163461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Immutability is great for parallelism but not good for space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Doing multiple transformations result in 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○ Multiple copies of data 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○ Multiple passes over data 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In big data, multiple copies and multiple passes will have poor performance characteristics.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96480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Lazy Evaluation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idx="1"/>
          </p:nvPr>
        </p:nvSpPr>
        <p:spPr>
          <a:xfrm>
            <a:off x="824709" y="1213867"/>
            <a:ext cx="10795800" cy="57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Laziness means not computing transformation till it’s need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Once, any action is performed then the actual computation starts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A DAG (Directed acyclic graph) will be created for the tasks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Catalyst Engine is used to optimize the tasks &amp; queries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It helps reduce the number of passes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Laziness in action</a:t>
            </a:r>
            <a:endParaRPr sz="180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 c1 = collection.map(value =&gt; value +1) //do not compute anything</a:t>
            </a:r>
            <a:endParaRPr sz="180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 c2 = c1.map(value =&gt; value +2) // don’t compute</a:t>
            </a:r>
            <a:endParaRPr sz="180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 c2  //  Now transform into</a:t>
            </a:r>
            <a:endParaRPr sz="180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transformations are combined to one</a:t>
            </a:r>
            <a:endParaRPr sz="180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 c2 = collection.map (value =&gt; {var result = value +1 </a:t>
            </a:r>
            <a:endParaRPr sz="180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result = result + 2 } 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Challenges of Laziness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idx="1"/>
          </p:nvPr>
        </p:nvSpPr>
        <p:spPr>
          <a:xfrm>
            <a:off x="838194" y="189487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Laziness poses challenges in terms of data type 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laziness defers execution, determining the type of the variable becomes challenging 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can’t determine the right type, it allows to have semantic issues 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big data programs and getting semantics errors are not fun.</a:t>
            </a:r>
            <a:endParaRPr sz="180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inference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idx="1"/>
          </p:nvPr>
        </p:nvSpPr>
        <p:spPr>
          <a:xfrm>
            <a:off x="950741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inference is part of compiler to determining the type by value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all the transformation are side effect free, we can determine the type by operation 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transformation has specific return type 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type inference relieves you think about representation for many transforms.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Example: </a:t>
            </a:r>
            <a:endParaRPr sz="1800"/>
          </a:p>
          <a:p>
            <a:pPr marL="685800" marR="0" lvl="1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c3 = c2.count( ) // inferred as Int  </a:t>
            </a:r>
            <a:endParaRPr sz="1800"/>
          </a:p>
          <a:p>
            <a:pPr marL="685800" lvl="1" indent="-1905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collection = [1,2,4,5] //  explicit type Array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Caching</a:t>
            </a:r>
            <a:b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 data allows you to cache data for long time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Lazy transformation allows to recreate data on failure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ransformations can a</a:t>
            </a:r>
            <a:r>
              <a:rPr lang="en-US"/>
              <a:t>lso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saved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Caching data improves execution engine performance</a:t>
            </a:r>
            <a:endParaRPr/>
          </a:p>
          <a:p>
            <a: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/>
              <a:t>Reduces lots of I/O operations of reading/writing data from HDFS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Spark gives Hadoop?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xfrm>
            <a:off x="992943" y="1473933"/>
            <a:ext cx="10669173" cy="498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module delivers capabilities not easily exploited in Hadoop.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in-memory processing of sizeable data volumes, remains an important contribution to the capabilities of a Hadoop cluster.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Valuable for enterprise use cases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Spark’s SQL capabilities for interactive analysis over </a:t>
            </a:r>
            <a:r>
              <a:rPr lang="en-US" dirty="0"/>
              <a:t>big data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capabilities (Spark streaming)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processing capabilities (</a:t>
            </a:r>
            <a:r>
              <a:rPr lang="en-US" dirty="0" err="1"/>
              <a:t>GraphX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922608" y="1822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Hadoop gives Spark?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xfrm>
            <a:off x="1021080" y="1389526"/>
            <a:ext cx="10514428" cy="5123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7843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 resource manager</a:t>
            </a:r>
            <a:endParaRPr sz="1800"/>
          </a:p>
          <a:p>
            <a:pPr marL="228600" marR="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</a:t>
            </a:r>
            <a:endParaRPr sz="1800"/>
          </a:p>
          <a:p>
            <a:pPr marL="228600" marR="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Disaster Recovery capabilities</a:t>
            </a:r>
            <a:endParaRPr sz="1800"/>
          </a:p>
          <a:p>
            <a:pPr marL="228600" marR="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Security</a:t>
            </a:r>
            <a:endParaRPr sz="1800"/>
          </a:p>
          <a:p>
            <a:pPr marL="228600" marR="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distributed data platform</a:t>
            </a:r>
            <a:endParaRPr sz="1800"/>
          </a:p>
          <a:p>
            <a:pPr marL="228600" marR="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existing clusters</a:t>
            </a:r>
            <a:endParaRPr sz="1800"/>
          </a:p>
          <a:p>
            <a:pPr marL="228600" marR="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locality</a:t>
            </a:r>
            <a:endParaRPr sz="1800"/>
          </a:p>
          <a:p>
            <a:pPr marL="228600" marR="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workloads using advanced policies </a:t>
            </a:r>
            <a:endParaRPr sz="1800"/>
          </a:p>
          <a:p>
            <a:pPr marL="685800" marR="0" lvl="1" indent="-2019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shares to different teams and users </a:t>
            </a:r>
            <a:endParaRPr sz="1800"/>
          </a:p>
          <a:p>
            <a:pPr marL="685800" marR="0" lvl="1" indent="-2019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queues </a:t>
            </a:r>
            <a:endParaRPr sz="1800"/>
          </a:p>
          <a:p>
            <a:pPr marL="685800" marR="0" lvl="1" indent="-2019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placement policies</a:t>
            </a:r>
            <a:endParaRPr sz="1800"/>
          </a:p>
          <a:p>
            <a:pPr marL="228600" marR="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advantage of Hadoop’s security</a:t>
            </a:r>
            <a:endParaRPr sz="1800"/>
          </a:p>
          <a:p>
            <a:pPr marL="685800" marR="0" lvl="1" indent="-2019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on Kerberized clusters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5914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Frames in Spark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idx="1"/>
          </p:nvPr>
        </p:nvSpPr>
        <p:spPr>
          <a:xfrm>
            <a:off x="591484" y="1234767"/>
            <a:ext cx="10711500" cy="51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an RDD, data is organized into named columns.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developers to impose a structure onto a distributed collection of data.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wider audiences beyond “Big Data” engineers to leverage the power of distributed processing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allowing Spark to manage the schema and only pass data between nodes, in a much more efficient way than using Java serialization.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can serialize the data into off-heap storage in a binary format and then perform many transformations directly on this off-heap memory,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memory management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stored in off – heap memory in binary format.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Garbage collection is involved ,due to avoidance of serialization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optimization plan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Catalyst Query optimizer</a:t>
            </a:r>
            <a:endParaRPr/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737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 in Spark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idx="1"/>
          </p:nvPr>
        </p:nvSpPr>
        <p:spPr>
          <a:xfrm>
            <a:off x="673725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Aims to provide the best of both worlds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 – OOP and compile time safely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frames - Catalyst query optimizer, custom memory management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dataset scores over Data frame is an additional feature it has: 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Encoders act as interface between JVM objects and off-heap custom memory binary format data. 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Encoders generate byte code to interact with off-heap data and provide on-demand access to individual attributes without having to </a:t>
            </a:r>
            <a:r>
              <a:rPr lang="en-US" sz="2000"/>
              <a:t>deserialize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entire object.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46925" y="216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Agenda</a:t>
            </a:r>
            <a:r>
              <a:rPr lang="en-US" sz="4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xfrm>
            <a:off x="639999" y="154238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Spark 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Spark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Framework 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Immutability</a:t>
            </a:r>
            <a:endParaRPr sz="24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Lazy Evaluation</a:t>
            </a:r>
            <a:endParaRPr sz="24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Dataframe</a:t>
            </a:r>
            <a:endParaRPr sz="24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Dataset</a:t>
            </a:r>
            <a:endParaRPr sz="24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Spark SQL</a:t>
            </a:r>
            <a:endParaRPr sz="2400"/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Cluster Manager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540075" y="0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SQL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xfrm>
            <a:off x="540075" y="1253400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Spark SQL is a Spark module for structured data processing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It lets you query structured data inside Spark programs, using SQL or a familiar DataFrame API.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Connect to any data source the same way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Hive, Avro, Parquet, ORC, JSON, and JDBC. 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You can even join data across these sources.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Run SQL or HiveQL queries on existing warehouses.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server mode provides industry standard JDBC and ODBC connectivity for business intelligence tools.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Writing code in RDD API in scala can be difficult, using Spark SQL easy SQL format code can be written which internally converts to Spark API &amp; optimized using the DAG &amp; catalyst engine.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There is no reduction in the performance.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PySpark Code - Hands 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096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Runtime Architecture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5" name="Shape 225" descr="Spark cluster componen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290" y="1801092"/>
            <a:ext cx="7166452" cy="299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547468" y="-6298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0" i="0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Runtime Architecture - Driver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idx="1"/>
          </p:nvPr>
        </p:nvSpPr>
        <p:spPr>
          <a:xfrm>
            <a:off x="679938" y="1262574"/>
            <a:ext cx="10832100" cy="51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6573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node </a:t>
            </a:r>
            <a:endParaRPr sz="2000" dirty="0"/>
          </a:p>
          <a:p>
            <a:pPr marL="228600" marR="0" lvl="0" indent="-1657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where  “main” method runs</a:t>
            </a:r>
            <a:endParaRPr sz="2000" dirty="0"/>
          </a:p>
          <a:p>
            <a:pPr marL="228600" marR="0" lvl="0" indent="-1657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user code that</a:t>
            </a:r>
            <a:endParaRPr sz="2000" dirty="0"/>
          </a:p>
          <a:p>
            <a:pPr marL="685800" marR="0" lvl="1" indent="-1892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SparkContext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1892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Performs RDD operations </a:t>
            </a:r>
            <a:endParaRPr sz="2000" dirty="0"/>
          </a:p>
          <a:p>
            <a:pPr marL="228600" marR="0" lvl="0" indent="-1657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runs performs two main duties</a:t>
            </a:r>
            <a:endParaRPr sz="2000" dirty="0"/>
          </a:p>
          <a:p>
            <a:pPr marL="685800" marR="0" lvl="1" indent="-1892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user program into tasks</a:t>
            </a:r>
            <a:endParaRPr sz="2000" dirty="0"/>
          </a:p>
          <a:p>
            <a:pPr marL="1143000" marR="0" lvl="2" indent="-212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DAG of operations -&gt; physical execution plan.</a:t>
            </a:r>
            <a:endParaRPr dirty="0"/>
          </a:p>
          <a:p>
            <a:pPr marL="1143000" marR="0" lvl="2" indent="-212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Ex: pipelining map transforms together to merge them and convert execution graph into set of stages.</a:t>
            </a:r>
            <a:endParaRPr dirty="0"/>
          </a:p>
          <a:p>
            <a:pPr marL="1143000" marR="0" lvl="2" indent="-212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Bundled up task and send them to cluster. </a:t>
            </a:r>
            <a:endParaRPr dirty="0"/>
          </a:p>
          <a:p>
            <a:pPr marL="685800" marR="0" lvl="1" indent="-18923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tasks on executors</a:t>
            </a:r>
            <a:endParaRPr sz="2000" dirty="0"/>
          </a:p>
          <a:p>
            <a:pPr marL="1143000" marR="0" lvl="2" indent="-212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 register themselves to driver</a:t>
            </a:r>
            <a:endParaRPr dirty="0"/>
          </a:p>
          <a:p>
            <a:pPr marL="1143000" marR="0" lvl="2" indent="-212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current set executors and try to schedule task in appropriate location ,based on data placement.</a:t>
            </a:r>
            <a:endParaRPr dirty="0"/>
          </a:p>
          <a:p>
            <a:pPr marL="1143000" marR="0" lvl="2" indent="-212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location of cache data and use it to schedule future tasks that access that data, to avoid side effect of storing cached data while running a task.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Runtime Architecture - Spark Context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accesses Spark functionality through SC object</a:t>
            </a:r>
            <a:endParaRPr sz="2400" dirty="0"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a connection to the computing cluster</a:t>
            </a:r>
            <a:endParaRPr sz="2400" dirty="0"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build RDDs</a:t>
            </a:r>
            <a:endParaRPr sz="2400" dirty="0"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with the cluster manager </a:t>
            </a:r>
            <a:endParaRPr sz="2400" dirty="0"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Manages executors running on worker nodes</a:t>
            </a:r>
            <a:endParaRPr sz="2400" dirty="0"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Splits jobs as parallel task  and execute them on worker nodes </a:t>
            </a:r>
            <a:endParaRPr sz="2400" dirty="0"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Partitions RDDs and distributes them on the cluster</a:t>
            </a:r>
            <a:endParaRPr sz="2400"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Runtime Architecture - Executor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individual tasks in given spark job</a:t>
            </a:r>
            <a:endParaRPr sz="2400" dirty="0"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Launched once at the beginning of spark application </a:t>
            </a:r>
            <a:endParaRPr sz="2400" dirty="0"/>
          </a:p>
          <a:p>
            <a:pPr marL="228600" marR="0" lvl="0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main roles</a:t>
            </a:r>
            <a:endParaRPr sz="2400"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the task and return results to driver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in-memory data stored for RDDs that are cached by user programs, through service called Block Manager that lives within each executor.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Runtime Architecture - Cluster Manager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idx="1"/>
          </p:nvPr>
        </p:nvSpPr>
        <p:spPr>
          <a:xfrm>
            <a:off x="838192" y="1748190"/>
            <a:ext cx="10683300" cy="48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Launches Executors and sometimes driver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sparks to run on top of different external </a:t>
            </a:r>
            <a:r>
              <a:rPr lang="en-US"/>
              <a:t>managers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built-in stand alone cluster manager 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modes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mode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mode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85800" y="136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+ YARN (Cluster Deployment mode)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idx="1"/>
          </p:nvPr>
        </p:nvSpPr>
        <p:spPr>
          <a:xfrm>
            <a:off x="6858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runs inside a YARN container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1942838"/>
            <a:ext cx="4832252" cy="384242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 descr="https://www.cloudera.com/documentation/enterprise/5-4-x/images/xspark-yarn-cluster.png.pagespeed.ic.f4CfMwda2i.webp"/>
          <p:cNvSpPr/>
          <p:nvPr/>
        </p:nvSpPr>
        <p:spPr>
          <a:xfrm>
            <a:off x="5791200" y="3048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 descr="https://www.cloudera.com/documentation/enterprise/5-4-x/images/xspark-yarn-cluster.png.pagespeed.ic.f4CfMwda2i.webp"/>
          <p:cNvSpPr/>
          <p:nvPr/>
        </p:nvSpPr>
        <p:spPr>
          <a:xfrm>
            <a:off x="5943600" y="3200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858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59"/>
              <a:buFont typeface="Calibri"/>
              <a:buNone/>
            </a:pPr>
            <a:br>
              <a:rPr lang="en-US" sz="395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+ YARN (Client Deployment Mode)</a:t>
            </a:r>
            <a:br>
              <a:rPr lang="en-US" sz="3959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959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685800" y="152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runs on the machine that you submitted the application.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local on laptop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2059709"/>
            <a:ext cx="4894499" cy="3891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533400" y="-1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Steps: running spark application on cluster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idx="1"/>
          </p:nvPr>
        </p:nvSpPr>
        <p:spPr>
          <a:xfrm>
            <a:off x="565660" y="1309164"/>
            <a:ext cx="10908300" cy="5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an application using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spark-submit</a:t>
            </a:r>
            <a:endParaRPr sz="2400" dirty="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spark-submit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launches driver program and invoke main() method </a:t>
            </a:r>
            <a:endParaRPr sz="2400" dirty="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program contact cluster manager to ask for resources to launch executors</a:t>
            </a:r>
            <a:endParaRPr sz="2400" dirty="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manager launches executors on behalf of the driver program.</a:t>
            </a:r>
            <a:endParaRPr sz="2400" dirty="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process runs through user application and send work to executors in the form of tasks.</a:t>
            </a:r>
            <a:endParaRPr sz="2400" dirty="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Executors runs the tasks and save the results.</a:t>
            </a:r>
            <a:endParaRPr sz="2400" dirty="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driver’s main() method exits or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SparkContext.stop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– terminate the executors and release the resources. 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Spark?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xfrm>
            <a:off x="838200" y="1631650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Apache Spark is a fast, in-memory data processing engine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With development APIs it allow to execute streaming, machine learning or SQL.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Fast, expressive cluster computing system compatible with Apache Hadoop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Improves efficiency through: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In-memory computing primitives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General computation graphs (DAG)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Up to 100× faster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Improves usability through: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Rich APIs in Java, Scala, Python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Interactive shell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Often 2-10× less code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open source parallel process computational framework primarily used for data engineering and analytics.</a:t>
            </a:r>
            <a:endParaRPr sz="1800">
              <a:solidFill>
                <a:srgbClr val="000000"/>
              </a:solidFill>
            </a:endParaRPr>
          </a:p>
          <a:p>
            <a:pPr marL="228600" lvl="0" indent="-5080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Thanks :)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Apache Spark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xfrm>
            <a:off x="812409" y="1298917"/>
            <a:ext cx="10978800" cy="48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 started at UC Berkeley in 2009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1600"/>
              <a:t>source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cluster computing framework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Scala (gives power of functional Programming)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high level APIs in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with Hadoop and its </a:t>
            </a:r>
            <a:r>
              <a:rPr lang="en-US" sz="1600"/>
              <a:t>ecosystem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can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data.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to be fast for iterative algorithms and interactive queries for which mapReduce is inefficient.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popular for running </a:t>
            </a:r>
            <a:r>
              <a:rPr lang="en-US" sz="1600" b="0" i="1" u="none" strike="noStrike" cap="none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Iterative Machine Learning Algorithms.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support for in memory storage and efficient fault recovery.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10x (on disk) - 100x (In-Memory) faster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Shape 110" descr="http://upload.wikimedia.org/wikipedia/commons/e/ea/Spark-logo-192x100p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6200" y="838201"/>
            <a:ext cx="22860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 Spark ?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6" name="Shape 116" descr="http://1.bp.blogspot.com/-5jPBJdzFNB4/U1JvZntaNiI/AAAAAAAAK9Q/qULv_4oJScg/s1600/Spark-iteration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1" y="5124450"/>
            <a:ext cx="56673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https://3.bp.blogspot.com/-5Qd1GPlZbzM/U1JrIa2X_fI/AAAAAAAAK9A/807KsQEw7uw/s1600/MapReduce-iteration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1" y="3316842"/>
            <a:ext cx="5619750" cy="113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743201" y="2935843"/>
            <a:ext cx="2752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Hadoop execution flow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366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743200" y="4755118"/>
            <a:ext cx="243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66CC"/>
                </a:solidFill>
                <a:latin typeface="Calibri"/>
                <a:ea typeface="Calibri"/>
                <a:cs typeface="Calibri"/>
                <a:sym typeface="Calibri"/>
              </a:rPr>
              <a:t>Spark execution flow 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2362200" y="1466674"/>
            <a:ext cx="75438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Machine Learning Algorithms are iterative because each iteration can improve the results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Disk based approach each iteration output is written to disk making it slow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Core Engine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60400"/>
            <a:ext cx="10515601" cy="30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950" y="5102400"/>
            <a:ext cx="45148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620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Framework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5150" y="1386025"/>
            <a:ext cx="8203374" cy="45763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3736C5-4B26-420D-B9F0-0B54274A4BEF}"/>
                  </a:ext>
                </a:extLst>
              </p14:cNvPr>
              <p14:cNvContentPartPr/>
              <p14:nvPr/>
            </p14:nvContentPartPr>
            <p14:xfrm>
              <a:off x="1635840" y="2313000"/>
              <a:ext cx="6941880" cy="373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3736C5-4B26-420D-B9F0-0B54274A4B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6480" y="2303640"/>
                <a:ext cx="6960600" cy="375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858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RDD (Resilient Distributed Dataset) 	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>
          <a:xfrm>
            <a:off x="964809" y="1473933"/>
            <a:ext cx="10978662" cy="513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Key Spark Construct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distributed collection of elements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RDD is split into multiple partitions which may be computed on different nodes of the cluster 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automatically distributes the data in RDD across cluster and parallel</a:t>
            </a:r>
            <a:r>
              <a:rPr lang="en-US" sz="1800"/>
              <a:t>ize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operations</a:t>
            </a:r>
            <a:endParaRPr sz="1800"/>
          </a:p>
          <a:p>
            <a:pPr marL="228600" marR="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RDD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</a:t>
            </a:r>
            <a:r>
              <a:rPr lang="en-US" sz="1800"/>
              <a:t>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following properties</a:t>
            </a:r>
            <a:endParaRPr sz="180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 Immutable</a:t>
            </a:r>
            <a:endParaRPr sz="180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 Lazy evaluated </a:t>
            </a:r>
            <a:endParaRPr sz="180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 Cacheable </a:t>
            </a:r>
            <a:endParaRPr sz="180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○ Type inferred</a:t>
            </a:r>
            <a:endParaRPr sz="180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762000" y="-21047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RDD Operations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xfrm>
            <a:off x="930812" y="870194"/>
            <a:ext cx="10515600" cy="51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7843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How to create RDD:</a:t>
            </a:r>
            <a:endParaRPr sz="1800"/>
          </a:p>
          <a:p>
            <a:pPr marL="1143000" marR="0" lvl="2" indent="-2254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Loading external data sources</a:t>
            </a:r>
            <a:endParaRPr sz="1800"/>
          </a:p>
          <a:p>
            <a:pPr marL="1600200" marR="0" lvl="3" indent="-23717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lines=sc.textfile(“readme.txt”)</a:t>
            </a:r>
            <a:endParaRPr/>
          </a:p>
          <a:p>
            <a:pPr marL="1143000" marR="0" lvl="2" indent="-2254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Parallelizing a collection in a driver program</a:t>
            </a:r>
            <a:endParaRPr sz="1800"/>
          </a:p>
          <a:p>
            <a:pPr marL="1600200" marR="0" lvl="3" indent="-237172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Lines=sc.parallelize([“pandas”, “I like pandas”])</a:t>
            </a:r>
            <a:endParaRPr/>
          </a:p>
          <a:p>
            <a:pPr marL="228600" marR="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 </a:t>
            </a:r>
            <a:endParaRPr sz="1800"/>
          </a:p>
          <a:p>
            <a:pPr marL="1143000" marR="0" lvl="2" indent="-2254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transform RDD to another RDD by applying some functions</a:t>
            </a:r>
            <a:endParaRPr sz="1800"/>
          </a:p>
          <a:p>
            <a:pPr marL="1143000" marR="0" lvl="2" indent="-2254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Lineage graph (DAG) : keep the track of dependencies  between transformed RDDs  using which on demand new RDDs can be created or part of persistent RDD can be recovered in case of failure.</a:t>
            </a:r>
            <a:endParaRPr sz="1800"/>
          </a:p>
          <a:p>
            <a:pPr marL="1143000" marR="0" lvl="2" indent="-2254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 map, filter,flapmap,distinct,sample , union, intersect,subtract ,cartesian etc.</a:t>
            </a:r>
            <a:endParaRPr sz="1800"/>
          </a:p>
          <a:p>
            <a:pPr marL="228600" marR="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</a:t>
            </a:r>
            <a:endParaRPr sz="1800"/>
          </a:p>
          <a:p>
            <a:pPr marL="1143000" marR="0" lvl="2" indent="-2254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output is being generated in transformed RDD once action is applied</a:t>
            </a:r>
            <a:endParaRPr sz="1800"/>
          </a:p>
          <a:p>
            <a:pPr marL="1143000" marR="0" lvl="2" indent="-2254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values to the driver program or write data to external storage</a:t>
            </a:r>
            <a:endParaRPr sz="1800"/>
          </a:p>
          <a:p>
            <a:pPr marL="1143000" marR="0" lvl="2" indent="-2254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entire RDD gets computed from scratch on new action call and if intermediate results are not persisted. </a:t>
            </a:r>
            <a:endParaRPr sz="1800"/>
          </a:p>
          <a:p>
            <a:pPr marL="1143000" marR="0" lvl="2" indent="-2254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: reduce, collect,count,countByvalue,take,top,takeSample,aggreagate,foreach etc.</a:t>
            </a:r>
            <a:endParaRPr sz="1800"/>
          </a:p>
          <a:p>
            <a:pPr marL="457200" marR="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at Learning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Great Learning Presentation Template</Template>
  <TotalTime>0</TotalTime>
  <Words>1652</Words>
  <Application>Microsoft Office PowerPoint</Application>
  <PresentationFormat>Widescreen</PresentationFormat>
  <Paragraphs>240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Candara</vt:lpstr>
      <vt:lpstr>Corbel</vt:lpstr>
      <vt:lpstr>Great Learning Presentation Template</vt:lpstr>
      <vt:lpstr>Introduction to Spark</vt:lpstr>
      <vt:lpstr>Agenda </vt:lpstr>
      <vt:lpstr>What is Spark?</vt:lpstr>
      <vt:lpstr>About Apache Spark</vt:lpstr>
      <vt:lpstr>Why Spark ?</vt:lpstr>
      <vt:lpstr>Spark Core Engine</vt:lpstr>
      <vt:lpstr>Spark Framework</vt:lpstr>
      <vt:lpstr>RDD (Resilient Distributed Dataset)  </vt:lpstr>
      <vt:lpstr>RDD Operations</vt:lpstr>
      <vt:lpstr>Immutability</vt:lpstr>
      <vt:lpstr>Challenges of Immutability </vt:lpstr>
      <vt:lpstr>Lazy Evaluation</vt:lpstr>
      <vt:lpstr>Challenges of Laziness</vt:lpstr>
      <vt:lpstr>Type inference</vt:lpstr>
      <vt:lpstr> Caching </vt:lpstr>
      <vt:lpstr>What Spark gives Hadoop?</vt:lpstr>
      <vt:lpstr>What Hadoop gives Spark?</vt:lpstr>
      <vt:lpstr>Data Frames in Spark</vt:lpstr>
      <vt:lpstr>Datasets in Spark</vt:lpstr>
      <vt:lpstr>Spark SQL</vt:lpstr>
      <vt:lpstr>PySpark Code - Hands On</vt:lpstr>
      <vt:lpstr>Spark Runtime Architecture</vt:lpstr>
      <vt:lpstr>Spark Runtime Architecture - Driver</vt:lpstr>
      <vt:lpstr>Spark Runtime Architecture - Spark Context</vt:lpstr>
      <vt:lpstr>Spark Runtime Architecture - Executor</vt:lpstr>
      <vt:lpstr>Spark Runtime Architecture - Cluster Manager</vt:lpstr>
      <vt:lpstr>Spark + YARN (Cluster Deployment mode)</vt:lpstr>
      <vt:lpstr> Spark + YARN (Client Deployment Mode) </vt:lpstr>
      <vt:lpstr>Steps: running spark application on cluster</vt:lpstr>
      <vt:lpstr>Thanks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</dc:title>
  <cp:lastModifiedBy>Mohita_BGL</cp:lastModifiedBy>
  <cp:revision>5</cp:revision>
  <dcterms:modified xsi:type="dcterms:W3CDTF">2018-06-05T06:12:32Z</dcterms:modified>
</cp:coreProperties>
</file>