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57" r:id="rId4"/>
    <p:sldId id="262" r:id="rId5"/>
    <p:sldId id="264" r:id="rId6"/>
    <p:sldId id="265" r:id="rId7"/>
    <p:sldId id="279" r:id="rId8"/>
    <p:sldId id="281" r:id="rId9"/>
    <p:sldId id="259" r:id="rId10"/>
    <p:sldId id="282" r:id="rId11"/>
    <p:sldId id="258" r:id="rId12"/>
    <p:sldId id="260" r:id="rId13"/>
    <p:sldId id="276" r:id="rId14"/>
    <p:sldId id="277" r:id="rId15"/>
    <p:sldId id="267" r:id="rId16"/>
    <p:sldId id="283" r:id="rId17"/>
    <p:sldId id="275" r:id="rId18"/>
    <p:sldId id="269" r:id="rId19"/>
    <p:sldId id="284" r:id="rId20"/>
    <p:sldId id="268" r:id="rId21"/>
    <p:sldId id="270" r:id="rId22"/>
    <p:sldId id="271" r:id="rId23"/>
    <p:sldId id="272" r:id="rId24"/>
    <p:sldId id="285" r:id="rId25"/>
    <p:sldId id="287" r:id="rId26"/>
    <p:sldId id="286" r:id="rId27"/>
    <p:sldId id="273" r:id="rId28"/>
    <p:sldId id="274" r:id="rId29"/>
    <p:sldId id="290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D309-6AC0-49EC-AAA6-F10D89675CB2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4814F-B5D4-4A09-9E68-91E4C488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4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91932C-572F-4758-A0EF-4D2A8A4123C8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6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7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7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7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1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8359-F6C5-418A-B64C-787141AC4E4E}" type="datetimeFigureOut">
              <a:rPr lang="en-IN" smtClean="0"/>
              <a:t>05-02-2018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rdd-programming-guid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6774"/>
            <a:ext cx="9144000" cy="2387600"/>
          </a:xfrm>
        </p:spPr>
        <p:txBody>
          <a:bodyPr/>
          <a:lstStyle/>
          <a:p>
            <a:r>
              <a:rPr lang="en-IN" dirty="0"/>
              <a:t>Apache SPARK fundamentals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7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cluster on Ubuntu host machines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2092469"/>
            <a:ext cx="9258481" cy="36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Simplifying SPARK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62" y="1463039"/>
            <a:ext cx="7498851" cy="2952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285" y="4549676"/>
            <a:ext cx="10724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Driver is the starting point of a job submission (this can be compared to the driver code in Java 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Cluster Manager can be compared to the Resource Manager in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Worker is a  software service running on slave nodes, similar to the  are the data nodes in a HADOOP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executor is a container which is responsible for running the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35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Job execution in a SPARK cluster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1825625"/>
            <a:ext cx="854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Spark deployment modes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0" y="1690688"/>
            <a:ext cx="8714509" cy="391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491" y="6040582"/>
            <a:ext cx="80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Image courtesy : https://databricks.com/blog/2014/01/21/spark-and-hadoop.html</a:t>
            </a:r>
          </a:p>
        </p:txBody>
      </p:sp>
    </p:spTree>
    <p:extLst>
      <p:ext uri="{BB962C8B-B14F-4D97-AF65-F5344CB8AC3E}">
        <p14:creationId xmlns:p14="http://schemas.microsoft.com/office/powerpoint/2010/main" val="114488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Spark deployment modes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636" y="1690688"/>
            <a:ext cx="10002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Standalone mode : </a:t>
            </a:r>
          </a:p>
          <a:p>
            <a:r>
              <a:rPr lang="en-IN" sz="2400" b="1" dirty="0"/>
              <a:t> </a:t>
            </a:r>
            <a:r>
              <a:rPr lang="en-IN" sz="2400" dirty="0"/>
              <a:t>All the spark services run on a single machine but in separate JVM’s. Mainly used for learning and development purposes(something like the pseudo distributed mode of Hadoop deployment) </a:t>
            </a:r>
          </a:p>
          <a:p>
            <a:endParaRPr lang="en-IN" sz="2400" dirty="0"/>
          </a:p>
          <a:p>
            <a:r>
              <a:rPr lang="en-IN" sz="2400" b="1" dirty="0"/>
              <a:t>Cluster mode with YARN or MESOS: </a:t>
            </a:r>
          </a:p>
          <a:p>
            <a:r>
              <a:rPr lang="en-IN" sz="2400" dirty="0"/>
              <a:t>This is the fully distributed mode of SPARK used in a production environment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Spark in Map Reduce (SIMR) : </a:t>
            </a:r>
          </a:p>
          <a:p>
            <a:r>
              <a:rPr lang="en-IN" sz="2400" dirty="0"/>
              <a:t>Allows Hadoop MR1 users to run their map reduce jobs as spark jobs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1144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0" y="662779"/>
            <a:ext cx="10515600" cy="1325563"/>
          </a:xfrm>
        </p:spPr>
        <p:txBody>
          <a:bodyPr/>
          <a:lstStyle/>
          <a:p>
            <a:r>
              <a:rPr lang="en-IN" dirty="0"/>
              <a:t>               Loading spark data objects (RDD)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182" y="548807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loaded into a SPARK object is called as an RDD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 detailed discussion about RDD’s will be covered shortly </a:t>
            </a:r>
          </a:p>
        </p:txBody>
      </p:sp>
      <p:sp>
        <p:nvSpPr>
          <p:cNvPr id="8" name="Oval 7"/>
          <p:cNvSpPr/>
          <p:nvPr/>
        </p:nvSpPr>
        <p:spPr>
          <a:xfrm>
            <a:off x="4156381" y="2566226"/>
            <a:ext cx="3143765" cy="1681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loaded into the spark object and subjected to manipulations</a:t>
            </a:r>
          </a:p>
        </p:txBody>
      </p:sp>
      <p:sp>
        <p:nvSpPr>
          <p:cNvPr id="20" name="Can 19"/>
          <p:cNvSpPr/>
          <p:nvPr/>
        </p:nvSpPr>
        <p:spPr>
          <a:xfrm>
            <a:off x="935182" y="2480085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source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888590" y="3074012"/>
            <a:ext cx="710046" cy="332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017242" y="2480352"/>
            <a:ext cx="2133600" cy="15195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Capture the final result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692835" y="3073712"/>
            <a:ext cx="710046" cy="332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8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71" y="0"/>
            <a:ext cx="10515600" cy="1325563"/>
          </a:xfrm>
        </p:spPr>
        <p:txBody>
          <a:bodyPr/>
          <a:lstStyle/>
          <a:p>
            <a:r>
              <a:rPr lang="en-IN" dirty="0"/>
              <a:t>                    Under the hood  </a:t>
            </a:r>
          </a:p>
        </p:txBody>
      </p:sp>
      <p:sp>
        <p:nvSpPr>
          <p:cNvPr id="4" name="Can 3"/>
          <p:cNvSpPr/>
          <p:nvPr/>
        </p:nvSpPr>
        <p:spPr>
          <a:xfrm>
            <a:off x="561109" y="1798590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3253469" y="2391019"/>
            <a:ext cx="1203704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35182" y="548807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Job execution starts with loading the data from a data source (e.g. HDFS) into spark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read from the hard drives of worker nodes  and  loaded into the RAM of multiple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could be spread out into different files (each file could be a block in HDFS)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After the computation, the final result is captured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3" y="1648913"/>
            <a:ext cx="3171517" cy="2143125"/>
          </a:xfrm>
          <a:prstGeom prst="rect">
            <a:avLst/>
          </a:prstGeom>
        </p:spPr>
      </p:pic>
      <p:sp>
        <p:nvSpPr>
          <p:cNvPr id="18" name="Can 17"/>
          <p:cNvSpPr/>
          <p:nvPr/>
        </p:nvSpPr>
        <p:spPr>
          <a:xfrm>
            <a:off x="935182" y="1863352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an 18"/>
          <p:cNvSpPr/>
          <p:nvPr/>
        </p:nvSpPr>
        <p:spPr>
          <a:xfrm>
            <a:off x="1364612" y="1961466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7928790" y="2358951"/>
            <a:ext cx="1203704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516006" y="1887293"/>
            <a:ext cx="2133600" cy="15195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Capture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86248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Partitions and data locality </a:t>
            </a:r>
          </a:p>
        </p:txBody>
      </p:sp>
      <p:sp>
        <p:nvSpPr>
          <p:cNvPr id="4" name="Can 3"/>
          <p:cNvSpPr/>
          <p:nvPr/>
        </p:nvSpPr>
        <p:spPr>
          <a:xfrm>
            <a:off x="1335504" y="1690688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3989509" y="2340393"/>
            <a:ext cx="2743200" cy="52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49178" y="48412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Block  1				 Block  2				 Block  3 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052" y="5317958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612104" y="5280405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490933" y="5247032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393424" y="5760116"/>
            <a:ext cx="6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1,2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8772" y="57548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3,4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86755" y="57228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   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64" y="1319087"/>
            <a:ext cx="3171517" cy="21431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5961" y="387071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Loading of the data from the hard drives to the RAM of the worker nodes is based on data locality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in the data blocks is illustrated in the block diagram below	</a:t>
            </a:r>
          </a:p>
        </p:txBody>
      </p:sp>
      <p:sp>
        <p:nvSpPr>
          <p:cNvPr id="19" name="Can 18"/>
          <p:cNvSpPr/>
          <p:nvPr/>
        </p:nvSpPr>
        <p:spPr>
          <a:xfrm>
            <a:off x="1487904" y="1843088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an 19"/>
          <p:cNvSpPr/>
          <p:nvPr/>
        </p:nvSpPr>
        <p:spPr>
          <a:xfrm>
            <a:off x="1640304" y="1995488"/>
            <a:ext cx="1395663" cy="17142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2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Transformation the data object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3605" y="2020576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89498" y="2020576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779246" y="2020576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56418" y="24254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1,2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9545" y="24254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3,4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2535" y="242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7249" y="5365784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703142" y="5365784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892890" y="5365784"/>
            <a:ext cx="2189748" cy="1179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370062" y="57706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2,3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3189" y="57706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4,5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179" y="5770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433189" y="3366655"/>
            <a:ext cx="205611" cy="249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433189" y="4827162"/>
            <a:ext cx="238206" cy="387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4237172" y="3720504"/>
            <a:ext cx="2630239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4660" y="4013820"/>
            <a:ext cx="14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 defined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5790888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Object 2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600" y="257785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Object 1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2326" y="1270463"/>
            <a:ext cx="9781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in the objects cannot be modified as the very nature of the SPARK objects is </a:t>
            </a:r>
            <a:r>
              <a:rPr lang="en-IN" sz="2400" b="1" i="1" dirty="0">
                <a:solidFill>
                  <a:srgbClr val="0070C0"/>
                </a:solidFill>
              </a:rPr>
              <a:t>immutable </a:t>
            </a:r>
            <a:r>
              <a:rPr lang="en-IN" b="1" dirty="0"/>
              <a:t>and the data in these objects are </a:t>
            </a:r>
            <a:r>
              <a:rPr lang="en-IN" sz="2400" b="1" i="1" dirty="0">
                <a:solidFill>
                  <a:srgbClr val="0070C0"/>
                </a:solidFill>
              </a:rPr>
              <a:t>partitioned </a:t>
            </a:r>
            <a:r>
              <a:rPr lang="en-IN" b="1" dirty="0"/>
              <a:t>&amp; </a:t>
            </a:r>
            <a:r>
              <a:rPr lang="en-IN" sz="2400" b="1" i="1" dirty="0">
                <a:solidFill>
                  <a:schemeClr val="accent5"/>
                </a:solidFill>
              </a:rPr>
              <a:t>distributed</a:t>
            </a:r>
            <a:r>
              <a:rPr lang="en-IN" b="1" dirty="0"/>
              <a:t> across nodes</a:t>
            </a:r>
            <a:endParaRPr lang="en-IN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1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3 important properties of an RDD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just understood 3 important properties of an RDD in spark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1) They are immutable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2) They are partitioned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3) They are distributed and spread across multiple nodes in a machine</a:t>
            </a:r>
          </a:p>
        </p:txBody>
      </p:sp>
    </p:spTree>
    <p:extLst>
      <p:ext uri="{BB962C8B-B14F-4D97-AF65-F5344CB8AC3E}">
        <p14:creationId xmlns:p14="http://schemas.microsoft.com/office/powerpoint/2010/main" val="3235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</a:t>
            </a:r>
            <a:r>
              <a:rPr lang="en-IN" b="1" dirty="0"/>
              <a:t>Agenda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 of job execution in Hadoop map reduce </a:t>
            </a:r>
          </a:p>
          <a:p>
            <a:r>
              <a:rPr lang="en-IN" dirty="0"/>
              <a:t>Recap of the drawbacks in map reduce </a:t>
            </a:r>
          </a:p>
          <a:p>
            <a:r>
              <a:rPr lang="en-IN" dirty="0"/>
              <a:t>Overview of spark architecture</a:t>
            </a:r>
          </a:p>
          <a:p>
            <a:r>
              <a:rPr lang="en-IN" dirty="0"/>
              <a:t>Spark deployment </a:t>
            </a:r>
          </a:p>
          <a:p>
            <a:r>
              <a:rPr lang="en-IN" dirty="0"/>
              <a:t>Job execution in SPARK </a:t>
            </a:r>
          </a:p>
          <a:p>
            <a:r>
              <a:rPr lang="en-IN" dirty="0"/>
              <a:t>RDD’s </a:t>
            </a:r>
          </a:p>
          <a:p>
            <a:r>
              <a:rPr lang="en-IN" dirty="0"/>
              <a:t>Actions and transformations </a:t>
            </a:r>
          </a:p>
          <a:p>
            <a:r>
              <a:rPr lang="en-IN" dirty="0"/>
              <a:t>Demo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4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836" y="84624"/>
            <a:ext cx="10515600" cy="1325563"/>
          </a:xfrm>
        </p:spPr>
        <p:txBody>
          <a:bodyPr/>
          <a:lstStyle/>
          <a:p>
            <a:r>
              <a:rPr lang="en-IN" dirty="0"/>
              <a:t>                     Task execution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1039" y="1489797"/>
            <a:ext cx="1632887" cy="772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494586" y="16911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1,2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1039" y="3386495"/>
            <a:ext cx="1632887" cy="772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619276" y="35878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3,4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1038" y="5283193"/>
            <a:ext cx="1632887" cy="772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06395" y="55130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5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67891" y="2060476"/>
            <a:ext cx="1454727" cy="132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76765" y="3772508"/>
            <a:ext cx="1321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76765" y="4267200"/>
            <a:ext cx="1445853" cy="14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88036" y="969818"/>
            <a:ext cx="2272146" cy="192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8063345" y="2295381"/>
            <a:ext cx="3532910" cy="1786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063345" y="4775830"/>
            <a:ext cx="3532910" cy="1786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567592" y="621771"/>
            <a:ext cx="45244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nodes/workers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23564" y="2604655"/>
            <a:ext cx="2930236" cy="11678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423564" y="5113771"/>
            <a:ext cx="2930236" cy="11678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9326619" y="2293085"/>
            <a:ext cx="18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Executor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30278" y="4760135"/>
            <a:ext cx="18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Executor</a:t>
            </a:r>
            <a:r>
              <a:rPr lang="en-IN" dirty="0"/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8364" y="2924374"/>
            <a:ext cx="595745" cy="66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2,3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647566" y="2924374"/>
            <a:ext cx="595745" cy="66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4,5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592494" y="5467859"/>
            <a:ext cx="595745" cy="66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12476" y="3119534"/>
            <a:ext cx="68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Tasks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51060" y="5661024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Task</a:t>
            </a:r>
          </a:p>
        </p:txBody>
      </p:sp>
      <p:sp>
        <p:nvSpPr>
          <p:cNvPr id="27" name="Oval 26"/>
          <p:cNvSpPr/>
          <p:nvPr/>
        </p:nvSpPr>
        <p:spPr>
          <a:xfrm>
            <a:off x="4601236" y="3386495"/>
            <a:ext cx="270163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MAP(increment)</a:t>
            </a:r>
          </a:p>
        </p:txBody>
      </p:sp>
    </p:spTree>
    <p:extLst>
      <p:ext uri="{BB962C8B-B14F-4D97-AF65-F5344CB8AC3E}">
        <p14:creationId xmlns:p14="http://schemas.microsoft.com/office/powerpoint/2010/main" val="3222782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Workflow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2904" y="1503218"/>
            <a:ext cx="184265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Job is launched from the driver</a:t>
            </a:r>
          </a:p>
        </p:txBody>
      </p:sp>
      <p:sp>
        <p:nvSpPr>
          <p:cNvPr id="5" name="Oval 4"/>
          <p:cNvSpPr/>
          <p:nvPr/>
        </p:nvSpPr>
        <p:spPr>
          <a:xfrm>
            <a:off x="795415" y="3622961"/>
            <a:ext cx="1177636" cy="7758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0" y="3602181"/>
            <a:ext cx="1261904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378002" y="4619112"/>
            <a:ext cx="1265902" cy="5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966359" y="2975263"/>
            <a:ext cx="835747" cy="2563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141972" y="3962399"/>
            <a:ext cx="429490" cy="2493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785612" y="3851563"/>
            <a:ext cx="1842655" cy="1080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Result is brought back to the driver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0384" y="3103417"/>
            <a:ext cx="1690255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Cluster manager</a:t>
            </a:r>
          </a:p>
          <a:p>
            <a:pPr algn="ctr"/>
            <a:r>
              <a:rPr lang="en-IN" b="1" dirty="0"/>
              <a:t>(MESOS/YARN)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30436" y="3726872"/>
            <a:ext cx="701982" cy="12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30436" y="4822894"/>
            <a:ext cx="701982" cy="19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18" y="1816676"/>
            <a:ext cx="3033737" cy="40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6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09" y="56279"/>
            <a:ext cx="10515600" cy="1325563"/>
          </a:xfrm>
        </p:spPr>
        <p:txBody>
          <a:bodyPr/>
          <a:lstStyle/>
          <a:p>
            <a:r>
              <a:rPr lang="en-IN" dirty="0"/>
              <a:t>                   RDD lazy evaluation </a:t>
            </a:r>
            <a:br>
              <a:rPr lang="en-IN" dirty="0"/>
            </a:br>
            <a:r>
              <a:rPr lang="en-IN" dirty="0"/>
              <a:t>                          (DAG creation) </a:t>
            </a:r>
          </a:p>
        </p:txBody>
      </p:sp>
      <p:sp>
        <p:nvSpPr>
          <p:cNvPr id="5" name="Oval 4"/>
          <p:cNvSpPr/>
          <p:nvPr/>
        </p:nvSpPr>
        <p:spPr>
          <a:xfrm>
            <a:off x="5907624" y="2619225"/>
            <a:ext cx="2327563" cy="2604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 2 </a:t>
            </a:r>
          </a:p>
          <a:p>
            <a:pPr algn="ctr"/>
            <a:r>
              <a:rPr lang="en-IN" b="1" dirty="0"/>
              <a:t>(2,4,6)</a:t>
            </a:r>
          </a:p>
        </p:txBody>
      </p:sp>
      <p:sp>
        <p:nvSpPr>
          <p:cNvPr id="8" name="Oval 7"/>
          <p:cNvSpPr/>
          <p:nvPr/>
        </p:nvSpPr>
        <p:spPr>
          <a:xfrm>
            <a:off x="2710257" y="2697737"/>
            <a:ext cx="2327563" cy="2604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 1</a:t>
            </a:r>
          </a:p>
          <a:p>
            <a:pPr algn="ctr"/>
            <a:r>
              <a:rPr lang="en-IN" b="1" dirty="0"/>
              <a:t>(2,3,4,5,6)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964911" y="3789867"/>
            <a:ext cx="725627" cy="27579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077258" y="3724273"/>
            <a:ext cx="730828" cy="27579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841672" y="3050600"/>
            <a:ext cx="44721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Nothing happens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819" y="5306291"/>
            <a:ext cx="1114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map(increment)                                        filter (even)                           </a:t>
            </a:r>
          </a:p>
        </p:txBody>
      </p:sp>
      <p:sp>
        <p:nvSpPr>
          <p:cNvPr id="11" name="Oval 10"/>
          <p:cNvSpPr/>
          <p:nvPr/>
        </p:nvSpPr>
        <p:spPr>
          <a:xfrm>
            <a:off x="-10175" y="2922046"/>
            <a:ext cx="1917018" cy="23980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RDD:</a:t>
            </a:r>
          </a:p>
          <a:p>
            <a:pPr algn="ctr"/>
            <a:r>
              <a:rPr lang="en-IN" b="1" dirty="0"/>
              <a:t>(1,2,3,4,5)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563" y="1629384"/>
            <a:ext cx="94765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Lets start calling these objects as RDD’s hereafter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RDD’s are immutable &amp; partitioned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RDD’s mostly </a:t>
            </a:r>
            <a:r>
              <a:rPr lang="en-IN" sz="2400" b="1" i="1" dirty="0">
                <a:solidFill>
                  <a:schemeClr val="accent5"/>
                </a:solidFill>
              </a:rPr>
              <a:t>reside in the RAM (memory) </a:t>
            </a:r>
            <a:r>
              <a:rPr lang="en-IN" b="1" dirty="0"/>
              <a:t>unless the RAM (memory) is running of space </a:t>
            </a:r>
          </a:p>
        </p:txBody>
      </p:sp>
    </p:spTree>
    <p:extLst>
      <p:ext uri="{BB962C8B-B14F-4D97-AF65-F5344CB8AC3E}">
        <p14:creationId xmlns:p14="http://schemas.microsoft.com/office/powerpoint/2010/main" val="399365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4419"/>
            <a:ext cx="11859491" cy="1325563"/>
          </a:xfrm>
        </p:spPr>
        <p:txBody>
          <a:bodyPr/>
          <a:lstStyle/>
          <a:p>
            <a:r>
              <a:rPr lang="en-IN" dirty="0"/>
              <a:t>      Execution starts only when ACTION starts  </a:t>
            </a:r>
          </a:p>
        </p:txBody>
      </p:sp>
      <p:sp>
        <p:nvSpPr>
          <p:cNvPr id="4" name="Oval 3"/>
          <p:cNvSpPr/>
          <p:nvPr/>
        </p:nvSpPr>
        <p:spPr>
          <a:xfrm>
            <a:off x="-10175" y="2715490"/>
            <a:ext cx="1917018" cy="260465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RDD:</a:t>
            </a:r>
          </a:p>
          <a:p>
            <a:pPr algn="ctr"/>
            <a:r>
              <a:rPr lang="en-IN" b="1" dirty="0"/>
              <a:t>(1,2,3,4,5)</a:t>
            </a:r>
          </a:p>
        </p:txBody>
      </p:sp>
      <p:sp>
        <p:nvSpPr>
          <p:cNvPr id="5" name="Oval 4"/>
          <p:cNvSpPr/>
          <p:nvPr/>
        </p:nvSpPr>
        <p:spPr>
          <a:xfrm>
            <a:off x="5579914" y="2648456"/>
            <a:ext cx="2327563" cy="2604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Object 2:</a:t>
            </a:r>
          </a:p>
          <a:p>
            <a:pPr algn="ctr"/>
            <a:r>
              <a:rPr lang="en-IN" b="1" dirty="0"/>
              <a:t>(2,4,6)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2655" y="2815936"/>
            <a:ext cx="2396836" cy="2175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Display output or save in a persistent file</a:t>
            </a:r>
          </a:p>
        </p:txBody>
      </p:sp>
      <p:sp>
        <p:nvSpPr>
          <p:cNvPr id="8" name="Oval 7"/>
          <p:cNvSpPr/>
          <p:nvPr/>
        </p:nvSpPr>
        <p:spPr>
          <a:xfrm>
            <a:off x="2558324" y="2667026"/>
            <a:ext cx="2327563" cy="2604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Object 1 : (2,3,4,5,6)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023625" y="3884493"/>
            <a:ext cx="429490" cy="2493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991097" y="3804802"/>
            <a:ext cx="429490" cy="2493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8163788" y="3657598"/>
            <a:ext cx="992333" cy="2944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93965" y="5552259"/>
            <a:ext cx="1114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map(increment)                             filter(even nos)                                 collect the output                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4" y="1475460"/>
            <a:ext cx="3155375" cy="13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4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RDD’s are fault tolerant (resilient) </a:t>
            </a:r>
          </a:p>
        </p:txBody>
      </p:sp>
      <p:sp>
        <p:nvSpPr>
          <p:cNvPr id="4" name="Oval 3"/>
          <p:cNvSpPr/>
          <p:nvPr/>
        </p:nvSpPr>
        <p:spPr>
          <a:xfrm>
            <a:off x="540326" y="3020291"/>
            <a:ext cx="1149927" cy="1108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RDD</a:t>
            </a:r>
          </a:p>
        </p:txBody>
      </p:sp>
      <p:sp>
        <p:nvSpPr>
          <p:cNvPr id="5" name="Oval 4"/>
          <p:cNvSpPr/>
          <p:nvPr/>
        </p:nvSpPr>
        <p:spPr>
          <a:xfrm>
            <a:off x="2826326" y="3103418"/>
            <a:ext cx="1080655" cy="942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RDD1</a:t>
            </a:r>
          </a:p>
        </p:txBody>
      </p:sp>
      <p:sp>
        <p:nvSpPr>
          <p:cNvPr id="7" name="Oval 6"/>
          <p:cNvSpPr/>
          <p:nvPr/>
        </p:nvSpPr>
        <p:spPr>
          <a:xfrm>
            <a:off x="6373090" y="3103416"/>
            <a:ext cx="1080655" cy="942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RDD3</a:t>
            </a:r>
          </a:p>
        </p:txBody>
      </p:sp>
      <p:sp>
        <p:nvSpPr>
          <p:cNvPr id="8" name="Oval 7"/>
          <p:cNvSpPr/>
          <p:nvPr/>
        </p:nvSpPr>
        <p:spPr>
          <a:xfrm>
            <a:off x="8049490" y="3103415"/>
            <a:ext cx="1080655" cy="942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RDD4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6945" y="2452255"/>
            <a:ext cx="1717964" cy="275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Final output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593273"/>
            <a:ext cx="1007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RDD’s lost or corrupted during the course of execution can be reconstructed from the lineage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5055" y="3629891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399" y="3602182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0363" y="3588328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2181" y="3574473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5672" y="3588328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99708" y="3117273"/>
            <a:ext cx="1080655" cy="94210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LOSTRDD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109" y="4696691"/>
            <a:ext cx="8756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0.   Create Base RDD</a:t>
            </a:r>
          </a:p>
          <a:p>
            <a:pPr marL="342900" indent="-342900">
              <a:buAutoNum type="arabicPeriod"/>
            </a:pPr>
            <a:r>
              <a:rPr lang="en-IN" b="1" dirty="0"/>
              <a:t>Increment the data elements  </a:t>
            </a:r>
          </a:p>
          <a:p>
            <a:pPr marL="342900" indent="-342900">
              <a:buAutoNum type="arabicPeriod"/>
            </a:pPr>
            <a:r>
              <a:rPr lang="en-IN" b="1" dirty="0"/>
              <a:t>Filter the even numbers </a:t>
            </a:r>
          </a:p>
          <a:p>
            <a:pPr marL="342900" indent="-342900">
              <a:buAutoNum type="arabicPeriod"/>
            </a:pPr>
            <a:r>
              <a:rPr lang="en-IN" b="1" dirty="0"/>
              <a:t>Pick only those divisible by 6</a:t>
            </a:r>
          </a:p>
          <a:p>
            <a:pPr marL="342900" indent="-342900">
              <a:buAutoNum type="arabicPeriod"/>
            </a:pPr>
            <a:r>
              <a:rPr lang="en-IN" b="1" dirty="0"/>
              <a:t>Select only those greater than 78</a:t>
            </a:r>
          </a:p>
        </p:txBody>
      </p:sp>
    </p:spTree>
    <p:extLst>
      <p:ext uri="{BB962C8B-B14F-4D97-AF65-F5344CB8AC3E}">
        <p14:creationId xmlns:p14="http://schemas.microsoft.com/office/powerpoint/2010/main" val="2925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RDD’s are fault tolerant (resilient) </a:t>
            </a:r>
          </a:p>
        </p:txBody>
      </p:sp>
      <p:sp>
        <p:nvSpPr>
          <p:cNvPr id="4" name="Oval 3"/>
          <p:cNvSpPr/>
          <p:nvPr/>
        </p:nvSpPr>
        <p:spPr>
          <a:xfrm>
            <a:off x="540326" y="3020291"/>
            <a:ext cx="1149927" cy="1108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RDD</a:t>
            </a:r>
          </a:p>
        </p:txBody>
      </p:sp>
      <p:sp>
        <p:nvSpPr>
          <p:cNvPr id="5" name="Oval 4"/>
          <p:cNvSpPr/>
          <p:nvPr/>
        </p:nvSpPr>
        <p:spPr>
          <a:xfrm>
            <a:off x="2826326" y="3103418"/>
            <a:ext cx="1080655" cy="942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RDD1</a:t>
            </a:r>
          </a:p>
        </p:txBody>
      </p:sp>
      <p:sp>
        <p:nvSpPr>
          <p:cNvPr id="7" name="Oval 6"/>
          <p:cNvSpPr/>
          <p:nvPr/>
        </p:nvSpPr>
        <p:spPr>
          <a:xfrm>
            <a:off x="6373090" y="3103416"/>
            <a:ext cx="1080655" cy="942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RDD3</a:t>
            </a:r>
          </a:p>
        </p:txBody>
      </p:sp>
      <p:sp>
        <p:nvSpPr>
          <p:cNvPr id="8" name="Oval 7"/>
          <p:cNvSpPr/>
          <p:nvPr/>
        </p:nvSpPr>
        <p:spPr>
          <a:xfrm>
            <a:off x="8049490" y="3103415"/>
            <a:ext cx="1080655" cy="942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RDD4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34601" y="2251364"/>
            <a:ext cx="1717964" cy="275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Final output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316937"/>
            <a:ext cx="10079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Lineage is a history of how an RDD was created from it’s parent RDD through 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steps in the transformation are re-executed to create a lost RDD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5055" y="3629891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399" y="3602182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0363" y="3588328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2181" y="3574473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40982" y="3588328"/>
            <a:ext cx="761999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85853" y="3117273"/>
            <a:ext cx="1080655" cy="9421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RDD2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109" y="4696691"/>
            <a:ext cx="8756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0.   Create Base RDD</a:t>
            </a:r>
          </a:p>
          <a:p>
            <a:pPr marL="342900" indent="-342900">
              <a:buAutoNum type="arabicPeriod"/>
            </a:pPr>
            <a:r>
              <a:rPr lang="en-IN" b="1" dirty="0"/>
              <a:t>Increment the data elements 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Filter the even numbers </a:t>
            </a:r>
          </a:p>
          <a:p>
            <a:pPr marL="342900" indent="-342900">
              <a:buAutoNum type="arabicPeriod"/>
            </a:pPr>
            <a:r>
              <a:rPr lang="en-IN" b="1" dirty="0"/>
              <a:t>Pick only those divisible by 6</a:t>
            </a:r>
          </a:p>
          <a:p>
            <a:pPr marL="342900" indent="-342900">
              <a:buAutoNum type="arabicPeriod"/>
            </a:pPr>
            <a:r>
              <a:rPr lang="en-IN" b="1" dirty="0"/>
              <a:t>Select only those greater than 78</a:t>
            </a:r>
          </a:p>
        </p:txBody>
      </p:sp>
    </p:spTree>
    <p:extLst>
      <p:ext uri="{BB962C8B-B14F-4D97-AF65-F5344CB8AC3E}">
        <p14:creationId xmlns:p14="http://schemas.microsoft.com/office/powerpoint/2010/main" val="81614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Properties of RDD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593273"/>
            <a:ext cx="10515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They are RESILIENT DISTRIBUTED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Resilience (fault tolerant) due to the lineage feature in SPARK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They are distributed and spread across many data nodes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They are in-memory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They are immutable </a:t>
            </a:r>
          </a:p>
        </p:txBody>
      </p:sp>
    </p:spTree>
    <p:extLst>
      <p:ext uri="{BB962C8B-B14F-4D97-AF65-F5344CB8AC3E}">
        <p14:creationId xmlns:p14="http://schemas.microsoft.com/office/powerpoint/2010/main" val="179945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Caching the RDD’s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110755"/>
            <a:ext cx="7827818" cy="42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SPARK’s approach to problem solving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Spark reads the data from the disc once initially and loads it into its memory</a:t>
            </a:r>
          </a:p>
          <a:p>
            <a:r>
              <a:rPr lang="en-IN" dirty="0"/>
              <a:t>The in-memory data objects are called </a:t>
            </a:r>
            <a:r>
              <a:rPr lang="en-IN" dirty="0">
                <a:solidFill>
                  <a:srgbClr val="00B050"/>
                </a:solidFill>
              </a:rPr>
              <a:t>RDD’s</a:t>
            </a:r>
            <a:r>
              <a:rPr lang="en-IN" dirty="0"/>
              <a:t> in spark    </a:t>
            </a:r>
          </a:p>
          <a:p>
            <a:r>
              <a:rPr lang="en-IN" dirty="0"/>
              <a:t>Spark can read the data from HDFS where large files are spit into smaller blocks and distributed across several data nodes </a:t>
            </a:r>
          </a:p>
          <a:p>
            <a:r>
              <a:rPr lang="en-IN" dirty="0"/>
              <a:t>Data nodes are called as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Spark eco system </a:t>
            </a:r>
          </a:p>
          <a:p>
            <a:r>
              <a:rPr lang="en-IN" dirty="0"/>
              <a:t>Spark’s way of problem solving also involves map and reduce operations</a:t>
            </a:r>
          </a:p>
          <a:p>
            <a:r>
              <a:rPr lang="en-IN" dirty="0"/>
              <a:t>The results of the computation can be </a:t>
            </a:r>
            <a:r>
              <a:rPr lang="en-IN" dirty="0">
                <a:solidFill>
                  <a:srgbClr val="7030A0"/>
                </a:solidFill>
              </a:rPr>
              <a:t>saved in memory </a:t>
            </a:r>
            <a:r>
              <a:rPr lang="en-IN" dirty="0"/>
              <a:t>in case if its going to be re-used as the part of an iterative job </a:t>
            </a:r>
          </a:p>
          <a:p>
            <a:r>
              <a:rPr lang="en-IN" dirty="0"/>
              <a:t> Saving a SPARK object(</a:t>
            </a:r>
            <a:r>
              <a:rPr lang="en-IN" dirty="0">
                <a:solidFill>
                  <a:srgbClr val="00B050"/>
                </a:solidFill>
              </a:rPr>
              <a:t>RDD</a:t>
            </a:r>
            <a:r>
              <a:rPr lang="en-IN" dirty="0"/>
              <a:t>) in memory for future re-use is called </a:t>
            </a:r>
            <a:r>
              <a:rPr lang="en-IN" dirty="0">
                <a:solidFill>
                  <a:srgbClr val="00B050"/>
                </a:solidFill>
              </a:rPr>
              <a:t>caching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Note : </a:t>
            </a:r>
            <a:r>
              <a:rPr lang="en-IN" sz="2400" b="1" dirty="0"/>
              <a:t>RDD’s are not always cached by default in the RAM (memory). They will have to be written on to the disc when the system is facing a low memory </a:t>
            </a:r>
            <a:r>
              <a:rPr lang="en-IN" sz="2400" b="1"/>
              <a:t>condition due to </a:t>
            </a:r>
            <a:r>
              <a:rPr lang="en-IN" sz="2400" b="1" dirty="0"/>
              <a:t>too many RDD’s already in the RAM. Hence SPARK is not a completely in memory based computing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71275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3 different ways of creating an RDD in SPARK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by read a big data file directly from an external file system, this is used while working on large data sets  </a:t>
            </a:r>
          </a:p>
          <a:p>
            <a:endParaRPr lang="en-IN" dirty="0"/>
          </a:p>
          <a:p>
            <a:r>
              <a:rPr lang="en-IN" dirty="0"/>
              <a:t>Using the parallelize API, this is usually used on small data sets  </a:t>
            </a:r>
          </a:p>
          <a:p>
            <a:endParaRPr lang="en-IN" dirty="0"/>
          </a:p>
          <a:p>
            <a:r>
              <a:rPr lang="en-IN" dirty="0"/>
              <a:t>Using the makeRDD API </a:t>
            </a:r>
          </a:p>
        </p:txBody>
      </p:sp>
    </p:spTree>
    <p:extLst>
      <p:ext uri="{BB962C8B-B14F-4D97-AF65-F5344CB8AC3E}">
        <p14:creationId xmlns:p14="http://schemas.microsoft.com/office/powerpoint/2010/main" val="422136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Overview of job execution in HADOOP </a:t>
            </a:r>
          </a:p>
        </p:txBody>
      </p:sp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36080" y="1251786"/>
            <a:ext cx="1564200" cy="14533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3">
            <a:extLst/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1804" y="1577586"/>
            <a:ext cx="1118521" cy="11275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>
            <a:extLst/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502529" y="1650161"/>
            <a:ext cx="791998" cy="93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96168" y="1549400"/>
            <a:ext cx="1151997" cy="10396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1"/>
          <p:cNvSpPr/>
          <p:nvPr/>
        </p:nvSpPr>
        <p:spPr>
          <a:xfrm>
            <a:off x="1791804" y="3326380"/>
            <a:ext cx="8409250" cy="405439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 dirty="0">
              <a:solidFill>
                <a:srgbClr val="000000"/>
              </a:solidFill>
              <a:uFillTx/>
              <a:latin typeface="Century Schoolbook" pitchFamily="18"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A</a:t>
            </a: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job submitted by the user is picked up by</a:t>
            </a:r>
            <a:r>
              <a:rPr lang="en-IN" sz="2000" b="1" i="0" u="none" strike="noStrike" kern="1200" cap="none" spc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the name node and the resource manager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Job gets submitted to the name node and eventually </a:t>
            </a: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resource manager</a:t>
            </a: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is responsible for scheduling the execution of the job on the data nodes in the cluster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The data nodes in cluster</a:t>
            </a:r>
            <a:r>
              <a:rPr lang="en-IN" sz="2000" b="1" i="0" u="none" strike="noStrike" kern="1200" cap="none" spc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consists the data blocks on which the user’s program </a:t>
            </a: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will be executed in parallel 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 dirty="0">
              <a:solidFill>
                <a:srgbClr val="000000"/>
              </a:solidFill>
              <a:uFillTx/>
              <a:latin typeface="Century Schoolbook" pitchFamily="18"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 dirty="0">
                <a:solidFill>
                  <a:srgbClr val="000000"/>
                </a:solidFill>
                <a:uFillTx/>
                <a:latin typeface="Century Schoolbook" pitchFamily="18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15" name="Right Arrow 10"/>
          <p:cNvSpPr/>
          <p:nvPr/>
        </p:nvSpPr>
        <p:spPr>
          <a:xfrm>
            <a:off x="3260249" y="1961304"/>
            <a:ext cx="933117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Right Arrow 10"/>
          <p:cNvSpPr/>
          <p:nvPr/>
        </p:nvSpPr>
        <p:spPr>
          <a:xfrm>
            <a:off x="5492254" y="1988142"/>
            <a:ext cx="933117" cy="28400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1804" y="3006436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Job client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771" y="295934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Name node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6860" y="293327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Resource manager/YARN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36771" y="295934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node  </a:t>
            </a:r>
          </a:p>
        </p:txBody>
      </p:sp>
      <p:sp>
        <p:nvSpPr>
          <p:cNvPr id="21" name="Right Arrow 10"/>
          <p:cNvSpPr/>
          <p:nvPr/>
        </p:nvSpPr>
        <p:spPr>
          <a:xfrm>
            <a:off x="8240595" y="1961304"/>
            <a:ext cx="933117" cy="28400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11207" y="2933278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nodes   </a:t>
            </a:r>
          </a:p>
        </p:txBody>
      </p:sp>
    </p:spTree>
    <p:extLst>
      <p:ext uri="{BB962C8B-B14F-4D97-AF65-F5344CB8AC3E}">
        <p14:creationId xmlns:p14="http://schemas.microsoft.com/office/powerpoint/2010/main" val="281221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IN" dirty="0"/>
              <a:t>          Actions and transformations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727" y="1140897"/>
            <a:ext cx="10390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Transformations are any operations on the RDD’s which are subjected to manipulations during the course of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 SPARK job is a collection of a sequence of a several TRANSFORMATIONS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above job is usually a program written in SCALA or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Actions are </a:t>
            </a:r>
            <a:r>
              <a:rPr lang="en-IN" dirty="0"/>
              <a:t> </a:t>
            </a:r>
            <a:r>
              <a:rPr lang="en-IN" b="1" dirty="0"/>
              <a:t>those operations which trigger the execution of a sequence of transformations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There are over 2 dozen transformations and 1 dozen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 glimpse of the actions and transformations in SPARK can be found in the official SPARK programming documentation guide </a:t>
            </a:r>
          </a:p>
          <a:p>
            <a:r>
              <a:rPr lang="en-IN" b="1" dirty="0"/>
              <a:t>              </a:t>
            </a:r>
            <a:r>
              <a:rPr lang="en-IN" b="1" dirty="0">
                <a:hlinkClick r:id="rId2"/>
              </a:rPr>
              <a:t>https://spark.apache.org/docs/2.2.0/rdd-programming-guide.html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Most of them will be discussed in detail during the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53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Summary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4618" y="1842655"/>
            <a:ext cx="9850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 quick recap about the drawbacks of Map-Reduce in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Spark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Spark deployment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Job execution in SPARK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RDD’s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76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829282" y="1089362"/>
            <a:ext cx="8305559" cy="5714643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entury Schoolbook" pitchFamily="18"/>
              </a:rPr>
              <a:t>              </a:t>
            </a:r>
          </a:p>
        </p:txBody>
      </p:sp>
      <p:pic>
        <p:nvPicPr>
          <p:cNvPr id="4" name="Picture 5">
            <a:extLst/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3581" y="1440613"/>
            <a:ext cx="9084637" cy="5012140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The map and reduce stage </a:t>
            </a:r>
          </a:p>
        </p:txBody>
      </p:sp>
    </p:spTree>
    <p:extLst>
      <p:ext uri="{BB962C8B-B14F-4D97-AF65-F5344CB8AC3E}">
        <p14:creationId xmlns:p14="http://schemas.microsoft.com/office/powerpoint/2010/main" val="314179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382" y="84931"/>
            <a:ext cx="10515600" cy="1325563"/>
          </a:xfrm>
        </p:spPr>
        <p:txBody>
          <a:bodyPr/>
          <a:lstStyle/>
          <a:p>
            <a:r>
              <a:rPr lang="en-IN" dirty="0"/>
              <a:t>Disc I/O problem in Hadoop Map-Reduce</a:t>
            </a:r>
          </a:p>
        </p:txBody>
      </p:sp>
      <p:pic>
        <p:nvPicPr>
          <p:cNvPr id="4" name="Picture 5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11382" y="1166212"/>
            <a:ext cx="9767453" cy="2519097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11382" y="3685309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above example demonstrates a map-reduce  job involving 3 mappers on 3 input splits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There is 1 reducer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Each input split on each data resides on the hard disc. Mapper reading them would involve a disc read operation.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There would be 3 disc read operations from all the 3 mappers put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Merging in the reduce stage involves 1 disc write operation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Reducer would write the final output file to the HDFS, which indeed is another disc write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Totally there are a minimum of 5 disc I/O operations in the above example (3 from the map stage and 2 from reduce stage)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number of disc read operations from the map stage is equal to the number of input splits</a:t>
            </a:r>
          </a:p>
        </p:txBody>
      </p:sp>
    </p:spTree>
    <p:extLst>
      <p:ext uri="{BB962C8B-B14F-4D97-AF65-F5344CB8AC3E}">
        <p14:creationId xmlns:p14="http://schemas.microsoft.com/office/powerpoint/2010/main" val="37472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the number of disc I/O operations on a large data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Typically a HDFS input split size would be 128 MB</a:t>
            </a:r>
          </a:p>
          <a:p>
            <a:r>
              <a:rPr lang="en-IN" dirty="0"/>
              <a:t>Let’s consider a file of size 100TB and the number of file blocks on HDFS would be (100 * 1024 * 1024) / 128 = 8,19,200 </a:t>
            </a:r>
          </a:p>
          <a:p>
            <a:r>
              <a:rPr lang="en-IN" dirty="0"/>
              <a:t>There would around </a:t>
            </a:r>
            <a:r>
              <a:rPr lang="en-IN" dirty="0">
                <a:solidFill>
                  <a:srgbClr val="FF0000"/>
                </a:solidFill>
              </a:rPr>
              <a:t>8.2 lakh </a:t>
            </a:r>
            <a:r>
              <a:rPr lang="en-IN" dirty="0"/>
              <a:t>mappers which needs to run on the above data set once a job is launched using Hadoop map reduce </a:t>
            </a:r>
          </a:p>
          <a:p>
            <a:r>
              <a:rPr lang="en-IN" dirty="0"/>
              <a:t>8.2 lakh mappers means, 8.2 lakh disc read operations</a:t>
            </a:r>
          </a:p>
          <a:p>
            <a:r>
              <a:rPr lang="en-IN" dirty="0"/>
              <a:t>Disc read operations are 10 times slower when compared to a memory read operation </a:t>
            </a:r>
          </a:p>
          <a:p>
            <a:r>
              <a:rPr lang="en-IN" dirty="0"/>
              <a:t>Map-Reduce does not inherently support iterations on the data set</a:t>
            </a:r>
          </a:p>
          <a:p>
            <a:r>
              <a:rPr lang="en-IN" dirty="0"/>
              <a:t>Several rounds of Map-Reduce jobs needs to be chained to achieve the result of an iterative job in Hadoop</a:t>
            </a:r>
          </a:p>
          <a:p>
            <a:r>
              <a:rPr lang="en-IN" dirty="0"/>
              <a:t>Most of the machine learning algorithms involves an iterative approach </a:t>
            </a:r>
          </a:p>
          <a:p>
            <a:r>
              <a:rPr lang="en-IN" dirty="0"/>
              <a:t>10 rounds of iterations in a single job leads to </a:t>
            </a:r>
            <a:r>
              <a:rPr lang="en-IN" dirty="0">
                <a:solidFill>
                  <a:srgbClr val="FF0000"/>
                </a:solidFill>
              </a:rPr>
              <a:t>8.2 lakh X 10 disc </a:t>
            </a:r>
            <a:r>
              <a:rPr lang="en-IN" dirty="0"/>
              <a:t>I/O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0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SPARK’s approach to problem solving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66354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Spark allows the results of computation to be saved in the memory for future re-use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Reading the data from the memory is much faster than that of reading from the disc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Caching the result in memory is under the programmer’s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Not always is possible to save such results completely in memory especially when the object is too large and memory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 such cases the objects needs to be moved to the disc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Spark, therefore is not a completely in memory based parallel processing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Spark however is 3X to 10X faster in most of the jobs when compared to that of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652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502910"/>
            <a:ext cx="9393382" cy="59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Understanding SPARK architecture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13" y="1510146"/>
            <a:ext cx="7791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1656</Words>
  <Application>Microsoft Office PowerPoint</Application>
  <PresentationFormat>Widescreen</PresentationFormat>
  <Paragraphs>247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Microsoft YaHei</vt:lpstr>
      <vt:lpstr>Arial</vt:lpstr>
      <vt:lpstr>Calibri</vt:lpstr>
      <vt:lpstr>Calibri Light</vt:lpstr>
      <vt:lpstr>Century Schoolbook</vt:lpstr>
      <vt:lpstr>Lucida Sans Unicode</vt:lpstr>
      <vt:lpstr>Mangal</vt:lpstr>
      <vt:lpstr>Tahoma</vt:lpstr>
      <vt:lpstr>Times New Roman</vt:lpstr>
      <vt:lpstr>Office Theme</vt:lpstr>
      <vt:lpstr>Apache SPARK fundamentals </vt:lpstr>
      <vt:lpstr>                                Agenda </vt:lpstr>
      <vt:lpstr>    Overview of job execution in HADOOP </vt:lpstr>
      <vt:lpstr>PowerPoint Presentation</vt:lpstr>
      <vt:lpstr>Disc I/O problem in Hadoop Map-Reduce</vt:lpstr>
      <vt:lpstr>Calculating the number of disc I/O operations on a large data set </vt:lpstr>
      <vt:lpstr>    SPARK’s approach to problem solving </vt:lpstr>
      <vt:lpstr>PowerPoint Presentation</vt:lpstr>
      <vt:lpstr>          Understanding SPARK architecture   </vt:lpstr>
      <vt:lpstr>Spark cluster on Ubuntu host machines </vt:lpstr>
      <vt:lpstr>           Simplifying SPARK architecture</vt:lpstr>
      <vt:lpstr>          Job execution in a SPARK cluster</vt:lpstr>
      <vt:lpstr>                Spark deployment modes </vt:lpstr>
      <vt:lpstr>                Spark deployment modes </vt:lpstr>
      <vt:lpstr>               Loading spark data objects (RDD)</vt:lpstr>
      <vt:lpstr>                    Under the hood  </vt:lpstr>
      <vt:lpstr>             Partitions and data locality </vt:lpstr>
      <vt:lpstr>              Transformation the data object </vt:lpstr>
      <vt:lpstr>     3 important properties of an RDD </vt:lpstr>
      <vt:lpstr>                     Task execution  </vt:lpstr>
      <vt:lpstr>                              Workflow </vt:lpstr>
      <vt:lpstr>                   RDD lazy evaluation                            (DAG creation) </vt:lpstr>
      <vt:lpstr>      Execution starts only when ACTION starts  </vt:lpstr>
      <vt:lpstr>      RDD’s are fault tolerant (resilient) </vt:lpstr>
      <vt:lpstr>      RDD’s are fault tolerant (resilient) </vt:lpstr>
      <vt:lpstr>                   Properties of RDD</vt:lpstr>
      <vt:lpstr>                       Caching the RDD’s</vt:lpstr>
      <vt:lpstr>    SPARK’s approach to problem solving </vt:lpstr>
      <vt:lpstr> 3 different ways of creating an RDD in SPARK </vt:lpstr>
      <vt:lpstr>          Actions and transformations </vt:lpstr>
      <vt:lpstr>                              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fundamentals </dc:title>
  <dc:creator>Vinod Raju [MaGE]</dc:creator>
  <cp:lastModifiedBy>vineet@greatlearning.in</cp:lastModifiedBy>
  <cp:revision>122</cp:revision>
  <dcterms:created xsi:type="dcterms:W3CDTF">2018-02-03T01:41:59Z</dcterms:created>
  <dcterms:modified xsi:type="dcterms:W3CDTF">2018-02-05T12:34:14Z</dcterms:modified>
</cp:coreProperties>
</file>