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77.jpg" ContentType="image/gif"/>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71" r:id="rId3"/>
    <p:sldId id="260" r:id="rId4"/>
    <p:sldId id="265" r:id="rId5"/>
    <p:sldId id="266" r:id="rId6"/>
    <p:sldId id="258" r:id="rId7"/>
    <p:sldId id="267" r:id="rId8"/>
    <p:sldId id="261" r:id="rId9"/>
    <p:sldId id="263" r:id="rId10"/>
    <p:sldId id="268" r:id="rId11"/>
    <p:sldId id="264" r:id="rId12"/>
    <p:sldId id="270" r:id="rId13"/>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729" autoAdjust="0"/>
  </p:normalViewPr>
  <p:slideViewPr>
    <p:cSldViewPr snapToGrid="0" showGuides="1">
      <p:cViewPr varScale="1">
        <p:scale>
          <a:sx n="111" d="100"/>
          <a:sy n="111" d="100"/>
        </p:scale>
        <p:origin x="1572" y="114"/>
      </p:cViewPr>
      <p:guideLst>
        <p:guide orient="horz" pos="2137"/>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0375164871798587"/>
          <c:y val="9.6156943049991533E-2"/>
        </c:manualLayout>
      </c:layout>
      <c:overlay val="0"/>
      <c:spPr>
        <a:noFill/>
        <a:ln>
          <a:noFill/>
        </a:ln>
        <a:effectLst/>
      </c:spPr>
      <c:txPr>
        <a:bodyPr rot="0" spcFirstLastPara="1" vertOverflow="ellipsis" vert="horz" wrap="square" anchor="ctr" anchorCtr="1"/>
        <a:lstStyle/>
        <a:p>
          <a:pPr>
            <a:defRPr sz="1800" b="0" i="0" u="none" strike="noStrike" kern="1200" cap="none" spc="50" normalizeH="0" baseline="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defRPr>
          </a:pPr>
          <a:endParaRPr lang="ja-JP"/>
        </a:p>
      </c:txPr>
    </c:title>
    <c:autoTitleDeleted val="0"/>
    <c:plotArea>
      <c:layout>
        <c:manualLayout>
          <c:layoutTarget val="inner"/>
          <c:xMode val="edge"/>
          <c:yMode val="edge"/>
          <c:x val="6.7613441460244755E-2"/>
          <c:y val="0.10794059464993987"/>
          <c:w val="0.89020232728924187"/>
          <c:h val="0.4527649929918387"/>
        </c:manualLayout>
      </c:layout>
      <c:barChart>
        <c:barDir val="col"/>
        <c:grouping val="clustered"/>
        <c:varyColors val="0"/>
        <c:ser>
          <c:idx val="0"/>
          <c:order val="0"/>
          <c:tx>
            <c:strRef>
              <c:f>Sheet1!$B$1</c:f>
              <c:strCache>
                <c:ptCount val="1"/>
                <c:pt idx="0">
                  <c:v>業界別有効求人倍率</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Sheet1!$A$2:$A$7</c:f>
              <c:strCache>
                <c:ptCount val="6"/>
                <c:pt idx="0">
                  <c:v>IT・Web</c:v>
                </c:pt>
                <c:pt idx="1">
                  <c:v>メディア・広告</c:v>
                </c:pt>
                <c:pt idx="2">
                  <c:v>金融</c:v>
                </c:pt>
                <c:pt idx="3">
                  <c:v>メディカル</c:v>
                </c:pt>
                <c:pt idx="4">
                  <c:v>メーカー</c:v>
                </c:pt>
                <c:pt idx="5">
                  <c:v>サービス</c:v>
                </c:pt>
              </c:strCache>
            </c:strRef>
          </c:cat>
          <c:val>
            <c:numRef>
              <c:f>Sheet1!$B$2:$B$7</c:f>
              <c:numCache>
                <c:formatCode>General</c:formatCode>
                <c:ptCount val="6"/>
                <c:pt idx="0">
                  <c:v>2.67</c:v>
                </c:pt>
                <c:pt idx="1">
                  <c:v>1</c:v>
                </c:pt>
                <c:pt idx="2">
                  <c:v>0.75</c:v>
                </c:pt>
                <c:pt idx="3">
                  <c:v>1.49</c:v>
                </c:pt>
                <c:pt idx="4">
                  <c:v>0.75</c:v>
                </c:pt>
                <c:pt idx="5">
                  <c:v>1.52</c:v>
                </c:pt>
              </c:numCache>
            </c:numRef>
          </c:val>
          <c:extLst xmlns:c16r2="http://schemas.microsoft.com/office/drawing/2015/06/chart">
            <c:ext xmlns:c16="http://schemas.microsoft.com/office/drawing/2014/chart" uri="{C3380CC4-5D6E-409C-BE32-E72D297353CC}">
              <c16:uniqueId val="{00000000-B902-41D3-A823-2926D37E396C}"/>
            </c:ext>
          </c:extLst>
        </c:ser>
        <c:dLbls>
          <c:dLblPos val="inEnd"/>
          <c:showLegendKey val="0"/>
          <c:showVal val="1"/>
          <c:showCatName val="0"/>
          <c:showSerName val="0"/>
          <c:showPercent val="0"/>
          <c:showBubbleSize val="0"/>
        </c:dLbls>
        <c:gapWidth val="80"/>
        <c:overlap val="25"/>
        <c:axId val="346935600"/>
        <c:axId val="346936160"/>
      </c:barChart>
      <c:catAx>
        <c:axId val="34693560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ja-JP"/>
          </a:p>
        </c:txPr>
        <c:crossAx val="346936160"/>
        <c:crosses val="autoZero"/>
        <c:auto val="1"/>
        <c:lblAlgn val="ctr"/>
        <c:lblOffset val="100"/>
        <c:noMultiLvlLbl val="0"/>
      </c:catAx>
      <c:valAx>
        <c:axId val="346936160"/>
        <c:scaling>
          <c:orientation val="minMax"/>
        </c:scaling>
        <c:delete val="1"/>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crossAx val="3469356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C42C85-4864-4571-A8AE-C92424EAEEA1}" type="doc">
      <dgm:prSet loTypeId="urn:microsoft.com/office/officeart/2008/layout/VerticalCurvedList" loCatId="list" qsTypeId="urn:microsoft.com/office/officeart/2005/8/quickstyle/simple1" qsCatId="simple" csTypeId="urn:microsoft.com/office/officeart/2005/8/colors/accent4_1" csCatId="accent4" phldr="1"/>
      <dgm:spPr/>
      <dgm:t>
        <a:bodyPr/>
        <a:lstStyle/>
        <a:p>
          <a:endParaRPr kumimoji="1" lang="ja-JP" altLang="en-US"/>
        </a:p>
      </dgm:t>
    </dgm:pt>
    <dgm:pt modelId="{E9EA4D25-E3E4-4B00-8C3D-C854B6C0F0C8}">
      <dgm:prSet phldrT="[テキスト]" custT="1"/>
      <dgm:spPr>
        <a:ln>
          <a:noFill/>
        </a:ln>
      </dgm:spPr>
      <dgm:t>
        <a:bodyPr/>
        <a:lstStyle/>
        <a:p>
          <a:endParaRPr kumimoji="1" lang="ja-JP" altLang="en-US" sz="1050" b="0" dirty="0"/>
        </a:p>
      </dgm:t>
    </dgm:pt>
    <dgm:pt modelId="{110DE030-8131-4A43-8FE6-4CDD169ED7DC}" type="parTrans" cxnId="{10A1909D-0F7C-4831-8E2F-8B21A0710708}">
      <dgm:prSet/>
      <dgm:spPr/>
      <dgm:t>
        <a:bodyPr/>
        <a:lstStyle/>
        <a:p>
          <a:endParaRPr kumimoji="1" lang="ja-JP" altLang="en-US"/>
        </a:p>
      </dgm:t>
    </dgm:pt>
    <dgm:pt modelId="{622AC428-DD43-4078-8749-5A24DA8A23D2}" type="sibTrans" cxnId="{10A1909D-0F7C-4831-8E2F-8B21A0710708}">
      <dgm:prSet/>
      <dgm:spPr/>
      <dgm:t>
        <a:bodyPr/>
        <a:lstStyle/>
        <a:p>
          <a:endParaRPr kumimoji="1" lang="ja-JP" altLang="en-US"/>
        </a:p>
      </dgm:t>
    </dgm:pt>
    <dgm:pt modelId="{F15C90C5-352C-4B81-B96D-670E13473CA3}">
      <dgm:prSet phldrT="[テキスト]" custT="1"/>
      <dgm:spPr>
        <a:ln>
          <a:noFill/>
        </a:ln>
      </dgm:spPr>
      <dgm:t>
        <a:bodyPr/>
        <a:lstStyle/>
        <a:p>
          <a:pPr>
            <a:lnSpc>
              <a:spcPct val="100000"/>
            </a:lnSpc>
            <a:spcAft>
              <a:spcPts val="0"/>
            </a:spcAft>
          </a:pPr>
          <a:r>
            <a:rPr kumimoji="1" lang="ja-JP" altLang="en-US" sz="1000" b="0" i="0" dirty="0">
              <a:latin typeface="メイリオ" panose="020B0604030504040204" pitchFamily="50" charset="-128"/>
              <a:ea typeface="メイリオ" panose="020B0604030504040204" pitchFamily="50" charset="-128"/>
              <a:cs typeface="メイリオ" panose="020B0604030504040204" pitchFamily="50" charset="-128"/>
            </a:rPr>
            <a:t>アフィリエイトエージェント事業</a:t>
          </a:r>
          <a:endParaRPr kumimoji="1" lang="en-US" altLang="ja-JP" sz="1000" b="0" i="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Aft>
              <a:spcPts val="0"/>
            </a:spcAft>
          </a:pPr>
          <a:r>
            <a:rPr kumimoji="1" lang="ja-JP" altLang="en-US" sz="1000" b="0" i="0" dirty="0">
              <a:latin typeface="メイリオ" panose="020B0604030504040204" pitchFamily="50" charset="-128"/>
              <a:ea typeface="メイリオ" panose="020B0604030504040204" pitchFamily="50" charset="-128"/>
              <a:cs typeface="メイリオ" panose="020B0604030504040204" pitchFamily="50" charset="-128"/>
            </a:rPr>
            <a:t>トレーディングデスク事業</a:t>
          </a:r>
          <a:endParaRPr kumimoji="1" lang="en-US" altLang="ja-JP" sz="1000" b="0" i="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Aft>
              <a:spcPts val="0"/>
            </a:spcAft>
          </a:pPr>
          <a:r>
            <a:rPr kumimoji="1" lang="ja-JP" altLang="en-US" sz="1000" b="0" i="0" dirty="0">
              <a:latin typeface="メイリオ" panose="020B0604030504040204" pitchFamily="50" charset="-128"/>
              <a:ea typeface="メイリオ" panose="020B0604030504040204" pitchFamily="50" charset="-128"/>
              <a:cs typeface="メイリオ" panose="020B0604030504040204" pitchFamily="50" charset="-128"/>
            </a:rPr>
            <a:t>自社メディア運営事業</a:t>
          </a:r>
          <a:endParaRPr kumimoji="1" lang="en-US" altLang="ja-JP" sz="1000" b="0" i="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Aft>
              <a:spcPts val="0"/>
            </a:spcAft>
          </a:pPr>
          <a:r>
            <a:rPr kumimoji="1" lang="ja-JP" altLang="en-US" sz="1000" b="0" i="0" dirty="0">
              <a:latin typeface="メイリオ" panose="020B0604030504040204" pitchFamily="50" charset="-128"/>
              <a:ea typeface="メイリオ" panose="020B0604030504040204" pitchFamily="50" charset="-128"/>
              <a:cs typeface="メイリオ" panose="020B0604030504040204" pitchFamily="50" charset="-128"/>
            </a:rPr>
            <a:t>ライセンス事業</a:t>
          </a:r>
          <a:endParaRPr kumimoji="1" lang="ja-JP" altLang="en-US" sz="1000" b="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77EDF811-C6BA-4C5C-AFA2-34AC1534FF0C}" type="parTrans" cxnId="{1C421A3D-C9AC-4B37-A87B-1333506595BD}">
      <dgm:prSet/>
      <dgm:spPr/>
      <dgm:t>
        <a:bodyPr/>
        <a:lstStyle/>
        <a:p>
          <a:endParaRPr kumimoji="1" lang="ja-JP" altLang="en-US"/>
        </a:p>
      </dgm:t>
    </dgm:pt>
    <dgm:pt modelId="{18B66550-84F5-445A-A536-EB0F337BB7D4}" type="sibTrans" cxnId="{1C421A3D-C9AC-4B37-A87B-1333506595BD}">
      <dgm:prSet/>
      <dgm:spPr/>
      <dgm:t>
        <a:bodyPr/>
        <a:lstStyle/>
        <a:p>
          <a:endParaRPr kumimoji="1" lang="ja-JP" altLang="en-US"/>
        </a:p>
      </dgm:t>
    </dgm:pt>
    <dgm:pt modelId="{C63E0B41-4BD0-4BCA-95EA-A5BEDDF7B58B}">
      <dgm:prSet phldrT="[テキスト]"/>
      <dgm:spPr>
        <a:ln>
          <a:noFill/>
        </a:ln>
      </dgm:spPr>
      <dgm:t>
        <a:bodyPr/>
        <a:lstStyle/>
        <a:p>
          <a:endParaRPr kumimoji="1" lang="en-US" altLang="ja-JP" dirty="0"/>
        </a:p>
      </dgm:t>
    </dgm:pt>
    <dgm:pt modelId="{717D6470-FD26-409A-8BC2-980CFBB842AA}" type="sibTrans" cxnId="{CB39798A-424D-4CFE-B98F-776DC2EDDAF8}">
      <dgm:prSet/>
      <dgm:spPr/>
      <dgm:t>
        <a:bodyPr/>
        <a:lstStyle/>
        <a:p>
          <a:endParaRPr kumimoji="1" lang="ja-JP" altLang="en-US"/>
        </a:p>
      </dgm:t>
    </dgm:pt>
    <dgm:pt modelId="{74DC95E3-CEE9-41BB-B877-D5494FB18998}" type="parTrans" cxnId="{CB39798A-424D-4CFE-B98F-776DC2EDDAF8}">
      <dgm:prSet/>
      <dgm:spPr/>
      <dgm:t>
        <a:bodyPr/>
        <a:lstStyle/>
        <a:p>
          <a:endParaRPr kumimoji="1" lang="ja-JP" altLang="en-US"/>
        </a:p>
      </dgm:t>
    </dgm:pt>
    <dgm:pt modelId="{F12A20BC-387C-44E4-B1F4-73F0407FFF64}" type="pres">
      <dgm:prSet presAssocID="{B5C42C85-4864-4571-A8AE-C92424EAEEA1}" presName="Name0" presStyleCnt="0">
        <dgm:presLayoutVars>
          <dgm:chMax val="7"/>
          <dgm:chPref val="7"/>
          <dgm:dir/>
        </dgm:presLayoutVars>
      </dgm:prSet>
      <dgm:spPr/>
      <dgm:t>
        <a:bodyPr/>
        <a:lstStyle/>
        <a:p>
          <a:endParaRPr kumimoji="1" lang="ja-JP" altLang="en-US"/>
        </a:p>
      </dgm:t>
    </dgm:pt>
    <dgm:pt modelId="{54367372-A24F-4E4C-8D10-173E6F2B6E32}" type="pres">
      <dgm:prSet presAssocID="{B5C42C85-4864-4571-A8AE-C92424EAEEA1}" presName="Name1" presStyleCnt="0"/>
      <dgm:spPr/>
    </dgm:pt>
    <dgm:pt modelId="{BF439B68-D2BF-4DDC-8081-A994E7C924EE}" type="pres">
      <dgm:prSet presAssocID="{B5C42C85-4864-4571-A8AE-C92424EAEEA1}" presName="cycle" presStyleCnt="0"/>
      <dgm:spPr/>
    </dgm:pt>
    <dgm:pt modelId="{6204A3BB-8D2F-4240-ABFC-604558F3FBEB}" type="pres">
      <dgm:prSet presAssocID="{B5C42C85-4864-4571-A8AE-C92424EAEEA1}" presName="srcNode" presStyleLbl="node1" presStyleIdx="0" presStyleCnt="3"/>
      <dgm:spPr/>
    </dgm:pt>
    <dgm:pt modelId="{26939A4C-7D39-41F6-93E7-0A20D62B5DA0}" type="pres">
      <dgm:prSet presAssocID="{B5C42C85-4864-4571-A8AE-C92424EAEEA1}" presName="conn" presStyleLbl="parChTrans1D2" presStyleIdx="0" presStyleCnt="1" custScaleX="89011" custLinFactNeighborX="-56919" custLinFactNeighborY="998"/>
      <dgm:spPr/>
      <dgm:t>
        <a:bodyPr/>
        <a:lstStyle/>
        <a:p>
          <a:endParaRPr kumimoji="1" lang="ja-JP" altLang="en-US"/>
        </a:p>
      </dgm:t>
    </dgm:pt>
    <dgm:pt modelId="{E2B37A14-06F6-447A-BD33-B2B8EE3EA0AE}" type="pres">
      <dgm:prSet presAssocID="{B5C42C85-4864-4571-A8AE-C92424EAEEA1}" presName="extraNode" presStyleLbl="node1" presStyleIdx="0" presStyleCnt="3"/>
      <dgm:spPr/>
    </dgm:pt>
    <dgm:pt modelId="{C440B5B4-2AAD-4DA0-A1CE-194401F51A1C}" type="pres">
      <dgm:prSet presAssocID="{B5C42C85-4864-4571-A8AE-C92424EAEEA1}" presName="dstNode" presStyleLbl="node1" presStyleIdx="0" presStyleCnt="3"/>
      <dgm:spPr/>
    </dgm:pt>
    <dgm:pt modelId="{02E36021-575D-4C93-9166-7C66B92884B4}" type="pres">
      <dgm:prSet presAssocID="{E9EA4D25-E3E4-4B00-8C3D-C854B6C0F0C8}" presName="text_1" presStyleLbl="node1" presStyleIdx="0" presStyleCnt="3" custScaleX="123571" custScaleY="117243" custLinFactNeighborX="219" custLinFactNeighborY="1875">
        <dgm:presLayoutVars>
          <dgm:bulletEnabled val="1"/>
        </dgm:presLayoutVars>
      </dgm:prSet>
      <dgm:spPr/>
      <dgm:t>
        <a:bodyPr/>
        <a:lstStyle/>
        <a:p>
          <a:endParaRPr kumimoji="1" lang="ja-JP" altLang="en-US"/>
        </a:p>
      </dgm:t>
    </dgm:pt>
    <dgm:pt modelId="{EE3C2050-16B8-433E-AF32-FFFB2070CFC0}" type="pres">
      <dgm:prSet presAssocID="{E9EA4D25-E3E4-4B00-8C3D-C854B6C0F0C8}" presName="accent_1" presStyleCnt="0"/>
      <dgm:spPr/>
    </dgm:pt>
    <dgm:pt modelId="{7149F912-70B1-429F-8F78-2518CDC887DC}" type="pres">
      <dgm:prSet presAssocID="{E9EA4D25-E3E4-4B00-8C3D-C854B6C0F0C8}" presName="accentRepeatNode" presStyleLbl="solidFgAcc1" presStyleIdx="0" presStyleCnt="3" custLinFactX="173298" custLinFactNeighborX="200000" custLinFactNeighborY="10679"/>
      <dgm:spPr/>
    </dgm:pt>
    <dgm:pt modelId="{7FB4C25F-D080-486E-B82A-E4CB8D89E647}" type="pres">
      <dgm:prSet presAssocID="{F15C90C5-352C-4B81-B96D-670E13473CA3}" presName="text_2" presStyleLbl="node1" presStyleIdx="1" presStyleCnt="3" custScaleX="103404" custLinFactX="100000" custLinFactNeighborX="130532" custLinFactNeighborY="21201">
        <dgm:presLayoutVars>
          <dgm:bulletEnabled val="1"/>
        </dgm:presLayoutVars>
      </dgm:prSet>
      <dgm:spPr/>
      <dgm:t>
        <a:bodyPr/>
        <a:lstStyle/>
        <a:p>
          <a:endParaRPr kumimoji="1" lang="ja-JP" altLang="en-US"/>
        </a:p>
      </dgm:t>
    </dgm:pt>
    <dgm:pt modelId="{7A559B6F-F2E4-4EC1-8C35-C6C2EDE9558E}" type="pres">
      <dgm:prSet presAssocID="{F15C90C5-352C-4B81-B96D-670E13473CA3}" presName="accent_2" presStyleCnt="0"/>
      <dgm:spPr/>
    </dgm:pt>
    <dgm:pt modelId="{B667721D-6A70-4796-AC32-1AC50CCCE635}" type="pres">
      <dgm:prSet presAssocID="{F15C90C5-352C-4B81-B96D-670E13473CA3}" presName="accentRepeatNode" presStyleLbl="solidFgAcc1" presStyleIdx="1" presStyleCnt="3" custLinFactNeighborX="-3525" custLinFactNeighborY="5052"/>
      <dgm:spPr/>
    </dgm:pt>
    <dgm:pt modelId="{9E40A3C3-DD98-41E4-A35B-D81A3E87605D}" type="pres">
      <dgm:prSet presAssocID="{C63E0B41-4BD0-4BCA-95EA-A5BEDDF7B58B}" presName="text_3" presStyleLbl="node1" presStyleIdx="2" presStyleCnt="3" custScaleX="91872">
        <dgm:presLayoutVars>
          <dgm:bulletEnabled val="1"/>
        </dgm:presLayoutVars>
      </dgm:prSet>
      <dgm:spPr/>
      <dgm:t>
        <a:bodyPr/>
        <a:lstStyle/>
        <a:p>
          <a:endParaRPr kumimoji="1" lang="ja-JP" altLang="en-US"/>
        </a:p>
      </dgm:t>
    </dgm:pt>
    <dgm:pt modelId="{F7BCAC47-6C02-45B3-BCA3-78F5C4ECFD1F}" type="pres">
      <dgm:prSet presAssocID="{C63E0B41-4BD0-4BCA-95EA-A5BEDDF7B58B}" presName="accent_3" presStyleCnt="0"/>
      <dgm:spPr/>
    </dgm:pt>
    <dgm:pt modelId="{029362E2-7943-491A-AAE4-A698EB835265}" type="pres">
      <dgm:prSet presAssocID="{C63E0B41-4BD0-4BCA-95EA-A5BEDDF7B58B}" presName="accentRepeatNode" presStyleLbl="solidFgAcc1" presStyleIdx="2" presStyleCnt="3" custLinFactNeighborX="-3617" custLinFactNeighborY="-3584"/>
      <dgm:spPr/>
    </dgm:pt>
  </dgm:ptLst>
  <dgm:cxnLst>
    <dgm:cxn modelId="{39D9BD1D-A795-42B9-A646-792BC3FB3280}" type="presOf" srcId="{F15C90C5-352C-4B81-B96D-670E13473CA3}" destId="{7FB4C25F-D080-486E-B82A-E4CB8D89E647}" srcOrd="0" destOrd="0" presId="urn:microsoft.com/office/officeart/2008/layout/VerticalCurvedList"/>
    <dgm:cxn modelId="{21E44CF9-36A1-49EA-811C-7BDA2A78F368}" type="presOf" srcId="{C63E0B41-4BD0-4BCA-95EA-A5BEDDF7B58B}" destId="{9E40A3C3-DD98-41E4-A35B-D81A3E87605D}" srcOrd="0" destOrd="0" presId="urn:microsoft.com/office/officeart/2008/layout/VerticalCurvedList"/>
    <dgm:cxn modelId="{9D19DEB5-3240-46F0-B832-29C375315532}" type="presOf" srcId="{B5C42C85-4864-4571-A8AE-C92424EAEEA1}" destId="{F12A20BC-387C-44E4-B1F4-73F0407FFF64}" srcOrd="0" destOrd="0" presId="urn:microsoft.com/office/officeart/2008/layout/VerticalCurvedList"/>
    <dgm:cxn modelId="{1C421A3D-C9AC-4B37-A87B-1333506595BD}" srcId="{B5C42C85-4864-4571-A8AE-C92424EAEEA1}" destId="{F15C90C5-352C-4B81-B96D-670E13473CA3}" srcOrd="1" destOrd="0" parTransId="{77EDF811-C6BA-4C5C-AFA2-34AC1534FF0C}" sibTransId="{18B66550-84F5-445A-A536-EB0F337BB7D4}"/>
    <dgm:cxn modelId="{DDEA8828-EBE5-4111-897A-968CE656A28F}" type="presOf" srcId="{E9EA4D25-E3E4-4B00-8C3D-C854B6C0F0C8}" destId="{02E36021-575D-4C93-9166-7C66B92884B4}" srcOrd="0" destOrd="0" presId="urn:microsoft.com/office/officeart/2008/layout/VerticalCurvedList"/>
    <dgm:cxn modelId="{C18FDE10-CCA5-4D5B-A22C-359D6879CEBC}" type="presOf" srcId="{622AC428-DD43-4078-8749-5A24DA8A23D2}" destId="{26939A4C-7D39-41F6-93E7-0A20D62B5DA0}" srcOrd="0" destOrd="0" presId="urn:microsoft.com/office/officeart/2008/layout/VerticalCurvedList"/>
    <dgm:cxn modelId="{10A1909D-0F7C-4831-8E2F-8B21A0710708}" srcId="{B5C42C85-4864-4571-A8AE-C92424EAEEA1}" destId="{E9EA4D25-E3E4-4B00-8C3D-C854B6C0F0C8}" srcOrd="0" destOrd="0" parTransId="{110DE030-8131-4A43-8FE6-4CDD169ED7DC}" sibTransId="{622AC428-DD43-4078-8749-5A24DA8A23D2}"/>
    <dgm:cxn modelId="{CB39798A-424D-4CFE-B98F-776DC2EDDAF8}" srcId="{B5C42C85-4864-4571-A8AE-C92424EAEEA1}" destId="{C63E0B41-4BD0-4BCA-95EA-A5BEDDF7B58B}" srcOrd="2" destOrd="0" parTransId="{74DC95E3-CEE9-41BB-B877-D5494FB18998}" sibTransId="{717D6470-FD26-409A-8BC2-980CFBB842AA}"/>
    <dgm:cxn modelId="{49D0C6A1-58F5-45B9-B9AC-8F47FB92D69D}" type="presParOf" srcId="{F12A20BC-387C-44E4-B1F4-73F0407FFF64}" destId="{54367372-A24F-4E4C-8D10-173E6F2B6E32}" srcOrd="0" destOrd="0" presId="urn:microsoft.com/office/officeart/2008/layout/VerticalCurvedList"/>
    <dgm:cxn modelId="{B05F6A50-2D9C-4857-866A-2D1B2A125ABD}" type="presParOf" srcId="{54367372-A24F-4E4C-8D10-173E6F2B6E32}" destId="{BF439B68-D2BF-4DDC-8081-A994E7C924EE}" srcOrd="0" destOrd="0" presId="urn:microsoft.com/office/officeart/2008/layout/VerticalCurvedList"/>
    <dgm:cxn modelId="{B4C8AF2C-95D1-4869-A187-0D6F426DDC7C}" type="presParOf" srcId="{BF439B68-D2BF-4DDC-8081-A994E7C924EE}" destId="{6204A3BB-8D2F-4240-ABFC-604558F3FBEB}" srcOrd="0" destOrd="0" presId="urn:microsoft.com/office/officeart/2008/layout/VerticalCurvedList"/>
    <dgm:cxn modelId="{111E798D-F59A-4D7F-B3E8-1C80AA6E5025}" type="presParOf" srcId="{BF439B68-D2BF-4DDC-8081-A994E7C924EE}" destId="{26939A4C-7D39-41F6-93E7-0A20D62B5DA0}" srcOrd="1" destOrd="0" presId="urn:microsoft.com/office/officeart/2008/layout/VerticalCurvedList"/>
    <dgm:cxn modelId="{9D9AF7EE-AD72-4DB7-9B91-308970C345A1}" type="presParOf" srcId="{BF439B68-D2BF-4DDC-8081-A994E7C924EE}" destId="{E2B37A14-06F6-447A-BD33-B2B8EE3EA0AE}" srcOrd="2" destOrd="0" presId="urn:microsoft.com/office/officeart/2008/layout/VerticalCurvedList"/>
    <dgm:cxn modelId="{13E2D8CC-15AC-4276-B731-3E0134F5D707}" type="presParOf" srcId="{BF439B68-D2BF-4DDC-8081-A994E7C924EE}" destId="{C440B5B4-2AAD-4DA0-A1CE-194401F51A1C}" srcOrd="3" destOrd="0" presId="urn:microsoft.com/office/officeart/2008/layout/VerticalCurvedList"/>
    <dgm:cxn modelId="{52498587-EAA2-450C-8436-EC9BD4F72E4C}" type="presParOf" srcId="{54367372-A24F-4E4C-8D10-173E6F2B6E32}" destId="{02E36021-575D-4C93-9166-7C66B92884B4}" srcOrd="1" destOrd="0" presId="urn:microsoft.com/office/officeart/2008/layout/VerticalCurvedList"/>
    <dgm:cxn modelId="{50CD344C-A133-4088-B3F7-9B9AAE7279C1}" type="presParOf" srcId="{54367372-A24F-4E4C-8D10-173E6F2B6E32}" destId="{EE3C2050-16B8-433E-AF32-FFFB2070CFC0}" srcOrd="2" destOrd="0" presId="urn:microsoft.com/office/officeart/2008/layout/VerticalCurvedList"/>
    <dgm:cxn modelId="{837809ED-E540-4464-86D9-102C0C0165C2}" type="presParOf" srcId="{EE3C2050-16B8-433E-AF32-FFFB2070CFC0}" destId="{7149F912-70B1-429F-8F78-2518CDC887DC}" srcOrd="0" destOrd="0" presId="urn:microsoft.com/office/officeart/2008/layout/VerticalCurvedList"/>
    <dgm:cxn modelId="{23EF75A9-B861-49BB-BB13-9820147391B7}" type="presParOf" srcId="{54367372-A24F-4E4C-8D10-173E6F2B6E32}" destId="{7FB4C25F-D080-486E-B82A-E4CB8D89E647}" srcOrd="3" destOrd="0" presId="urn:microsoft.com/office/officeart/2008/layout/VerticalCurvedList"/>
    <dgm:cxn modelId="{F6732B8D-3C3F-4E34-8E53-25D2E05A7E85}" type="presParOf" srcId="{54367372-A24F-4E4C-8D10-173E6F2B6E32}" destId="{7A559B6F-F2E4-4EC1-8C35-C6C2EDE9558E}" srcOrd="4" destOrd="0" presId="urn:microsoft.com/office/officeart/2008/layout/VerticalCurvedList"/>
    <dgm:cxn modelId="{D110242A-5806-42B7-BA12-7C1A89CC7B89}" type="presParOf" srcId="{7A559B6F-F2E4-4EC1-8C35-C6C2EDE9558E}" destId="{B667721D-6A70-4796-AC32-1AC50CCCE635}" srcOrd="0" destOrd="0" presId="urn:microsoft.com/office/officeart/2008/layout/VerticalCurvedList"/>
    <dgm:cxn modelId="{B7050AE5-B6FC-4EA3-B1D1-8119A919829C}" type="presParOf" srcId="{54367372-A24F-4E4C-8D10-173E6F2B6E32}" destId="{9E40A3C3-DD98-41E4-A35B-D81A3E87605D}" srcOrd="5" destOrd="0" presId="urn:microsoft.com/office/officeart/2008/layout/VerticalCurvedList"/>
    <dgm:cxn modelId="{FB809042-0888-4C50-938A-4107DAECCDAB}" type="presParOf" srcId="{54367372-A24F-4E4C-8D10-173E6F2B6E32}" destId="{F7BCAC47-6C02-45B3-BCA3-78F5C4ECFD1F}" srcOrd="6" destOrd="0" presId="urn:microsoft.com/office/officeart/2008/layout/VerticalCurvedList"/>
    <dgm:cxn modelId="{154903F0-C218-4641-8012-63F4844D4378}" type="presParOf" srcId="{F7BCAC47-6C02-45B3-BCA3-78F5C4ECFD1F}" destId="{029362E2-7943-491A-AAE4-A698EB83526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39A4C-7D39-41F6-93E7-0A20D62B5DA0}">
      <dsp:nvSpPr>
        <dsp:cNvPr id="0" name=""/>
        <dsp:cNvSpPr/>
      </dsp:nvSpPr>
      <dsp:spPr>
        <a:xfrm>
          <a:off x="-5032035" y="-657013"/>
          <a:ext cx="5508525" cy="6188590"/>
        </a:xfrm>
        <a:prstGeom prst="blockArc">
          <a:avLst>
            <a:gd name="adj1" fmla="val 18900000"/>
            <a:gd name="adj2" fmla="val 2700000"/>
            <a:gd name="adj3" fmla="val 349"/>
          </a:avLst>
        </a:pr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E36021-575D-4C93-9166-7C66B92884B4}">
      <dsp:nvSpPr>
        <dsp:cNvPr id="0" name=""/>
        <dsp:cNvSpPr/>
      </dsp:nvSpPr>
      <dsp:spPr>
        <a:xfrm>
          <a:off x="111931" y="474869"/>
          <a:ext cx="3677249" cy="1077831"/>
        </a:xfrm>
        <a:prstGeom prst="rect">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9705" tIns="27940" rIns="27940" bIns="27940" numCol="1" spcCol="1270" anchor="ctr" anchorCtr="0">
          <a:noAutofit/>
        </a:bodyPr>
        <a:lstStyle/>
        <a:p>
          <a:pPr lvl="0" algn="l" defTabSz="466725">
            <a:lnSpc>
              <a:spcPct val="90000"/>
            </a:lnSpc>
            <a:spcBef>
              <a:spcPct val="0"/>
            </a:spcBef>
            <a:spcAft>
              <a:spcPct val="35000"/>
            </a:spcAft>
          </a:pPr>
          <a:endParaRPr kumimoji="1" lang="ja-JP" altLang="en-US" sz="1050" b="0" kern="1200" dirty="0"/>
        </a:p>
      </dsp:txBody>
      <dsp:txXfrm>
        <a:off x="111931" y="474869"/>
        <a:ext cx="3677249" cy="1077831"/>
      </dsp:txXfrm>
    </dsp:sp>
    <dsp:sp modelId="{7149F912-70B1-429F-8F78-2518CDC887DC}">
      <dsp:nvSpPr>
        <dsp:cNvPr id="0" name=""/>
        <dsp:cNvSpPr/>
      </dsp:nvSpPr>
      <dsp:spPr>
        <a:xfrm>
          <a:off x="2528113" y="544694"/>
          <a:ext cx="1149142" cy="1149142"/>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B4C25F-D080-486E-B82A-E4CB8D89E647}">
      <dsp:nvSpPr>
        <dsp:cNvPr id="0" name=""/>
        <dsp:cNvSpPr/>
      </dsp:nvSpPr>
      <dsp:spPr>
        <a:xfrm>
          <a:off x="945685" y="2110766"/>
          <a:ext cx="2731570" cy="919314"/>
        </a:xfrm>
        <a:prstGeom prst="rect">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9705" tIns="25400" rIns="25400" bIns="25400" numCol="1" spcCol="1270" anchor="ctr" anchorCtr="0">
          <a:noAutofit/>
        </a:bodyPr>
        <a:lstStyle/>
        <a:p>
          <a:pPr lvl="0" algn="l" defTabSz="444500">
            <a:lnSpc>
              <a:spcPct val="100000"/>
            </a:lnSpc>
            <a:spcBef>
              <a:spcPct val="0"/>
            </a:spcBef>
            <a:spcAft>
              <a:spcPts val="0"/>
            </a:spcAft>
          </a:pPr>
          <a:r>
            <a:rPr kumimoji="1" lang="ja-JP" altLang="en-US" sz="1000" b="0" i="0" kern="1200" dirty="0">
              <a:latin typeface="メイリオ" panose="020B0604030504040204" pitchFamily="50" charset="-128"/>
              <a:ea typeface="メイリオ" panose="020B0604030504040204" pitchFamily="50" charset="-128"/>
              <a:cs typeface="メイリオ" panose="020B0604030504040204" pitchFamily="50" charset="-128"/>
            </a:rPr>
            <a:t>アフィリエイトエージェント事業</a:t>
          </a:r>
          <a:endParaRPr kumimoji="1" lang="en-US" altLang="ja-JP" sz="1000" b="0" i="0" kern="1200" dirty="0">
            <a:latin typeface="メイリオ" panose="020B0604030504040204" pitchFamily="50" charset="-128"/>
            <a:ea typeface="メイリオ" panose="020B0604030504040204" pitchFamily="50" charset="-128"/>
            <a:cs typeface="メイリオ" panose="020B0604030504040204" pitchFamily="50" charset="-128"/>
          </a:endParaRPr>
        </a:p>
        <a:p>
          <a:pPr lvl="0" algn="l" defTabSz="444500">
            <a:lnSpc>
              <a:spcPct val="100000"/>
            </a:lnSpc>
            <a:spcBef>
              <a:spcPct val="0"/>
            </a:spcBef>
            <a:spcAft>
              <a:spcPts val="0"/>
            </a:spcAft>
          </a:pPr>
          <a:r>
            <a:rPr kumimoji="1" lang="ja-JP" altLang="en-US" sz="1000" b="0" i="0" kern="1200" dirty="0">
              <a:latin typeface="メイリオ" panose="020B0604030504040204" pitchFamily="50" charset="-128"/>
              <a:ea typeface="メイリオ" panose="020B0604030504040204" pitchFamily="50" charset="-128"/>
              <a:cs typeface="メイリオ" panose="020B0604030504040204" pitchFamily="50" charset="-128"/>
            </a:rPr>
            <a:t>トレーディングデスク事業</a:t>
          </a:r>
          <a:endParaRPr kumimoji="1" lang="en-US" altLang="ja-JP" sz="1000" b="0" i="0" kern="1200" dirty="0">
            <a:latin typeface="メイリオ" panose="020B0604030504040204" pitchFamily="50" charset="-128"/>
            <a:ea typeface="メイリオ" panose="020B0604030504040204" pitchFamily="50" charset="-128"/>
            <a:cs typeface="メイリオ" panose="020B0604030504040204" pitchFamily="50" charset="-128"/>
          </a:endParaRPr>
        </a:p>
        <a:p>
          <a:pPr lvl="0" algn="l" defTabSz="444500">
            <a:lnSpc>
              <a:spcPct val="100000"/>
            </a:lnSpc>
            <a:spcBef>
              <a:spcPct val="0"/>
            </a:spcBef>
            <a:spcAft>
              <a:spcPts val="0"/>
            </a:spcAft>
          </a:pPr>
          <a:r>
            <a:rPr kumimoji="1" lang="ja-JP" altLang="en-US" sz="1000" b="0" i="0" kern="1200" dirty="0">
              <a:latin typeface="メイリオ" panose="020B0604030504040204" pitchFamily="50" charset="-128"/>
              <a:ea typeface="メイリオ" panose="020B0604030504040204" pitchFamily="50" charset="-128"/>
              <a:cs typeface="メイリオ" panose="020B0604030504040204" pitchFamily="50" charset="-128"/>
            </a:rPr>
            <a:t>自社メディア運営事業</a:t>
          </a:r>
          <a:endParaRPr kumimoji="1" lang="en-US" altLang="ja-JP" sz="1000" b="0" i="0" kern="1200" dirty="0">
            <a:latin typeface="メイリオ" panose="020B0604030504040204" pitchFamily="50" charset="-128"/>
            <a:ea typeface="メイリオ" panose="020B0604030504040204" pitchFamily="50" charset="-128"/>
            <a:cs typeface="メイリオ" panose="020B0604030504040204" pitchFamily="50" charset="-128"/>
          </a:endParaRPr>
        </a:p>
        <a:p>
          <a:pPr lvl="0" algn="l" defTabSz="444500">
            <a:lnSpc>
              <a:spcPct val="100000"/>
            </a:lnSpc>
            <a:spcBef>
              <a:spcPct val="0"/>
            </a:spcBef>
            <a:spcAft>
              <a:spcPts val="0"/>
            </a:spcAft>
          </a:pPr>
          <a:r>
            <a:rPr kumimoji="1" lang="ja-JP" altLang="en-US" sz="1000" b="0" i="0" kern="1200" dirty="0">
              <a:latin typeface="メイリオ" panose="020B0604030504040204" pitchFamily="50" charset="-128"/>
              <a:ea typeface="メイリオ" panose="020B0604030504040204" pitchFamily="50" charset="-128"/>
              <a:cs typeface="メイリオ" panose="020B0604030504040204" pitchFamily="50" charset="-128"/>
            </a:rPr>
            <a:t>ライセンス事業</a:t>
          </a:r>
          <a:endParaRPr kumimoji="1" lang="ja-JP" altLang="en-US" sz="1000" b="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945685" y="2110766"/>
        <a:ext cx="2731570" cy="919314"/>
      </dsp:txXfrm>
    </dsp:sp>
    <dsp:sp modelId="{B667721D-6A70-4796-AC32-1AC50CCCE635}">
      <dsp:nvSpPr>
        <dsp:cNvPr id="0" name=""/>
        <dsp:cNvSpPr/>
      </dsp:nvSpPr>
      <dsp:spPr>
        <a:xfrm>
          <a:off x="181738" y="1859002"/>
          <a:ext cx="1149142" cy="1149142"/>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40A3C3-DD98-41E4-A35B-D81A3E87605D}">
      <dsp:nvSpPr>
        <dsp:cNvPr id="0" name=""/>
        <dsp:cNvSpPr/>
      </dsp:nvSpPr>
      <dsp:spPr>
        <a:xfrm>
          <a:off x="583583" y="3294833"/>
          <a:ext cx="2733944" cy="919314"/>
        </a:xfrm>
        <a:prstGeom prst="rect">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9705" tIns="121920" rIns="121920" bIns="121920" numCol="1" spcCol="1270" anchor="ctr" anchorCtr="0">
          <a:noAutofit/>
        </a:bodyPr>
        <a:lstStyle/>
        <a:p>
          <a:pPr lvl="0" algn="l" defTabSz="2133600">
            <a:lnSpc>
              <a:spcPct val="90000"/>
            </a:lnSpc>
            <a:spcBef>
              <a:spcPct val="0"/>
            </a:spcBef>
            <a:spcAft>
              <a:spcPct val="35000"/>
            </a:spcAft>
          </a:pPr>
          <a:endParaRPr kumimoji="1" lang="en-US" altLang="ja-JP" sz="4800" kern="1200" dirty="0"/>
        </a:p>
      </dsp:txBody>
      <dsp:txXfrm>
        <a:off x="583583" y="3294833"/>
        <a:ext cx="2733944" cy="919314"/>
      </dsp:txXfrm>
    </dsp:sp>
    <dsp:sp modelId="{029362E2-7943-491A-AAE4-A698EB835265}">
      <dsp:nvSpPr>
        <dsp:cNvPr id="0" name=""/>
        <dsp:cNvSpPr/>
      </dsp:nvSpPr>
      <dsp:spPr>
        <a:xfrm>
          <a:off x="-111924" y="3138733"/>
          <a:ext cx="1149142" cy="1149142"/>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02F908E5-0D75-460E-9CE8-8F83833814C7}" type="datetimeFigureOut">
              <a:rPr kumimoji="1" lang="ja-JP" altLang="en-US" smtClean="0"/>
              <a:t>2016/10/13</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CC280CFF-52D0-44C8-AB0E-9FE11721B2A2}" type="slidenum">
              <a:rPr kumimoji="1" lang="ja-JP" altLang="en-US" smtClean="0"/>
              <a:t>‹#›</a:t>
            </a:fld>
            <a:endParaRPr kumimoji="1" lang="ja-JP" altLang="en-US"/>
          </a:p>
        </p:txBody>
      </p:sp>
    </p:spTree>
    <p:extLst>
      <p:ext uri="{BB962C8B-B14F-4D97-AF65-F5344CB8AC3E}">
        <p14:creationId xmlns:p14="http://schemas.microsoft.com/office/powerpoint/2010/main" val="26782406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A7489066-7C32-4F0A-9A73-FB6FA8B55688}" type="datetimeFigureOut">
              <a:rPr kumimoji="1" lang="ja-JP" altLang="en-US" smtClean="0"/>
              <a:t>2016/10/13</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CEEE20D3-4A31-48B2-B799-3AFD2300F750}" type="slidenum">
              <a:rPr kumimoji="1" lang="ja-JP" altLang="en-US" smtClean="0"/>
              <a:t>‹#›</a:t>
            </a:fld>
            <a:endParaRPr kumimoji="1" lang="ja-JP" altLang="en-US"/>
          </a:p>
        </p:txBody>
      </p:sp>
    </p:spTree>
    <p:extLst>
      <p:ext uri="{BB962C8B-B14F-4D97-AF65-F5344CB8AC3E}">
        <p14:creationId xmlns:p14="http://schemas.microsoft.com/office/powerpoint/2010/main" val="111723859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97123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940432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448146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715153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672446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05886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32319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02526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69496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7E285A3-C8CE-42E2-8F56-2D4B5E40E4D0}" type="datetime1">
              <a:rPr kumimoji="1" lang="ja-JP" altLang="en-US" smtClean="0"/>
              <a:t>2016/10/13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06A9D6-6061-4B5C-B5AA-50ABC0C0B9F2}" type="slidenum">
              <a:rPr kumimoji="1" lang="ja-JP" altLang="en-US" smtClean="0"/>
              <a:t>‹#›</a:t>
            </a:fld>
            <a:endParaRPr kumimoji="1" lang="ja-JP" altLang="en-US"/>
          </a:p>
        </p:txBody>
      </p:sp>
    </p:spTree>
    <p:extLst>
      <p:ext uri="{BB962C8B-B14F-4D97-AF65-F5344CB8AC3E}">
        <p14:creationId xmlns:p14="http://schemas.microsoft.com/office/powerpoint/2010/main" val="3837456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1219B50-05BC-4C39-BBBA-7128092368D6}" type="datetime1">
              <a:rPr kumimoji="1" lang="ja-JP" altLang="en-US" smtClean="0"/>
              <a:t>2016/10/13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06A9D6-6061-4B5C-B5AA-50ABC0C0B9F2}" type="slidenum">
              <a:rPr kumimoji="1" lang="ja-JP" altLang="en-US" smtClean="0"/>
              <a:t>‹#›</a:t>
            </a:fld>
            <a:endParaRPr kumimoji="1" lang="ja-JP" altLang="en-US"/>
          </a:p>
        </p:txBody>
      </p:sp>
    </p:spTree>
    <p:extLst>
      <p:ext uri="{BB962C8B-B14F-4D97-AF65-F5344CB8AC3E}">
        <p14:creationId xmlns:p14="http://schemas.microsoft.com/office/powerpoint/2010/main" val="94529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809A65B-7903-44A8-91FF-E3AF6903E5B4}" type="datetime1">
              <a:rPr kumimoji="1" lang="ja-JP" altLang="en-US" smtClean="0"/>
              <a:t>2016/10/13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06A9D6-6061-4B5C-B5AA-50ABC0C0B9F2}" type="slidenum">
              <a:rPr kumimoji="1" lang="ja-JP" altLang="en-US" smtClean="0"/>
              <a:t>‹#›</a:t>
            </a:fld>
            <a:endParaRPr kumimoji="1" lang="ja-JP" altLang="en-US"/>
          </a:p>
        </p:txBody>
      </p:sp>
    </p:spTree>
    <p:extLst>
      <p:ext uri="{BB962C8B-B14F-4D97-AF65-F5344CB8AC3E}">
        <p14:creationId xmlns:p14="http://schemas.microsoft.com/office/powerpoint/2010/main" val="8737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41771A-3CCA-48F0-A528-F0BAA0514DA9}" type="datetime1">
              <a:rPr kumimoji="1" lang="ja-JP" altLang="en-US" smtClean="0"/>
              <a:t>2016/10/13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06A9D6-6061-4B5C-B5AA-50ABC0C0B9F2}" type="slidenum">
              <a:rPr kumimoji="1" lang="ja-JP" altLang="en-US" smtClean="0"/>
              <a:t>‹#›</a:t>
            </a:fld>
            <a:endParaRPr kumimoji="1" lang="ja-JP" altLang="en-US"/>
          </a:p>
        </p:txBody>
      </p:sp>
    </p:spTree>
    <p:extLst>
      <p:ext uri="{BB962C8B-B14F-4D97-AF65-F5344CB8AC3E}">
        <p14:creationId xmlns:p14="http://schemas.microsoft.com/office/powerpoint/2010/main" val="1647614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B40F73C-DF31-4510-A6B0-5689D74D23F5}" type="datetime1">
              <a:rPr kumimoji="1" lang="ja-JP" altLang="en-US" smtClean="0"/>
              <a:t>2016/10/13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06A9D6-6061-4B5C-B5AA-50ABC0C0B9F2}" type="slidenum">
              <a:rPr kumimoji="1" lang="ja-JP" altLang="en-US" smtClean="0"/>
              <a:t>‹#›</a:t>
            </a:fld>
            <a:endParaRPr kumimoji="1" lang="ja-JP" altLang="en-US"/>
          </a:p>
        </p:txBody>
      </p:sp>
    </p:spTree>
    <p:extLst>
      <p:ext uri="{BB962C8B-B14F-4D97-AF65-F5344CB8AC3E}">
        <p14:creationId xmlns:p14="http://schemas.microsoft.com/office/powerpoint/2010/main" val="116072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E4B6084-E084-441E-B3E6-FB5AA9243E73}" type="datetime1">
              <a:rPr kumimoji="1" lang="ja-JP" altLang="en-US" smtClean="0"/>
              <a:t>2016/10/13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06A9D6-6061-4B5C-B5AA-50ABC0C0B9F2}" type="slidenum">
              <a:rPr kumimoji="1" lang="ja-JP" altLang="en-US" smtClean="0"/>
              <a:t>‹#›</a:t>
            </a:fld>
            <a:endParaRPr kumimoji="1" lang="ja-JP" altLang="en-US"/>
          </a:p>
        </p:txBody>
      </p:sp>
    </p:spTree>
    <p:extLst>
      <p:ext uri="{BB962C8B-B14F-4D97-AF65-F5344CB8AC3E}">
        <p14:creationId xmlns:p14="http://schemas.microsoft.com/office/powerpoint/2010/main" val="171031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CEB9CE8-8684-4B01-A174-0F8A94C46BD8}" type="datetime1">
              <a:rPr kumimoji="1" lang="ja-JP" altLang="en-US" smtClean="0"/>
              <a:t>2016/10/13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506A9D6-6061-4B5C-B5AA-50ABC0C0B9F2}" type="slidenum">
              <a:rPr kumimoji="1" lang="ja-JP" altLang="en-US" smtClean="0"/>
              <a:t>‹#›</a:t>
            </a:fld>
            <a:endParaRPr kumimoji="1" lang="ja-JP" altLang="en-US"/>
          </a:p>
        </p:txBody>
      </p:sp>
    </p:spTree>
    <p:extLst>
      <p:ext uri="{BB962C8B-B14F-4D97-AF65-F5344CB8AC3E}">
        <p14:creationId xmlns:p14="http://schemas.microsoft.com/office/powerpoint/2010/main" val="2453513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E9AD492-D352-4766-B9A4-73B4048001AB}" type="datetime1">
              <a:rPr kumimoji="1" lang="ja-JP" altLang="en-US" smtClean="0"/>
              <a:t>2016/10/13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506A9D6-6061-4B5C-B5AA-50ABC0C0B9F2}" type="slidenum">
              <a:rPr kumimoji="1" lang="ja-JP" altLang="en-US" smtClean="0"/>
              <a:t>‹#›</a:t>
            </a:fld>
            <a:endParaRPr kumimoji="1" lang="ja-JP" altLang="en-US"/>
          </a:p>
        </p:txBody>
      </p:sp>
    </p:spTree>
    <p:extLst>
      <p:ext uri="{BB962C8B-B14F-4D97-AF65-F5344CB8AC3E}">
        <p14:creationId xmlns:p14="http://schemas.microsoft.com/office/powerpoint/2010/main" val="377196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CF394-F557-4F58-A89F-99C816E3E431}" type="datetime1">
              <a:rPr kumimoji="1" lang="ja-JP" altLang="en-US" smtClean="0"/>
              <a:t>2016/10/13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506A9D6-6061-4B5C-B5AA-50ABC0C0B9F2}" type="slidenum">
              <a:rPr kumimoji="1" lang="ja-JP" altLang="en-US" smtClean="0"/>
              <a:t>‹#›</a:t>
            </a:fld>
            <a:endParaRPr kumimoji="1" lang="ja-JP" altLang="en-US"/>
          </a:p>
        </p:txBody>
      </p:sp>
    </p:spTree>
    <p:extLst>
      <p:ext uri="{BB962C8B-B14F-4D97-AF65-F5344CB8AC3E}">
        <p14:creationId xmlns:p14="http://schemas.microsoft.com/office/powerpoint/2010/main" val="104783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664FDC4-A7D4-43D3-9043-CD2355ACC572}" type="datetime1">
              <a:rPr kumimoji="1" lang="ja-JP" altLang="en-US" smtClean="0"/>
              <a:t>2016/10/13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06A9D6-6061-4B5C-B5AA-50ABC0C0B9F2}" type="slidenum">
              <a:rPr kumimoji="1" lang="ja-JP" altLang="en-US" smtClean="0"/>
              <a:t>‹#›</a:t>
            </a:fld>
            <a:endParaRPr kumimoji="1" lang="ja-JP" altLang="en-US"/>
          </a:p>
        </p:txBody>
      </p:sp>
    </p:spTree>
    <p:extLst>
      <p:ext uri="{BB962C8B-B14F-4D97-AF65-F5344CB8AC3E}">
        <p14:creationId xmlns:p14="http://schemas.microsoft.com/office/powerpoint/2010/main" val="45998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669C7CD-74A0-4A6A-9BA5-E6C8ACC83B58}" type="datetime1">
              <a:rPr kumimoji="1" lang="ja-JP" altLang="en-US" smtClean="0"/>
              <a:t>2016/10/13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06A9D6-6061-4B5C-B5AA-50ABC0C0B9F2}" type="slidenum">
              <a:rPr kumimoji="1" lang="ja-JP" altLang="en-US" smtClean="0"/>
              <a:t>‹#›</a:t>
            </a:fld>
            <a:endParaRPr kumimoji="1" lang="ja-JP" altLang="en-US"/>
          </a:p>
        </p:txBody>
      </p:sp>
    </p:spTree>
    <p:extLst>
      <p:ext uri="{BB962C8B-B14F-4D97-AF65-F5344CB8AC3E}">
        <p14:creationId xmlns:p14="http://schemas.microsoft.com/office/powerpoint/2010/main" val="81055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21241-668F-446E-B8F8-8214B4D1FFEB}" type="datetime1">
              <a:rPr kumimoji="1" lang="ja-JP" altLang="en-US" smtClean="0"/>
              <a:t>2016/10/13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6A9D6-6061-4B5C-B5AA-50ABC0C0B9F2}" type="slidenum">
              <a:rPr kumimoji="1" lang="ja-JP" altLang="en-US" smtClean="0"/>
              <a:t>‹#›</a:t>
            </a:fld>
            <a:endParaRPr kumimoji="1" lang="ja-JP" altLang="en-US"/>
          </a:p>
        </p:txBody>
      </p:sp>
    </p:spTree>
    <p:extLst>
      <p:ext uri="{BB962C8B-B14F-4D97-AF65-F5344CB8AC3E}">
        <p14:creationId xmlns:p14="http://schemas.microsoft.com/office/powerpoint/2010/main" val="26444244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13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5.png"/><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7.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2.pn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33.jpg"/><Relationship Id="rId26" Type="http://schemas.openxmlformats.org/officeDocument/2006/relationships/image" Target="../media/image41.jpeg"/><Relationship Id="rId39" Type="http://schemas.openxmlformats.org/officeDocument/2006/relationships/image" Target="../media/image54.jpg"/><Relationship Id="rId21" Type="http://schemas.openxmlformats.org/officeDocument/2006/relationships/image" Target="../media/image36.jpg"/><Relationship Id="rId34" Type="http://schemas.openxmlformats.org/officeDocument/2006/relationships/image" Target="../media/image49.png"/><Relationship Id="rId42" Type="http://schemas.openxmlformats.org/officeDocument/2006/relationships/image" Target="../media/image57.jpeg"/><Relationship Id="rId47" Type="http://schemas.openxmlformats.org/officeDocument/2006/relationships/image" Target="../media/image62.png"/><Relationship Id="rId50" Type="http://schemas.openxmlformats.org/officeDocument/2006/relationships/image" Target="../media/image65.png"/><Relationship Id="rId55" Type="http://schemas.openxmlformats.org/officeDocument/2006/relationships/image" Target="../media/image70.png"/><Relationship Id="rId7" Type="http://schemas.openxmlformats.org/officeDocument/2006/relationships/image" Target="../media/image22.jpg"/><Relationship Id="rId2" Type="http://schemas.openxmlformats.org/officeDocument/2006/relationships/notesSlide" Target="../notesSlides/notesSlide7.xml"/><Relationship Id="rId16" Type="http://schemas.openxmlformats.org/officeDocument/2006/relationships/image" Target="../media/image31.png"/><Relationship Id="rId29" Type="http://schemas.openxmlformats.org/officeDocument/2006/relationships/image" Target="../media/image44.jpg"/><Relationship Id="rId11" Type="http://schemas.openxmlformats.org/officeDocument/2006/relationships/image" Target="../media/image26.jpg"/><Relationship Id="rId24" Type="http://schemas.openxmlformats.org/officeDocument/2006/relationships/image" Target="../media/image39.png"/><Relationship Id="rId32" Type="http://schemas.openxmlformats.org/officeDocument/2006/relationships/image" Target="../media/image47.png"/><Relationship Id="rId37" Type="http://schemas.openxmlformats.org/officeDocument/2006/relationships/image" Target="../media/image52.jpg"/><Relationship Id="rId40" Type="http://schemas.openxmlformats.org/officeDocument/2006/relationships/image" Target="../media/image55.jpg"/><Relationship Id="rId45" Type="http://schemas.openxmlformats.org/officeDocument/2006/relationships/image" Target="../media/image60.png"/><Relationship Id="rId53" Type="http://schemas.openxmlformats.org/officeDocument/2006/relationships/image" Target="../media/image68.png"/><Relationship Id="rId5" Type="http://schemas.openxmlformats.org/officeDocument/2006/relationships/image" Target="../media/image20.jpg"/><Relationship Id="rId10" Type="http://schemas.openxmlformats.org/officeDocument/2006/relationships/image" Target="../media/image25.jpg"/><Relationship Id="rId19" Type="http://schemas.openxmlformats.org/officeDocument/2006/relationships/image" Target="../media/image34.jpg"/><Relationship Id="rId31" Type="http://schemas.openxmlformats.org/officeDocument/2006/relationships/image" Target="../media/image46.jpg"/><Relationship Id="rId44" Type="http://schemas.openxmlformats.org/officeDocument/2006/relationships/image" Target="../media/image59.png"/><Relationship Id="rId52" Type="http://schemas.openxmlformats.org/officeDocument/2006/relationships/image" Target="../media/image67.png"/><Relationship Id="rId4" Type="http://schemas.openxmlformats.org/officeDocument/2006/relationships/image" Target="../media/image7.png"/><Relationship Id="rId9" Type="http://schemas.openxmlformats.org/officeDocument/2006/relationships/image" Target="../media/image24.jpeg"/><Relationship Id="rId14" Type="http://schemas.openxmlformats.org/officeDocument/2006/relationships/image" Target="../media/image29.jpeg"/><Relationship Id="rId22" Type="http://schemas.openxmlformats.org/officeDocument/2006/relationships/image" Target="../media/image37.jpg"/><Relationship Id="rId27" Type="http://schemas.openxmlformats.org/officeDocument/2006/relationships/image" Target="../media/image42.jpg"/><Relationship Id="rId30" Type="http://schemas.openxmlformats.org/officeDocument/2006/relationships/image" Target="../media/image45.jpg"/><Relationship Id="rId35" Type="http://schemas.openxmlformats.org/officeDocument/2006/relationships/image" Target="../media/image50.jpeg"/><Relationship Id="rId43" Type="http://schemas.openxmlformats.org/officeDocument/2006/relationships/image" Target="../media/image58.jpeg"/><Relationship Id="rId48" Type="http://schemas.openxmlformats.org/officeDocument/2006/relationships/image" Target="../media/image63.png"/><Relationship Id="rId56" Type="http://schemas.openxmlformats.org/officeDocument/2006/relationships/image" Target="../media/image71.png"/><Relationship Id="rId8" Type="http://schemas.openxmlformats.org/officeDocument/2006/relationships/image" Target="../media/image23.jpg"/><Relationship Id="rId51" Type="http://schemas.openxmlformats.org/officeDocument/2006/relationships/image" Target="../media/image66.png"/><Relationship Id="rId3" Type="http://schemas.openxmlformats.org/officeDocument/2006/relationships/image" Target="../media/image6.png"/><Relationship Id="rId12" Type="http://schemas.openxmlformats.org/officeDocument/2006/relationships/image" Target="../media/image27.jpg"/><Relationship Id="rId17" Type="http://schemas.openxmlformats.org/officeDocument/2006/relationships/image" Target="../media/image32.jpg"/><Relationship Id="rId25" Type="http://schemas.openxmlformats.org/officeDocument/2006/relationships/image" Target="../media/image40.jpeg"/><Relationship Id="rId33" Type="http://schemas.openxmlformats.org/officeDocument/2006/relationships/image" Target="../media/image48.png"/><Relationship Id="rId38" Type="http://schemas.openxmlformats.org/officeDocument/2006/relationships/image" Target="../media/image53.jpg"/><Relationship Id="rId46" Type="http://schemas.openxmlformats.org/officeDocument/2006/relationships/image" Target="../media/image61.jpeg"/><Relationship Id="rId20" Type="http://schemas.openxmlformats.org/officeDocument/2006/relationships/image" Target="../media/image35.jpg"/><Relationship Id="rId41" Type="http://schemas.openxmlformats.org/officeDocument/2006/relationships/image" Target="../media/image56.png"/><Relationship Id="rId54" Type="http://schemas.openxmlformats.org/officeDocument/2006/relationships/image" Target="../media/image69.jpeg"/><Relationship Id="rId1" Type="http://schemas.openxmlformats.org/officeDocument/2006/relationships/slideLayout" Target="../slideLayouts/slideLayout7.xml"/><Relationship Id="rId6" Type="http://schemas.openxmlformats.org/officeDocument/2006/relationships/image" Target="../media/image21.jpg"/><Relationship Id="rId15" Type="http://schemas.openxmlformats.org/officeDocument/2006/relationships/image" Target="../media/image30.png"/><Relationship Id="rId23" Type="http://schemas.openxmlformats.org/officeDocument/2006/relationships/image" Target="../media/image38.jpeg"/><Relationship Id="rId28" Type="http://schemas.openxmlformats.org/officeDocument/2006/relationships/image" Target="../media/image43.jpg"/><Relationship Id="rId36" Type="http://schemas.openxmlformats.org/officeDocument/2006/relationships/image" Target="../media/image51.png"/><Relationship Id="rId49" Type="http://schemas.openxmlformats.org/officeDocument/2006/relationships/image" Target="../media/image64.jpeg"/></Relationships>
</file>

<file path=ppt/slides/_rels/slide9.xml.rels><?xml version="1.0" encoding="UTF-8" standalone="yes"?>
<Relationships xmlns="http://schemas.openxmlformats.org/package/2006/relationships"><Relationship Id="rId26" Type="http://schemas.openxmlformats.org/officeDocument/2006/relationships/image" Target="../media/image93.png"/><Relationship Id="rId21" Type="http://schemas.openxmlformats.org/officeDocument/2006/relationships/image" Target="../media/image88.png"/><Relationship Id="rId42" Type="http://schemas.openxmlformats.org/officeDocument/2006/relationships/image" Target="../media/image109.png"/><Relationship Id="rId47" Type="http://schemas.openxmlformats.org/officeDocument/2006/relationships/image" Target="../media/image114.jpeg"/><Relationship Id="rId63" Type="http://schemas.openxmlformats.org/officeDocument/2006/relationships/image" Target="../media/image130.png"/><Relationship Id="rId68" Type="http://schemas.openxmlformats.org/officeDocument/2006/relationships/image" Target="../media/image135.jpeg"/><Relationship Id="rId7" Type="http://schemas.openxmlformats.org/officeDocument/2006/relationships/image" Target="../media/image74.png"/><Relationship Id="rId2" Type="http://schemas.openxmlformats.org/officeDocument/2006/relationships/notesSlide" Target="../notesSlides/notesSlide8.xml"/><Relationship Id="rId16" Type="http://schemas.openxmlformats.org/officeDocument/2006/relationships/image" Target="../media/image83.jpeg"/><Relationship Id="rId29" Type="http://schemas.openxmlformats.org/officeDocument/2006/relationships/image" Target="../media/image96.png"/><Relationship Id="rId11" Type="http://schemas.openxmlformats.org/officeDocument/2006/relationships/image" Target="../media/image78.jpeg"/><Relationship Id="rId24" Type="http://schemas.openxmlformats.org/officeDocument/2006/relationships/image" Target="../media/image91.png"/><Relationship Id="rId32" Type="http://schemas.openxmlformats.org/officeDocument/2006/relationships/image" Target="../media/image99.png"/><Relationship Id="rId37" Type="http://schemas.openxmlformats.org/officeDocument/2006/relationships/image" Target="../media/image104.jpeg"/><Relationship Id="rId40" Type="http://schemas.openxmlformats.org/officeDocument/2006/relationships/image" Target="../media/image107.png"/><Relationship Id="rId45" Type="http://schemas.openxmlformats.org/officeDocument/2006/relationships/image" Target="../media/image112.jpeg"/><Relationship Id="rId53" Type="http://schemas.openxmlformats.org/officeDocument/2006/relationships/image" Target="../media/image120.jpg"/><Relationship Id="rId58" Type="http://schemas.openxmlformats.org/officeDocument/2006/relationships/image" Target="../media/image125.png"/><Relationship Id="rId66" Type="http://schemas.openxmlformats.org/officeDocument/2006/relationships/image" Target="../media/image133.png"/><Relationship Id="rId5" Type="http://schemas.openxmlformats.org/officeDocument/2006/relationships/image" Target="../media/image7.png"/><Relationship Id="rId61" Type="http://schemas.openxmlformats.org/officeDocument/2006/relationships/image" Target="../media/image128.png"/><Relationship Id="rId19" Type="http://schemas.openxmlformats.org/officeDocument/2006/relationships/image" Target="../media/image86.png"/><Relationship Id="rId14" Type="http://schemas.openxmlformats.org/officeDocument/2006/relationships/image" Target="../media/image81.png"/><Relationship Id="rId22" Type="http://schemas.openxmlformats.org/officeDocument/2006/relationships/image" Target="../media/image89.png"/><Relationship Id="rId27" Type="http://schemas.openxmlformats.org/officeDocument/2006/relationships/image" Target="../media/image94.png"/><Relationship Id="rId30" Type="http://schemas.openxmlformats.org/officeDocument/2006/relationships/image" Target="../media/image97.jpg"/><Relationship Id="rId35" Type="http://schemas.openxmlformats.org/officeDocument/2006/relationships/image" Target="../media/image102.jpg"/><Relationship Id="rId43" Type="http://schemas.openxmlformats.org/officeDocument/2006/relationships/image" Target="../media/image110.jpeg"/><Relationship Id="rId48" Type="http://schemas.openxmlformats.org/officeDocument/2006/relationships/image" Target="../media/image115.png"/><Relationship Id="rId56" Type="http://schemas.openxmlformats.org/officeDocument/2006/relationships/image" Target="../media/image123.jpeg"/><Relationship Id="rId64" Type="http://schemas.openxmlformats.org/officeDocument/2006/relationships/image" Target="../media/image131.jpeg"/><Relationship Id="rId69" Type="http://schemas.openxmlformats.org/officeDocument/2006/relationships/image" Target="../media/image136.jpg"/><Relationship Id="rId8" Type="http://schemas.openxmlformats.org/officeDocument/2006/relationships/image" Target="../media/image75.png"/><Relationship Id="rId51" Type="http://schemas.openxmlformats.org/officeDocument/2006/relationships/image" Target="../media/image118.jpg"/><Relationship Id="rId3" Type="http://schemas.openxmlformats.org/officeDocument/2006/relationships/image" Target="../media/image72.png"/><Relationship Id="rId12" Type="http://schemas.openxmlformats.org/officeDocument/2006/relationships/image" Target="../media/image79.png"/><Relationship Id="rId17" Type="http://schemas.openxmlformats.org/officeDocument/2006/relationships/image" Target="../media/image84.jpeg"/><Relationship Id="rId25" Type="http://schemas.openxmlformats.org/officeDocument/2006/relationships/image" Target="../media/image92.png"/><Relationship Id="rId33" Type="http://schemas.openxmlformats.org/officeDocument/2006/relationships/image" Target="../media/image100.png"/><Relationship Id="rId38" Type="http://schemas.openxmlformats.org/officeDocument/2006/relationships/image" Target="../media/image105.png"/><Relationship Id="rId46" Type="http://schemas.openxmlformats.org/officeDocument/2006/relationships/image" Target="../media/image113.png"/><Relationship Id="rId59" Type="http://schemas.openxmlformats.org/officeDocument/2006/relationships/image" Target="../media/image126.png"/><Relationship Id="rId67" Type="http://schemas.openxmlformats.org/officeDocument/2006/relationships/image" Target="../media/image134.jpeg"/><Relationship Id="rId20" Type="http://schemas.openxmlformats.org/officeDocument/2006/relationships/image" Target="../media/image87.png"/><Relationship Id="rId41" Type="http://schemas.openxmlformats.org/officeDocument/2006/relationships/image" Target="../media/image108.jpeg"/><Relationship Id="rId54" Type="http://schemas.openxmlformats.org/officeDocument/2006/relationships/image" Target="../media/image121.jpg"/><Relationship Id="rId62" Type="http://schemas.openxmlformats.org/officeDocument/2006/relationships/image" Target="../media/image129.png"/><Relationship Id="rId70" Type="http://schemas.openxmlformats.org/officeDocument/2006/relationships/image" Target="../media/image137.png"/><Relationship Id="rId1" Type="http://schemas.openxmlformats.org/officeDocument/2006/relationships/slideLayout" Target="../slideLayouts/slideLayout7.xml"/><Relationship Id="rId6" Type="http://schemas.openxmlformats.org/officeDocument/2006/relationships/image" Target="../media/image73.png"/><Relationship Id="rId15" Type="http://schemas.openxmlformats.org/officeDocument/2006/relationships/image" Target="../media/image82.png"/><Relationship Id="rId23" Type="http://schemas.openxmlformats.org/officeDocument/2006/relationships/image" Target="../media/image90.png"/><Relationship Id="rId28" Type="http://schemas.openxmlformats.org/officeDocument/2006/relationships/image" Target="../media/image95.jpg"/><Relationship Id="rId36" Type="http://schemas.openxmlformats.org/officeDocument/2006/relationships/image" Target="../media/image103.jpeg"/><Relationship Id="rId49" Type="http://schemas.openxmlformats.org/officeDocument/2006/relationships/image" Target="../media/image116.png"/><Relationship Id="rId57" Type="http://schemas.openxmlformats.org/officeDocument/2006/relationships/image" Target="../media/image124.jpeg"/><Relationship Id="rId10" Type="http://schemas.openxmlformats.org/officeDocument/2006/relationships/image" Target="../media/image77.jpg"/><Relationship Id="rId31" Type="http://schemas.openxmlformats.org/officeDocument/2006/relationships/image" Target="../media/image98.png"/><Relationship Id="rId44" Type="http://schemas.openxmlformats.org/officeDocument/2006/relationships/image" Target="../media/image111.jpeg"/><Relationship Id="rId52" Type="http://schemas.openxmlformats.org/officeDocument/2006/relationships/image" Target="../media/image119.png"/><Relationship Id="rId60" Type="http://schemas.openxmlformats.org/officeDocument/2006/relationships/image" Target="../media/image127.png"/><Relationship Id="rId65" Type="http://schemas.openxmlformats.org/officeDocument/2006/relationships/image" Target="../media/image132.jpg"/><Relationship Id="rId4" Type="http://schemas.openxmlformats.org/officeDocument/2006/relationships/image" Target="../media/image6.png"/><Relationship Id="rId9" Type="http://schemas.openxmlformats.org/officeDocument/2006/relationships/image" Target="../media/image76.jpeg"/><Relationship Id="rId13" Type="http://schemas.openxmlformats.org/officeDocument/2006/relationships/image" Target="../media/image80.jpeg"/><Relationship Id="rId18" Type="http://schemas.openxmlformats.org/officeDocument/2006/relationships/image" Target="../media/image85.png"/><Relationship Id="rId39" Type="http://schemas.openxmlformats.org/officeDocument/2006/relationships/image" Target="../media/image106.jpeg"/><Relationship Id="rId34" Type="http://schemas.openxmlformats.org/officeDocument/2006/relationships/image" Target="../media/image101.png"/><Relationship Id="rId50" Type="http://schemas.openxmlformats.org/officeDocument/2006/relationships/image" Target="../media/image117.jpeg"/><Relationship Id="rId55" Type="http://schemas.openxmlformats.org/officeDocument/2006/relationships/image" Target="../media/image12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5170" y="2937686"/>
            <a:ext cx="9144000" cy="909603"/>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4224730" y="3118076"/>
            <a:ext cx="390711" cy="552112"/>
            <a:chOff x="4692444" y="60"/>
            <a:chExt cx="426364" cy="914933"/>
          </a:xfrm>
        </p:grpSpPr>
        <p:sp>
          <p:nvSpPr>
            <p:cNvPr id="6" name="平行四辺形 5"/>
            <p:cNvSpPr/>
            <p:nvPr/>
          </p:nvSpPr>
          <p:spPr>
            <a:xfrm flipH="1">
              <a:off x="4692444" y="60"/>
              <a:ext cx="423842" cy="462555"/>
            </a:xfrm>
            <a:prstGeom prst="parallelogram">
              <a:avLst>
                <a:gd name="adj" fmla="val 799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p:nvSpPr>
          <p:spPr>
            <a:xfrm flipH="1" flipV="1">
              <a:off x="4703024" y="462779"/>
              <a:ext cx="415784" cy="452214"/>
            </a:xfrm>
            <a:prstGeom prst="parallelogram">
              <a:avLst>
                <a:gd name="adj" fmla="val 7885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p:cNvGrpSpPr/>
          <p:nvPr/>
        </p:nvGrpSpPr>
        <p:grpSpPr>
          <a:xfrm>
            <a:off x="4537277" y="3113588"/>
            <a:ext cx="390711" cy="552112"/>
            <a:chOff x="4692444" y="60"/>
            <a:chExt cx="426364" cy="914933"/>
          </a:xfrm>
        </p:grpSpPr>
        <p:sp>
          <p:nvSpPr>
            <p:cNvPr id="9" name="平行四辺形 8"/>
            <p:cNvSpPr/>
            <p:nvPr/>
          </p:nvSpPr>
          <p:spPr>
            <a:xfrm flipH="1">
              <a:off x="4692444" y="60"/>
              <a:ext cx="423842" cy="462555"/>
            </a:xfrm>
            <a:prstGeom prst="parallelogram">
              <a:avLst>
                <a:gd name="adj" fmla="val 799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p:cNvSpPr/>
            <p:nvPr/>
          </p:nvSpPr>
          <p:spPr>
            <a:xfrm flipH="1" flipV="1">
              <a:off x="4703024" y="462779"/>
              <a:ext cx="415784" cy="452214"/>
            </a:xfrm>
            <a:prstGeom prst="parallelogram">
              <a:avLst>
                <a:gd name="adj" fmla="val 7885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p:cNvSpPr txBox="1"/>
          <p:nvPr/>
        </p:nvSpPr>
        <p:spPr>
          <a:xfrm>
            <a:off x="158714" y="3070157"/>
            <a:ext cx="3877985" cy="646331"/>
          </a:xfrm>
          <a:prstGeom prst="rect">
            <a:avLst/>
          </a:prstGeom>
          <a:noFill/>
        </p:spPr>
        <p:txBody>
          <a:bodyPr wrap="none" rtlCol="0">
            <a:spAutoFit/>
          </a:bodyPr>
          <a:lstStyle/>
          <a:p>
            <a:r>
              <a:rPr kumimoji="1" lang="ja-JP" altLang="en-US" sz="3600" dirty="0" smtClean="0"/>
              <a:t>中途採用の新常識</a:t>
            </a:r>
            <a:endParaRPr kumimoji="1" lang="ja-JP" altLang="en-US" sz="3600" dirty="0"/>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4335" y="3035580"/>
            <a:ext cx="2693975" cy="715633"/>
          </a:xfrm>
          <a:prstGeom prst="rect">
            <a:avLst/>
          </a:prstGeom>
        </p:spPr>
      </p:pic>
    </p:spTree>
    <p:extLst>
      <p:ext uri="{BB962C8B-B14F-4D97-AF65-F5344CB8AC3E}">
        <p14:creationId xmlns:p14="http://schemas.microsoft.com/office/powerpoint/2010/main" val="1730247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0" y="6361491"/>
            <a:ext cx="9144000" cy="279436"/>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フッター プレースホルダー 5"/>
          <p:cNvSpPr txBox="1">
            <a:spLocks/>
          </p:cNvSpPr>
          <p:nvPr/>
        </p:nvSpPr>
        <p:spPr>
          <a:xfrm>
            <a:off x="2694787" y="6337427"/>
            <a:ext cx="3762835" cy="365125"/>
          </a:xfrm>
          <a:prstGeom prst="rect">
            <a:avLst/>
          </a:prstGeom>
        </p:spPr>
        <p:txBody>
          <a:bodyPr vert="horz" lIns="91440" tIns="45720" rIns="91440" bIns="45720" rtlCol="0" anchor="ctr"/>
          <a:lstStyle>
            <a:defPPr>
              <a:defRPr lang="ja-JP"/>
            </a:defPPr>
            <a:lvl1pPr marL="0" algn="ct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dirty="0">
                <a:solidFill>
                  <a:schemeClr val="bg1"/>
                </a:solidFill>
              </a:rPr>
              <a:t>©2016 Net Marketing corporation All rights reserved. </a:t>
            </a:r>
            <a:endParaRPr lang="ja-JP" altLang="en-US" dirty="0">
              <a:solidFill>
                <a:schemeClr val="bg1"/>
              </a:solidFill>
            </a:endParaRPr>
          </a:p>
        </p:txBody>
      </p:sp>
      <p:sp>
        <p:nvSpPr>
          <p:cNvPr id="5" name="平行四辺形 4"/>
          <p:cNvSpPr/>
          <p:nvPr/>
        </p:nvSpPr>
        <p:spPr>
          <a:xfrm>
            <a:off x="8312344" y="6359330"/>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平行四辺形 5"/>
          <p:cNvSpPr/>
          <p:nvPr/>
        </p:nvSpPr>
        <p:spPr>
          <a:xfrm>
            <a:off x="8516881" y="6359140"/>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0" y="0"/>
            <a:ext cx="9144000" cy="909603"/>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2479819" y="-2438"/>
            <a:ext cx="580030" cy="912041"/>
            <a:chOff x="4692444" y="60"/>
            <a:chExt cx="426364" cy="914933"/>
          </a:xfrm>
        </p:grpSpPr>
        <p:sp>
          <p:nvSpPr>
            <p:cNvPr id="11" name="平行四辺形 10"/>
            <p:cNvSpPr/>
            <p:nvPr/>
          </p:nvSpPr>
          <p:spPr>
            <a:xfrm flipH="1">
              <a:off x="4692444" y="60"/>
              <a:ext cx="423842" cy="462555"/>
            </a:xfrm>
            <a:prstGeom prst="parallelogram">
              <a:avLst>
                <a:gd name="adj" fmla="val 799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p:nvSpPr>
          <p:spPr>
            <a:xfrm flipH="1" flipV="1">
              <a:off x="4703024" y="462779"/>
              <a:ext cx="415784" cy="452214"/>
            </a:xfrm>
            <a:prstGeom prst="parallelogram">
              <a:avLst>
                <a:gd name="adj" fmla="val 7885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p:nvGrpSpPr>
        <p:grpSpPr>
          <a:xfrm>
            <a:off x="2827091" y="-4876"/>
            <a:ext cx="580030" cy="912041"/>
            <a:chOff x="4692444" y="60"/>
            <a:chExt cx="426364" cy="914933"/>
          </a:xfrm>
        </p:grpSpPr>
        <p:sp>
          <p:nvSpPr>
            <p:cNvPr id="14" name="平行四辺形 13"/>
            <p:cNvSpPr/>
            <p:nvPr/>
          </p:nvSpPr>
          <p:spPr>
            <a:xfrm flipH="1">
              <a:off x="4692444" y="60"/>
              <a:ext cx="423842" cy="462555"/>
            </a:xfrm>
            <a:prstGeom prst="parallelogram">
              <a:avLst>
                <a:gd name="adj" fmla="val 799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平行四辺形 14"/>
            <p:cNvSpPr/>
            <p:nvPr/>
          </p:nvSpPr>
          <p:spPr>
            <a:xfrm flipH="1" flipV="1">
              <a:off x="4703024" y="462779"/>
              <a:ext cx="415784" cy="452214"/>
            </a:xfrm>
            <a:prstGeom prst="parallelogram">
              <a:avLst>
                <a:gd name="adj" fmla="val 7885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正方形/長方形 15"/>
          <p:cNvSpPr/>
          <p:nvPr/>
        </p:nvSpPr>
        <p:spPr>
          <a:xfrm>
            <a:off x="243309" y="201717"/>
            <a:ext cx="2236510"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採用実績</a:t>
            </a:r>
          </a:p>
        </p:txBody>
      </p:sp>
      <p:grpSp>
        <p:nvGrpSpPr>
          <p:cNvPr id="24" name="グループ化 23"/>
          <p:cNvGrpSpPr/>
          <p:nvPr/>
        </p:nvGrpSpPr>
        <p:grpSpPr>
          <a:xfrm>
            <a:off x="158240" y="1487321"/>
            <a:ext cx="683999" cy="683744"/>
            <a:chOff x="-1456310" y="3847065"/>
            <a:chExt cx="683999" cy="683744"/>
          </a:xfrm>
        </p:grpSpPr>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5922" y="3873665"/>
              <a:ext cx="654467" cy="648000"/>
            </a:xfrm>
            <a:prstGeom prst="rect">
              <a:avLst/>
            </a:prstGeom>
          </p:spPr>
        </p:pic>
        <p:sp>
          <p:nvSpPr>
            <p:cNvPr id="23" name="Shape 347"/>
            <p:cNvSpPr/>
            <p:nvPr/>
          </p:nvSpPr>
          <p:spPr>
            <a:xfrm>
              <a:off x="-1456310" y="3847065"/>
              <a:ext cx="683999"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7" name="グループ化 26"/>
          <p:cNvGrpSpPr/>
          <p:nvPr/>
        </p:nvGrpSpPr>
        <p:grpSpPr>
          <a:xfrm>
            <a:off x="3121442" y="1483662"/>
            <a:ext cx="683999" cy="684000"/>
            <a:chOff x="-1096438" y="3014100"/>
            <a:chExt cx="683999" cy="684000"/>
          </a:xfrm>
        </p:grpSpPr>
        <p:pic>
          <p:nvPicPr>
            <p:cNvPr id="25" name="図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870" y="3032668"/>
              <a:ext cx="646864" cy="646864"/>
            </a:xfrm>
            <a:prstGeom prst="rect">
              <a:avLst/>
            </a:prstGeom>
          </p:spPr>
        </p:pic>
        <p:sp>
          <p:nvSpPr>
            <p:cNvPr id="26" name="Shape 355"/>
            <p:cNvSpPr/>
            <p:nvPr/>
          </p:nvSpPr>
          <p:spPr>
            <a:xfrm>
              <a:off x="-1096438" y="3014100"/>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19" name="グループ化 18"/>
          <p:cNvGrpSpPr/>
          <p:nvPr/>
        </p:nvGrpSpPr>
        <p:grpSpPr>
          <a:xfrm>
            <a:off x="6299580" y="1487638"/>
            <a:ext cx="683999" cy="683744"/>
            <a:chOff x="-1521055" y="2476541"/>
            <a:chExt cx="683999" cy="683744"/>
          </a:xfrm>
        </p:grpSpPr>
        <p:pic>
          <p:nvPicPr>
            <p:cNvPr id="18" name="図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8670" y="2528800"/>
              <a:ext cx="579228" cy="579226"/>
            </a:xfrm>
            <a:prstGeom prst="rect">
              <a:avLst/>
            </a:prstGeom>
          </p:spPr>
        </p:pic>
        <p:sp>
          <p:nvSpPr>
            <p:cNvPr id="30" name="Shape 347"/>
            <p:cNvSpPr/>
            <p:nvPr/>
          </p:nvSpPr>
          <p:spPr>
            <a:xfrm>
              <a:off x="-1521055" y="2476541"/>
              <a:ext cx="683999"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cxnSp>
        <p:nvCxnSpPr>
          <p:cNvPr id="32" name="直線コネクタ 31"/>
          <p:cNvCxnSpPr/>
          <p:nvPr/>
        </p:nvCxnSpPr>
        <p:spPr>
          <a:xfrm>
            <a:off x="3010118" y="1451914"/>
            <a:ext cx="0" cy="4756862"/>
          </a:xfrm>
          <a:prstGeom prst="line">
            <a:avLst/>
          </a:prstGeom>
          <a:ln w="38100"/>
        </p:spPr>
        <p:style>
          <a:lnRef idx="1">
            <a:schemeClr val="dk1"/>
          </a:lnRef>
          <a:fillRef idx="0">
            <a:schemeClr val="dk1"/>
          </a:fillRef>
          <a:effectRef idx="0">
            <a:schemeClr val="dk1"/>
          </a:effectRef>
          <a:fontRef idx="minor">
            <a:schemeClr val="tx1"/>
          </a:fontRef>
        </p:style>
      </p:cxnSp>
      <p:cxnSp>
        <p:nvCxnSpPr>
          <p:cNvPr id="33" name="直線コネクタ 32"/>
          <p:cNvCxnSpPr/>
          <p:nvPr/>
        </p:nvCxnSpPr>
        <p:spPr>
          <a:xfrm>
            <a:off x="6137212" y="1462165"/>
            <a:ext cx="3604" cy="4746611"/>
          </a:xfrm>
          <a:prstGeom prst="line">
            <a:avLst/>
          </a:prstGeom>
          <a:ln w="38100"/>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74979" y="1540754"/>
            <a:ext cx="1418978" cy="584775"/>
          </a:xfrm>
          <a:prstGeom prst="rect">
            <a:avLst/>
          </a:prstGeom>
          <a:noFill/>
        </p:spPr>
        <p:txBody>
          <a:bodyPr wrap="none" rtlCol="0">
            <a:spAutoFit/>
          </a:bodyPr>
          <a:lstStyle/>
          <a:p>
            <a:r>
              <a:rPr lang="ja-JP" altLang="en-US" sz="1100" b="1" dirty="0" smtClean="0"/>
              <a:t>楽天</a:t>
            </a:r>
            <a:r>
              <a:rPr lang="ja-JP" altLang="en-US" sz="1100" b="1" dirty="0"/>
              <a:t>株式</a:t>
            </a:r>
            <a:r>
              <a:rPr lang="ja-JP" altLang="en-US" sz="1100" b="1" dirty="0" smtClean="0"/>
              <a:t>会社</a:t>
            </a:r>
            <a:endParaRPr lang="en-US" altLang="ja-JP" sz="1100" b="1" dirty="0" smtClean="0"/>
          </a:p>
          <a:p>
            <a:r>
              <a:rPr kumimoji="1" lang="ja-JP" altLang="en-US" sz="1050" dirty="0" smtClean="0"/>
              <a:t>従業員数：</a:t>
            </a:r>
            <a:r>
              <a:rPr kumimoji="1" lang="en-US" altLang="ja-JP" sz="1050" dirty="0" smtClean="0"/>
              <a:t>5,138</a:t>
            </a:r>
            <a:r>
              <a:rPr lang="ja-JP" altLang="en-US" sz="1050" dirty="0" smtClean="0"/>
              <a:t>名</a:t>
            </a:r>
            <a:endParaRPr lang="en-US" altLang="ja-JP" sz="1050" dirty="0" smtClean="0"/>
          </a:p>
          <a:p>
            <a:r>
              <a:rPr lang="ja-JP" altLang="en-US" sz="1050" dirty="0" smtClean="0"/>
              <a:t>主なサービス：</a:t>
            </a:r>
            <a:r>
              <a:rPr lang="en-US" altLang="ja-JP" sz="1050" dirty="0" smtClean="0"/>
              <a:t>EC</a:t>
            </a:r>
            <a:r>
              <a:rPr lang="ja-JP" altLang="en-US" sz="1050" dirty="0" smtClean="0"/>
              <a:t>事業</a:t>
            </a:r>
            <a:endParaRPr kumimoji="1" lang="ja-JP" altLang="en-US" sz="1050" dirty="0"/>
          </a:p>
        </p:txBody>
      </p:sp>
      <p:sp>
        <p:nvSpPr>
          <p:cNvPr id="35" name="テキスト ボックス 34"/>
          <p:cNvSpPr txBox="1"/>
          <p:nvPr/>
        </p:nvSpPr>
        <p:spPr>
          <a:xfrm>
            <a:off x="3827362" y="1544547"/>
            <a:ext cx="2313454" cy="584775"/>
          </a:xfrm>
          <a:prstGeom prst="rect">
            <a:avLst/>
          </a:prstGeom>
          <a:noFill/>
        </p:spPr>
        <p:txBody>
          <a:bodyPr wrap="none" rtlCol="0">
            <a:spAutoFit/>
          </a:bodyPr>
          <a:lstStyle/>
          <a:p>
            <a:r>
              <a:rPr lang="ja-JP" altLang="en-US" sz="1100" b="1" dirty="0" smtClean="0"/>
              <a:t>株式会社</a:t>
            </a:r>
            <a:r>
              <a:rPr lang="ja-JP" altLang="en-US" sz="1100" b="1" dirty="0" smtClean="0"/>
              <a:t>ファンコミュニケーションズ</a:t>
            </a:r>
            <a:endParaRPr lang="en-US" altLang="ja-JP" sz="1100" b="1" dirty="0" smtClean="0"/>
          </a:p>
          <a:p>
            <a:r>
              <a:rPr kumimoji="1" lang="ja-JP" altLang="en-US" sz="1050" dirty="0" smtClean="0"/>
              <a:t>従業員数：</a:t>
            </a:r>
            <a:r>
              <a:rPr kumimoji="1" lang="en-US" altLang="ja-JP" sz="1050" dirty="0" smtClean="0"/>
              <a:t>315</a:t>
            </a:r>
            <a:r>
              <a:rPr lang="ja-JP" altLang="en-US" sz="1050" dirty="0" smtClean="0"/>
              <a:t>名</a:t>
            </a:r>
            <a:endParaRPr lang="en-US" altLang="ja-JP" sz="1050" dirty="0" smtClean="0"/>
          </a:p>
          <a:p>
            <a:r>
              <a:rPr lang="ja-JP" altLang="en-US" sz="1050" dirty="0" smtClean="0"/>
              <a:t>主なサービス：</a:t>
            </a:r>
            <a:r>
              <a:rPr lang="en-US" altLang="ja-JP" sz="1050" dirty="0" smtClean="0"/>
              <a:t>Web</a:t>
            </a:r>
            <a:r>
              <a:rPr lang="ja-JP" altLang="en-US" sz="1050" dirty="0" smtClean="0"/>
              <a:t>広告事業</a:t>
            </a:r>
            <a:endParaRPr kumimoji="1" lang="ja-JP" altLang="en-US" sz="1050" dirty="0"/>
          </a:p>
        </p:txBody>
      </p:sp>
      <p:sp>
        <p:nvSpPr>
          <p:cNvPr id="36" name="テキスト ボックス 35"/>
          <p:cNvSpPr txBox="1"/>
          <p:nvPr/>
        </p:nvSpPr>
        <p:spPr>
          <a:xfrm>
            <a:off x="6974832" y="1537795"/>
            <a:ext cx="2127505" cy="600164"/>
          </a:xfrm>
          <a:prstGeom prst="rect">
            <a:avLst/>
          </a:prstGeom>
          <a:noFill/>
        </p:spPr>
        <p:txBody>
          <a:bodyPr wrap="none" rtlCol="0">
            <a:spAutoFit/>
          </a:bodyPr>
          <a:lstStyle/>
          <a:p>
            <a:r>
              <a:rPr lang="ja-JP" altLang="en-US" sz="1100" b="1" dirty="0" smtClean="0"/>
              <a:t>株式会社</a:t>
            </a:r>
            <a:r>
              <a:rPr lang="ja-JP" altLang="en-US" sz="1100" b="1" dirty="0"/>
              <a:t>グ</a:t>
            </a:r>
            <a:r>
              <a:rPr lang="ja-JP" altLang="en-US" sz="1100" b="1" dirty="0" smtClean="0"/>
              <a:t>ミ</a:t>
            </a:r>
            <a:endParaRPr lang="en-US" altLang="ja-JP" sz="1100" b="1" dirty="0" smtClean="0"/>
          </a:p>
          <a:p>
            <a:r>
              <a:rPr kumimoji="1" lang="ja-JP" altLang="en-US" sz="1050" dirty="0" smtClean="0"/>
              <a:t>従業員数：</a:t>
            </a:r>
            <a:r>
              <a:rPr kumimoji="1" lang="en-US" altLang="ja-JP" sz="1050" dirty="0" smtClean="0"/>
              <a:t>37</a:t>
            </a:r>
            <a:r>
              <a:rPr lang="ja-JP" altLang="en-US" sz="1050" dirty="0" smtClean="0"/>
              <a:t>名</a:t>
            </a:r>
            <a:endParaRPr lang="en-US" altLang="ja-JP" sz="1050" dirty="0" smtClean="0"/>
          </a:p>
          <a:p>
            <a:r>
              <a:rPr lang="ja-JP" altLang="en-US" sz="1050" dirty="0" smtClean="0"/>
              <a:t>主なサービス：コンテンツ制作事業</a:t>
            </a:r>
            <a:endParaRPr kumimoji="1" lang="ja-JP" altLang="en-US" sz="1050" dirty="0"/>
          </a:p>
        </p:txBody>
      </p:sp>
      <p:sp>
        <p:nvSpPr>
          <p:cNvPr id="37" name="テキスト ボックス 36"/>
          <p:cNvSpPr txBox="1"/>
          <p:nvPr/>
        </p:nvSpPr>
        <p:spPr>
          <a:xfrm>
            <a:off x="66030" y="1030906"/>
            <a:ext cx="2853666" cy="307777"/>
          </a:xfrm>
          <a:prstGeom prst="rect">
            <a:avLst/>
          </a:prstGeom>
          <a:noFill/>
        </p:spPr>
        <p:txBody>
          <a:bodyPr wrap="none" rtlCol="0">
            <a:spAutoFit/>
          </a:bodyPr>
          <a:lstStyle/>
          <a:p>
            <a:r>
              <a:rPr lang="en-US" altLang="ja-JP" sz="1400" b="1" dirty="0"/>
              <a:t>〈</a:t>
            </a:r>
            <a:r>
              <a:rPr kumimoji="1" lang="ja-JP" altLang="en-US" sz="1400" b="1" dirty="0" smtClean="0"/>
              <a:t>採用が難しいポジションでの採用</a:t>
            </a:r>
            <a:r>
              <a:rPr kumimoji="1" lang="en-US" altLang="ja-JP" sz="1400" b="1" dirty="0" smtClean="0"/>
              <a:t>〉</a:t>
            </a:r>
            <a:endParaRPr kumimoji="1" lang="ja-JP" altLang="en-US" sz="1400" b="1" dirty="0"/>
          </a:p>
        </p:txBody>
      </p:sp>
      <p:sp>
        <p:nvSpPr>
          <p:cNvPr id="38" name="テキスト ボックス 37"/>
          <p:cNvSpPr txBox="1"/>
          <p:nvPr/>
        </p:nvSpPr>
        <p:spPr>
          <a:xfrm>
            <a:off x="3108108" y="1030906"/>
            <a:ext cx="2911374" cy="307777"/>
          </a:xfrm>
          <a:prstGeom prst="rect">
            <a:avLst/>
          </a:prstGeom>
          <a:noFill/>
        </p:spPr>
        <p:txBody>
          <a:bodyPr wrap="none" rtlCol="0">
            <a:spAutoFit/>
          </a:bodyPr>
          <a:lstStyle/>
          <a:p>
            <a:r>
              <a:rPr lang="en-US" altLang="ja-JP" sz="1400" b="1" dirty="0" smtClean="0"/>
              <a:t>〈</a:t>
            </a:r>
            <a:r>
              <a:rPr lang="ja-JP" altLang="en-US" sz="1400" b="1" dirty="0" smtClean="0"/>
              <a:t>採用の主力サービスとしての活用</a:t>
            </a:r>
            <a:r>
              <a:rPr kumimoji="1" lang="en-US" altLang="ja-JP" sz="1400" b="1" dirty="0" smtClean="0"/>
              <a:t>〉</a:t>
            </a:r>
            <a:endParaRPr kumimoji="1" lang="ja-JP" altLang="en-US" sz="1400" b="1" dirty="0"/>
          </a:p>
        </p:txBody>
      </p:sp>
      <p:sp>
        <p:nvSpPr>
          <p:cNvPr id="39" name="テキスト ボックス 38"/>
          <p:cNvSpPr txBox="1"/>
          <p:nvPr/>
        </p:nvSpPr>
        <p:spPr>
          <a:xfrm>
            <a:off x="6457622" y="1033958"/>
            <a:ext cx="2335896" cy="307777"/>
          </a:xfrm>
          <a:prstGeom prst="rect">
            <a:avLst/>
          </a:prstGeom>
          <a:noFill/>
        </p:spPr>
        <p:txBody>
          <a:bodyPr wrap="none" rtlCol="0">
            <a:spAutoFit/>
          </a:bodyPr>
          <a:lstStyle/>
          <a:p>
            <a:r>
              <a:rPr lang="en-US" altLang="ja-JP" sz="1400" b="1" dirty="0" smtClean="0"/>
              <a:t>〈</a:t>
            </a:r>
            <a:r>
              <a:rPr lang="ja-JP" altLang="en-US" sz="1400" b="1" dirty="0" smtClean="0"/>
              <a:t>利用開始</a:t>
            </a:r>
            <a:r>
              <a:rPr lang="en-US" altLang="ja-JP" sz="1400" b="1" dirty="0" smtClean="0"/>
              <a:t>1.5</a:t>
            </a:r>
            <a:r>
              <a:rPr lang="ja-JP" altLang="en-US" sz="1400" b="1" dirty="0" smtClean="0"/>
              <a:t>ヶ月での採用</a:t>
            </a:r>
            <a:r>
              <a:rPr kumimoji="1" lang="en-US" altLang="ja-JP" sz="1400" b="1" dirty="0" smtClean="0"/>
              <a:t>〉</a:t>
            </a:r>
            <a:endParaRPr kumimoji="1" lang="ja-JP" altLang="en-US" sz="1400" b="1" dirty="0"/>
          </a:p>
        </p:txBody>
      </p:sp>
      <p:sp>
        <p:nvSpPr>
          <p:cNvPr id="41" name="テキスト ボックス 40"/>
          <p:cNvSpPr txBox="1"/>
          <p:nvPr/>
        </p:nvSpPr>
        <p:spPr>
          <a:xfrm>
            <a:off x="177655" y="2523489"/>
            <a:ext cx="1632178" cy="338554"/>
          </a:xfrm>
          <a:prstGeom prst="rect">
            <a:avLst/>
          </a:prstGeom>
          <a:noFill/>
        </p:spPr>
        <p:txBody>
          <a:bodyPr wrap="none" rtlCol="0">
            <a:spAutoFit/>
          </a:bodyPr>
          <a:lstStyle/>
          <a:p>
            <a:r>
              <a:rPr lang="ja-JP" altLang="en-US" sz="1600" b="1" dirty="0" smtClean="0"/>
              <a:t>◆</a:t>
            </a:r>
            <a:r>
              <a:rPr kumimoji="1" lang="ja-JP" altLang="en-US" sz="1600" b="1" dirty="0" smtClean="0"/>
              <a:t>導入時の課題</a:t>
            </a:r>
            <a:endParaRPr kumimoji="1" lang="ja-JP" altLang="en-US" sz="1600" b="1" dirty="0"/>
          </a:p>
        </p:txBody>
      </p:sp>
      <p:sp>
        <p:nvSpPr>
          <p:cNvPr id="42" name="テキスト ボックス 41"/>
          <p:cNvSpPr txBox="1"/>
          <p:nvPr/>
        </p:nvSpPr>
        <p:spPr>
          <a:xfrm>
            <a:off x="98411" y="2971213"/>
            <a:ext cx="2822463" cy="1015663"/>
          </a:xfrm>
          <a:prstGeom prst="rect">
            <a:avLst/>
          </a:prstGeom>
          <a:noFill/>
        </p:spPr>
        <p:txBody>
          <a:bodyPr wrap="square" rtlCol="0">
            <a:spAutoFit/>
          </a:bodyPr>
          <a:lstStyle/>
          <a:p>
            <a:r>
              <a:rPr lang="ja-JP" altLang="en-US" sz="1200" dirty="0"/>
              <a:t>主力</a:t>
            </a:r>
            <a:r>
              <a:rPr kumimoji="1" lang="ja-JP" altLang="en-US" sz="1200" dirty="0" smtClean="0"/>
              <a:t>事業の楽天市場の</a:t>
            </a:r>
            <a:r>
              <a:rPr kumimoji="1" lang="en-US" altLang="ja-JP" sz="1200" dirty="0" smtClean="0"/>
              <a:t>Web</a:t>
            </a:r>
            <a:r>
              <a:rPr kumimoji="1" lang="ja-JP" altLang="en-US" sz="1200" dirty="0" smtClean="0"/>
              <a:t>ディレクター</a:t>
            </a:r>
            <a:endParaRPr lang="en-US" altLang="ja-JP" sz="1200" dirty="0"/>
          </a:p>
          <a:p>
            <a:r>
              <a:rPr kumimoji="1" lang="ja-JP" altLang="en-US" sz="1200" dirty="0" smtClean="0"/>
              <a:t>を募集。しかしながら、求めるスキル</a:t>
            </a:r>
            <a:r>
              <a:rPr kumimoji="1" lang="ja-JP" altLang="en-US" sz="1200" dirty="0" smtClean="0"/>
              <a:t>や</a:t>
            </a:r>
            <a:endParaRPr kumimoji="1" lang="en-US" altLang="ja-JP" sz="1200" dirty="0" smtClean="0"/>
          </a:p>
          <a:p>
            <a:r>
              <a:rPr lang="ja-JP" altLang="en-US" sz="1200" dirty="0" smtClean="0"/>
              <a:t>社内</a:t>
            </a:r>
            <a:r>
              <a:rPr kumimoji="1" lang="ja-JP" altLang="en-US" sz="1200" dirty="0" smtClean="0"/>
              <a:t>規定の英語力など採用の</a:t>
            </a:r>
            <a:r>
              <a:rPr kumimoji="1" lang="ja-JP" altLang="en-US" sz="1200" dirty="0" smtClean="0"/>
              <a:t>ハードル</a:t>
            </a:r>
            <a:endParaRPr kumimoji="1" lang="en-US" altLang="ja-JP" sz="1200" dirty="0" smtClean="0"/>
          </a:p>
          <a:p>
            <a:r>
              <a:rPr kumimoji="1" lang="ja-JP" altLang="en-US" sz="1200" dirty="0" smtClean="0"/>
              <a:t>が</a:t>
            </a:r>
            <a:r>
              <a:rPr kumimoji="1" lang="ja-JP" altLang="en-US" sz="1200" dirty="0" smtClean="0"/>
              <a:t>高く、対象となる求職者が少なく</a:t>
            </a:r>
            <a:r>
              <a:rPr kumimoji="1" lang="ja-JP" altLang="en-US" sz="1200" dirty="0" smtClean="0"/>
              <a:t>上手く</a:t>
            </a:r>
            <a:endParaRPr kumimoji="1" lang="en-US" altLang="ja-JP" sz="1200" dirty="0" smtClean="0"/>
          </a:p>
          <a:p>
            <a:r>
              <a:rPr kumimoji="1" lang="ja-JP" altLang="en-US" sz="1200" dirty="0" smtClean="0"/>
              <a:t>採用</a:t>
            </a:r>
            <a:r>
              <a:rPr kumimoji="1" lang="ja-JP" altLang="en-US" sz="1200" dirty="0" smtClean="0"/>
              <a:t>が出来なかった。</a:t>
            </a:r>
            <a:endParaRPr kumimoji="1" lang="ja-JP" altLang="en-US" sz="1200" dirty="0"/>
          </a:p>
        </p:txBody>
      </p:sp>
      <p:sp>
        <p:nvSpPr>
          <p:cNvPr id="43" name="テキスト ボックス 42"/>
          <p:cNvSpPr txBox="1"/>
          <p:nvPr/>
        </p:nvSpPr>
        <p:spPr>
          <a:xfrm>
            <a:off x="142961" y="4046398"/>
            <a:ext cx="1218603" cy="338554"/>
          </a:xfrm>
          <a:prstGeom prst="rect">
            <a:avLst/>
          </a:prstGeom>
          <a:noFill/>
        </p:spPr>
        <p:txBody>
          <a:bodyPr wrap="none" rtlCol="0">
            <a:spAutoFit/>
          </a:bodyPr>
          <a:lstStyle/>
          <a:p>
            <a:r>
              <a:rPr lang="ja-JP" altLang="en-US" sz="1600" b="1" dirty="0" smtClean="0"/>
              <a:t>◆</a:t>
            </a:r>
            <a:r>
              <a:rPr kumimoji="1" lang="ja-JP" altLang="en-US" sz="1600" b="1" dirty="0" smtClean="0"/>
              <a:t>採用成果</a:t>
            </a:r>
            <a:endParaRPr kumimoji="1" lang="ja-JP" altLang="en-US" sz="1600" b="1" dirty="0"/>
          </a:p>
        </p:txBody>
      </p:sp>
      <p:sp>
        <p:nvSpPr>
          <p:cNvPr id="44" name="テキスト ボックス 43"/>
          <p:cNvSpPr txBox="1"/>
          <p:nvPr/>
        </p:nvSpPr>
        <p:spPr>
          <a:xfrm>
            <a:off x="3131384" y="2529000"/>
            <a:ext cx="1632178" cy="338554"/>
          </a:xfrm>
          <a:prstGeom prst="rect">
            <a:avLst/>
          </a:prstGeom>
          <a:noFill/>
        </p:spPr>
        <p:txBody>
          <a:bodyPr wrap="none" rtlCol="0">
            <a:spAutoFit/>
          </a:bodyPr>
          <a:lstStyle/>
          <a:p>
            <a:r>
              <a:rPr lang="ja-JP" altLang="en-US" sz="1600" b="1" dirty="0" smtClean="0"/>
              <a:t>◆</a:t>
            </a:r>
            <a:r>
              <a:rPr kumimoji="1" lang="ja-JP" altLang="en-US" sz="1600" b="1" dirty="0" smtClean="0"/>
              <a:t>導入時の課題</a:t>
            </a:r>
            <a:endParaRPr kumimoji="1" lang="ja-JP" altLang="en-US" sz="1600" b="1" dirty="0"/>
          </a:p>
        </p:txBody>
      </p:sp>
      <p:sp>
        <p:nvSpPr>
          <p:cNvPr id="45" name="テキスト ボックス 44"/>
          <p:cNvSpPr txBox="1"/>
          <p:nvPr/>
        </p:nvSpPr>
        <p:spPr>
          <a:xfrm>
            <a:off x="6316832" y="2527057"/>
            <a:ext cx="1632178" cy="338554"/>
          </a:xfrm>
          <a:prstGeom prst="rect">
            <a:avLst/>
          </a:prstGeom>
          <a:noFill/>
        </p:spPr>
        <p:txBody>
          <a:bodyPr wrap="none" rtlCol="0">
            <a:spAutoFit/>
          </a:bodyPr>
          <a:lstStyle/>
          <a:p>
            <a:r>
              <a:rPr lang="ja-JP" altLang="en-US" sz="1600" b="1" dirty="0" smtClean="0"/>
              <a:t>◆</a:t>
            </a:r>
            <a:r>
              <a:rPr kumimoji="1" lang="ja-JP" altLang="en-US" sz="1600" b="1" dirty="0" smtClean="0"/>
              <a:t>導入時の課題</a:t>
            </a:r>
            <a:endParaRPr kumimoji="1" lang="ja-JP" altLang="en-US" sz="1600" b="1" dirty="0"/>
          </a:p>
        </p:txBody>
      </p:sp>
      <p:sp>
        <p:nvSpPr>
          <p:cNvPr id="51" name="テキスト ボックス 50"/>
          <p:cNvSpPr txBox="1"/>
          <p:nvPr/>
        </p:nvSpPr>
        <p:spPr>
          <a:xfrm>
            <a:off x="3140011" y="4435984"/>
            <a:ext cx="2896626" cy="1508105"/>
          </a:xfrm>
          <a:prstGeom prst="rect">
            <a:avLst/>
          </a:prstGeom>
          <a:noFill/>
        </p:spPr>
        <p:txBody>
          <a:bodyPr wrap="square" rtlCol="0">
            <a:spAutoFit/>
          </a:bodyPr>
          <a:lstStyle/>
          <a:p>
            <a:r>
              <a:rPr kumimoji="1" lang="ja-JP" altLang="en-US" sz="1600" b="1" dirty="0" smtClean="0">
                <a:latin typeface="+mn-ea"/>
              </a:rPr>
              <a:t>半年で</a:t>
            </a:r>
            <a:r>
              <a:rPr kumimoji="1" lang="ja-JP" altLang="en-US" sz="1600" b="1" dirty="0" smtClean="0">
                <a:solidFill>
                  <a:srgbClr val="FF0000"/>
                </a:solidFill>
                <a:latin typeface="+mn-ea"/>
              </a:rPr>
              <a:t>５</a:t>
            </a:r>
            <a:r>
              <a:rPr lang="ja-JP" altLang="en-US" sz="1600" b="1" dirty="0" smtClean="0">
                <a:latin typeface="+mn-ea"/>
              </a:rPr>
              <a:t>名</a:t>
            </a:r>
            <a:r>
              <a:rPr kumimoji="1" lang="ja-JP" altLang="en-US" sz="1600" b="1" dirty="0" smtClean="0">
                <a:latin typeface="+mn-ea"/>
              </a:rPr>
              <a:t>の採用実績</a:t>
            </a:r>
            <a:r>
              <a:rPr kumimoji="1" lang="en-US" altLang="ja-JP" sz="1600" b="1" dirty="0" smtClean="0">
                <a:latin typeface="+mn-ea"/>
              </a:rPr>
              <a:t>!! </a:t>
            </a:r>
          </a:p>
          <a:p>
            <a:endParaRPr kumimoji="1" lang="en-US" altLang="ja-JP" sz="1400" b="1" dirty="0" smtClean="0">
              <a:latin typeface="+mn-ea"/>
            </a:endParaRPr>
          </a:p>
          <a:p>
            <a:r>
              <a:rPr lang="ja-JP" altLang="en-US" sz="1200" dirty="0" smtClean="0"/>
              <a:t>営業、エンジニアなど様々なポジションで</a:t>
            </a:r>
            <a:endParaRPr lang="en-US" altLang="ja-JP" sz="1200" dirty="0" smtClean="0"/>
          </a:p>
          <a:p>
            <a:r>
              <a:rPr lang="ja-JP" altLang="en-US" sz="1200" dirty="0" smtClean="0"/>
              <a:t>効率的に採用成果を出すことに成功。</a:t>
            </a:r>
            <a:endParaRPr lang="en-US" altLang="ja-JP" sz="1200" dirty="0" smtClean="0"/>
          </a:p>
          <a:p>
            <a:r>
              <a:rPr kumimoji="1" lang="ja-JP" altLang="en-US" sz="1200" dirty="0" smtClean="0"/>
              <a:t>これまで使ってきた媒体や紹介会社</a:t>
            </a:r>
            <a:r>
              <a:rPr lang="ja-JP" altLang="en-US" sz="1200" dirty="0" smtClean="0"/>
              <a:t>から</a:t>
            </a:r>
            <a:endParaRPr lang="en-US" altLang="ja-JP" sz="1200" dirty="0" smtClean="0"/>
          </a:p>
          <a:p>
            <a:r>
              <a:rPr lang="ja-JP" altLang="en-US" sz="1200" dirty="0" smtClean="0"/>
              <a:t>メインの採用サービスとして利用してもらう</a:t>
            </a:r>
            <a:endParaRPr lang="en-US" altLang="ja-JP" sz="1200" dirty="0" smtClean="0"/>
          </a:p>
          <a:p>
            <a:r>
              <a:rPr lang="ja-JP" altLang="en-US" sz="1200" dirty="0" smtClean="0"/>
              <a:t>ことに成功。</a:t>
            </a:r>
            <a:endParaRPr kumimoji="1" lang="ja-JP" altLang="en-US" sz="1200" dirty="0"/>
          </a:p>
        </p:txBody>
      </p:sp>
      <p:sp>
        <p:nvSpPr>
          <p:cNvPr id="53" name="テキスト ボックス 52"/>
          <p:cNvSpPr txBox="1"/>
          <p:nvPr/>
        </p:nvSpPr>
        <p:spPr>
          <a:xfrm>
            <a:off x="3177572" y="4051325"/>
            <a:ext cx="1218603" cy="338554"/>
          </a:xfrm>
          <a:prstGeom prst="rect">
            <a:avLst/>
          </a:prstGeom>
          <a:noFill/>
        </p:spPr>
        <p:txBody>
          <a:bodyPr wrap="none" rtlCol="0">
            <a:spAutoFit/>
          </a:bodyPr>
          <a:lstStyle/>
          <a:p>
            <a:r>
              <a:rPr lang="ja-JP" altLang="en-US" sz="1600" b="1" dirty="0" smtClean="0"/>
              <a:t>◆</a:t>
            </a:r>
            <a:r>
              <a:rPr kumimoji="1" lang="ja-JP" altLang="en-US" sz="1600" b="1" dirty="0" smtClean="0"/>
              <a:t>採用成果</a:t>
            </a:r>
            <a:endParaRPr kumimoji="1" lang="ja-JP" altLang="en-US" sz="1600" b="1" dirty="0"/>
          </a:p>
        </p:txBody>
      </p:sp>
      <p:sp>
        <p:nvSpPr>
          <p:cNvPr id="54" name="テキスト ボックス 53"/>
          <p:cNvSpPr txBox="1"/>
          <p:nvPr/>
        </p:nvSpPr>
        <p:spPr>
          <a:xfrm>
            <a:off x="6316832" y="4051325"/>
            <a:ext cx="1218603" cy="338554"/>
          </a:xfrm>
          <a:prstGeom prst="rect">
            <a:avLst/>
          </a:prstGeom>
          <a:noFill/>
        </p:spPr>
        <p:txBody>
          <a:bodyPr wrap="none" rtlCol="0">
            <a:spAutoFit/>
          </a:bodyPr>
          <a:lstStyle/>
          <a:p>
            <a:r>
              <a:rPr lang="ja-JP" altLang="en-US" sz="1600" b="1" dirty="0" smtClean="0"/>
              <a:t>◆</a:t>
            </a:r>
            <a:r>
              <a:rPr kumimoji="1" lang="ja-JP" altLang="en-US" sz="1600" b="1" dirty="0" smtClean="0"/>
              <a:t>採用成果</a:t>
            </a:r>
            <a:endParaRPr kumimoji="1" lang="ja-JP" altLang="en-US" sz="1600" b="1" dirty="0"/>
          </a:p>
        </p:txBody>
      </p:sp>
      <p:sp>
        <p:nvSpPr>
          <p:cNvPr id="55" name="テキスト ボックス 54"/>
          <p:cNvSpPr txBox="1"/>
          <p:nvPr/>
        </p:nvSpPr>
        <p:spPr>
          <a:xfrm>
            <a:off x="6272816" y="4424103"/>
            <a:ext cx="2690030" cy="1323439"/>
          </a:xfrm>
          <a:prstGeom prst="rect">
            <a:avLst/>
          </a:prstGeom>
          <a:noFill/>
        </p:spPr>
        <p:txBody>
          <a:bodyPr wrap="square" rtlCol="0">
            <a:spAutoFit/>
          </a:bodyPr>
          <a:lstStyle/>
          <a:p>
            <a:r>
              <a:rPr kumimoji="1" lang="ja-JP" altLang="en-US" sz="1600" b="1" dirty="0" smtClean="0">
                <a:latin typeface="+mn-ea"/>
              </a:rPr>
              <a:t>利用開始</a:t>
            </a:r>
            <a:r>
              <a:rPr kumimoji="1" lang="ja-JP" altLang="en-US" b="1" dirty="0" smtClean="0">
                <a:solidFill>
                  <a:srgbClr val="FF0000"/>
                </a:solidFill>
                <a:latin typeface="+mn-ea"/>
              </a:rPr>
              <a:t>１</a:t>
            </a:r>
            <a:r>
              <a:rPr kumimoji="1" lang="en-US" altLang="ja-JP" b="1" dirty="0" smtClean="0">
                <a:solidFill>
                  <a:srgbClr val="FF0000"/>
                </a:solidFill>
                <a:latin typeface="+mn-ea"/>
              </a:rPr>
              <a:t>.5</a:t>
            </a:r>
            <a:r>
              <a:rPr lang="ja-JP" altLang="en-US" sz="1600" b="1" dirty="0" smtClean="0">
                <a:latin typeface="+mn-ea"/>
              </a:rPr>
              <a:t>ヶ</a:t>
            </a:r>
            <a:r>
              <a:rPr lang="ja-JP" altLang="en-US" sz="1600" b="1" dirty="0">
                <a:latin typeface="+mn-ea"/>
              </a:rPr>
              <a:t>月</a:t>
            </a:r>
            <a:r>
              <a:rPr kumimoji="1" lang="ja-JP" altLang="en-US" sz="1600" b="1" dirty="0" smtClean="0">
                <a:latin typeface="+mn-ea"/>
              </a:rPr>
              <a:t>の採用</a:t>
            </a:r>
            <a:r>
              <a:rPr kumimoji="1" lang="en-US" altLang="ja-JP" sz="1600" b="1" dirty="0" smtClean="0">
                <a:latin typeface="+mn-ea"/>
              </a:rPr>
              <a:t>!! </a:t>
            </a:r>
          </a:p>
          <a:p>
            <a:endParaRPr kumimoji="1" lang="en-US" altLang="ja-JP" sz="1400" b="1" dirty="0" smtClean="0">
              <a:latin typeface="+mn-ea"/>
            </a:endParaRPr>
          </a:p>
          <a:p>
            <a:r>
              <a:rPr lang="ja-JP" altLang="en-US" sz="1200" dirty="0" smtClean="0">
                <a:latin typeface="+mn-ea"/>
              </a:rPr>
              <a:t>利用開始わずか</a:t>
            </a:r>
            <a:r>
              <a:rPr lang="en-US" altLang="ja-JP" sz="1200" dirty="0" smtClean="0">
                <a:latin typeface="+mn-ea"/>
              </a:rPr>
              <a:t>45</a:t>
            </a:r>
            <a:r>
              <a:rPr lang="ja-JP" altLang="en-US" sz="1200" dirty="0" smtClean="0">
                <a:latin typeface="+mn-ea"/>
              </a:rPr>
              <a:t>日で採用が決定。</a:t>
            </a:r>
            <a:endParaRPr lang="en-US" altLang="ja-JP" sz="1200" dirty="0" smtClean="0">
              <a:latin typeface="+mn-ea"/>
            </a:endParaRPr>
          </a:p>
          <a:p>
            <a:r>
              <a:rPr kumimoji="1" lang="ja-JP" altLang="en-US" sz="1200" dirty="0" smtClean="0">
                <a:latin typeface="+mn-ea"/>
              </a:rPr>
              <a:t>ポジションも苦戦を強いられていた</a:t>
            </a:r>
            <a:r>
              <a:rPr lang="en-US" altLang="ja-JP" sz="1200" dirty="0" smtClean="0">
                <a:latin typeface="+mn-ea"/>
              </a:rPr>
              <a:t>Web</a:t>
            </a:r>
          </a:p>
          <a:p>
            <a:r>
              <a:rPr lang="ja-JP" altLang="en-US" sz="1200" dirty="0" smtClean="0">
                <a:latin typeface="+mn-ea"/>
              </a:rPr>
              <a:t>デザイナーのポジションを決めることに</a:t>
            </a:r>
            <a:endParaRPr lang="en-US" altLang="ja-JP" sz="1200" dirty="0" smtClean="0">
              <a:latin typeface="+mn-ea"/>
            </a:endParaRPr>
          </a:p>
          <a:p>
            <a:r>
              <a:rPr lang="ja-JP" altLang="en-US" sz="1200" dirty="0" smtClean="0">
                <a:latin typeface="+mn-ea"/>
              </a:rPr>
              <a:t>成功。</a:t>
            </a:r>
            <a:endParaRPr kumimoji="1" lang="en-US" altLang="ja-JP" sz="1200" dirty="0" smtClean="0">
              <a:latin typeface="+mn-ea"/>
            </a:endParaRPr>
          </a:p>
        </p:txBody>
      </p:sp>
      <p:sp>
        <p:nvSpPr>
          <p:cNvPr id="56" name="テキスト ボックス 55"/>
          <p:cNvSpPr txBox="1"/>
          <p:nvPr/>
        </p:nvSpPr>
        <p:spPr>
          <a:xfrm>
            <a:off x="6229686" y="2975560"/>
            <a:ext cx="2906211" cy="1015663"/>
          </a:xfrm>
          <a:prstGeom prst="rect">
            <a:avLst/>
          </a:prstGeom>
          <a:noFill/>
        </p:spPr>
        <p:txBody>
          <a:bodyPr wrap="square" rtlCol="0">
            <a:spAutoFit/>
          </a:bodyPr>
          <a:lstStyle/>
          <a:p>
            <a:r>
              <a:rPr lang="ja-JP" altLang="en-US" sz="1200" dirty="0" smtClean="0"/>
              <a:t>大手求人媒体をメインで採用を行っていたが、スキルや求める人物像にマッチした方からの応募が少なく困っていた。</a:t>
            </a:r>
            <a:endParaRPr lang="en-US" altLang="ja-JP" sz="1200" dirty="0" smtClean="0"/>
          </a:p>
          <a:p>
            <a:r>
              <a:rPr lang="ja-JP" altLang="en-US" sz="1200" dirty="0"/>
              <a:t>待ち</a:t>
            </a:r>
            <a:r>
              <a:rPr lang="ja-JP" altLang="en-US" sz="1200" dirty="0" smtClean="0"/>
              <a:t>の姿勢ではなく、自ら求職者にアプロ</a:t>
            </a:r>
            <a:endParaRPr lang="en-US" altLang="ja-JP" sz="1200" dirty="0" smtClean="0"/>
          </a:p>
          <a:p>
            <a:r>
              <a:rPr lang="ja-JP" altLang="en-US" sz="1200" dirty="0" err="1" smtClean="0"/>
              <a:t>ー</a:t>
            </a:r>
            <a:r>
              <a:rPr lang="ja-JP" altLang="en-US" sz="1200" dirty="0" smtClean="0"/>
              <a:t>チできる方法をさがしていた。</a:t>
            </a:r>
            <a:endParaRPr lang="en-US" altLang="ja-JP" sz="1200" dirty="0"/>
          </a:p>
        </p:txBody>
      </p:sp>
      <p:sp>
        <p:nvSpPr>
          <p:cNvPr id="58" name="テキスト ボックス 57"/>
          <p:cNvSpPr txBox="1"/>
          <p:nvPr/>
        </p:nvSpPr>
        <p:spPr>
          <a:xfrm>
            <a:off x="8805772" y="6309156"/>
            <a:ext cx="301686" cy="369332"/>
          </a:xfrm>
          <a:prstGeom prst="rect">
            <a:avLst/>
          </a:prstGeom>
          <a:noFill/>
        </p:spPr>
        <p:txBody>
          <a:bodyPr wrap="none" rtlCol="0">
            <a:spAutoFit/>
          </a:bodyPr>
          <a:lstStyle/>
          <a:p>
            <a:r>
              <a:rPr kumimoji="1" lang="en-US" altLang="ja-JP" dirty="0" smtClean="0">
                <a:solidFill>
                  <a:schemeClr val="bg1"/>
                </a:solidFill>
              </a:rPr>
              <a:t>8</a:t>
            </a:r>
            <a:endParaRPr kumimoji="1" lang="ja-JP" altLang="en-US" dirty="0">
              <a:solidFill>
                <a:schemeClr val="bg1"/>
              </a:solidFill>
            </a:endParaRPr>
          </a:p>
        </p:txBody>
      </p:sp>
      <p:sp>
        <p:nvSpPr>
          <p:cNvPr id="50" name="テキスト ボックス 49"/>
          <p:cNvSpPr txBox="1"/>
          <p:nvPr/>
        </p:nvSpPr>
        <p:spPr>
          <a:xfrm>
            <a:off x="3124302" y="2973663"/>
            <a:ext cx="2906211" cy="646331"/>
          </a:xfrm>
          <a:prstGeom prst="rect">
            <a:avLst/>
          </a:prstGeom>
          <a:noFill/>
        </p:spPr>
        <p:txBody>
          <a:bodyPr wrap="square" rtlCol="0">
            <a:spAutoFit/>
          </a:bodyPr>
          <a:lstStyle/>
          <a:p>
            <a:r>
              <a:rPr lang="ja-JP" altLang="en-US" sz="1200" dirty="0" smtClean="0"/>
              <a:t>それまで多くサービスを利用して採用を行っていたが、核となる手法を確立することが出来なかった。</a:t>
            </a:r>
            <a:endParaRPr lang="en-US" altLang="ja-JP" sz="1200" dirty="0" smtClean="0"/>
          </a:p>
        </p:txBody>
      </p:sp>
      <p:sp>
        <p:nvSpPr>
          <p:cNvPr id="59" name="テキスト ボックス 58"/>
          <p:cNvSpPr txBox="1"/>
          <p:nvPr/>
        </p:nvSpPr>
        <p:spPr>
          <a:xfrm>
            <a:off x="168818" y="4437287"/>
            <a:ext cx="2709299" cy="1692771"/>
          </a:xfrm>
          <a:prstGeom prst="rect">
            <a:avLst/>
          </a:prstGeom>
          <a:noFill/>
        </p:spPr>
        <p:txBody>
          <a:bodyPr wrap="square" rtlCol="0">
            <a:spAutoFit/>
          </a:bodyPr>
          <a:lstStyle/>
          <a:p>
            <a:r>
              <a:rPr lang="ja-JP" altLang="en-US" sz="1600" b="1" dirty="0" smtClean="0">
                <a:latin typeface="+mn-ea"/>
              </a:rPr>
              <a:t>求めるスキルの</a:t>
            </a:r>
            <a:r>
              <a:rPr kumimoji="1" lang="ja-JP" altLang="en-US" sz="1600" b="1" dirty="0" smtClean="0">
                <a:latin typeface="+mn-ea"/>
              </a:rPr>
              <a:t>人材を獲得</a:t>
            </a:r>
            <a:r>
              <a:rPr kumimoji="1" lang="en-US" altLang="ja-JP" sz="1600" b="1" dirty="0" smtClean="0">
                <a:latin typeface="+mn-ea"/>
              </a:rPr>
              <a:t>!!</a:t>
            </a:r>
            <a:endParaRPr kumimoji="1" lang="en-US" altLang="ja-JP" sz="1600" b="1" dirty="0" smtClean="0">
              <a:latin typeface="+mn-ea"/>
            </a:endParaRPr>
          </a:p>
          <a:p>
            <a:endParaRPr kumimoji="1" lang="en-US" altLang="ja-JP" sz="1400" b="1" dirty="0" smtClean="0">
              <a:latin typeface="+mn-ea"/>
            </a:endParaRPr>
          </a:p>
          <a:p>
            <a:r>
              <a:rPr lang="ja-JP" altLang="en-US" sz="1200" dirty="0" smtClean="0">
                <a:latin typeface="+mn-ea"/>
              </a:rPr>
              <a:t>経験スキルだけでなく、英語力を持つ人材の採用に成功。</a:t>
            </a:r>
            <a:endParaRPr lang="en-US" altLang="ja-JP" sz="1200" dirty="0" smtClean="0">
              <a:latin typeface="+mn-ea"/>
            </a:endParaRPr>
          </a:p>
          <a:p>
            <a:r>
              <a:rPr lang="ja-JP" altLang="en-US" sz="1200" dirty="0" smtClean="0">
                <a:latin typeface="+mn-ea"/>
              </a:rPr>
              <a:t>媒体や紹介会社だけでは採用が難しいポジションでの新たな手法として利用</a:t>
            </a:r>
            <a:endParaRPr lang="en-US" altLang="ja-JP" sz="1200" dirty="0" smtClean="0">
              <a:latin typeface="+mn-ea"/>
            </a:endParaRPr>
          </a:p>
          <a:p>
            <a:r>
              <a:rPr lang="ja-JP" altLang="en-US" sz="1200" dirty="0" smtClean="0">
                <a:latin typeface="+mn-ea"/>
              </a:rPr>
              <a:t>して頂くことに決定。</a:t>
            </a:r>
            <a:endParaRPr lang="en-US" altLang="ja-JP" sz="1200" dirty="0" smtClean="0">
              <a:latin typeface="+mn-ea"/>
            </a:endParaRPr>
          </a:p>
          <a:p>
            <a:endParaRPr kumimoji="1" lang="en-US" altLang="ja-JP" sz="1400" b="1" dirty="0" smtClean="0">
              <a:latin typeface="+mn-ea"/>
            </a:endParaRPr>
          </a:p>
        </p:txBody>
      </p:sp>
    </p:spTree>
    <p:extLst>
      <p:ext uri="{BB962C8B-B14F-4D97-AF65-F5344CB8AC3E}">
        <p14:creationId xmlns:p14="http://schemas.microsoft.com/office/powerpoint/2010/main" val="2429358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正方形/長方形 130"/>
          <p:cNvSpPr/>
          <p:nvPr/>
        </p:nvSpPr>
        <p:spPr>
          <a:xfrm>
            <a:off x="0" y="0"/>
            <a:ext cx="9144000" cy="909603"/>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33" name="図 1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386" y="92728"/>
            <a:ext cx="2693975" cy="715633"/>
          </a:xfrm>
          <a:prstGeom prst="rect">
            <a:avLst/>
          </a:prstGeom>
        </p:spPr>
      </p:pic>
      <p:pic>
        <p:nvPicPr>
          <p:cNvPr id="95" name="図 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0294" y="2104139"/>
            <a:ext cx="1304906" cy="504000"/>
          </a:xfrm>
          <a:prstGeom prst="rect">
            <a:avLst/>
          </a:prstGeom>
        </p:spPr>
      </p:pic>
      <p:sp>
        <p:nvSpPr>
          <p:cNvPr id="125" name="正方形/長方形 124"/>
          <p:cNvSpPr/>
          <p:nvPr/>
        </p:nvSpPr>
        <p:spPr>
          <a:xfrm>
            <a:off x="0" y="6361491"/>
            <a:ext cx="9144000" cy="279436"/>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フッター プレースホルダー 5"/>
          <p:cNvSpPr txBox="1">
            <a:spLocks/>
          </p:cNvSpPr>
          <p:nvPr/>
        </p:nvSpPr>
        <p:spPr>
          <a:xfrm>
            <a:off x="2694787" y="6337427"/>
            <a:ext cx="3762835" cy="365125"/>
          </a:xfrm>
          <a:prstGeom prst="rect">
            <a:avLst/>
          </a:prstGeom>
        </p:spPr>
        <p:txBody>
          <a:bodyPr vert="horz" lIns="91440" tIns="45720" rIns="91440" bIns="45720" rtlCol="0" anchor="ctr"/>
          <a:lstStyle>
            <a:defPPr>
              <a:defRPr lang="ja-JP"/>
            </a:defPPr>
            <a:lvl1pPr marL="0" algn="ct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dirty="0">
                <a:solidFill>
                  <a:schemeClr val="bg1"/>
                </a:solidFill>
              </a:rPr>
              <a:t>©2016 Net Marketing corporation All rights reserved. </a:t>
            </a:r>
            <a:endParaRPr lang="ja-JP" altLang="en-US" dirty="0">
              <a:solidFill>
                <a:schemeClr val="bg1"/>
              </a:solidFill>
            </a:endParaRPr>
          </a:p>
        </p:txBody>
      </p:sp>
      <p:sp>
        <p:nvSpPr>
          <p:cNvPr id="127" name="平行四辺形 126"/>
          <p:cNvSpPr/>
          <p:nvPr/>
        </p:nvSpPr>
        <p:spPr>
          <a:xfrm>
            <a:off x="8312344" y="6359330"/>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平行四辺形 128"/>
          <p:cNvSpPr/>
          <p:nvPr/>
        </p:nvSpPr>
        <p:spPr>
          <a:xfrm>
            <a:off x="8516881" y="6359140"/>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4" name="図 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1728" y="121396"/>
            <a:ext cx="2302101" cy="648000"/>
          </a:xfrm>
          <a:prstGeom prst="rect">
            <a:avLst/>
          </a:prstGeom>
        </p:spPr>
      </p:pic>
      <p:sp>
        <p:nvSpPr>
          <p:cNvPr id="124" name="正方形/長方形 123"/>
          <p:cNvSpPr/>
          <p:nvPr/>
        </p:nvSpPr>
        <p:spPr>
          <a:xfrm>
            <a:off x="2930916" y="314870"/>
            <a:ext cx="2749471"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料金プラン</a:t>
            </a:r>
          </a:p>
        </p:txBody>
      </p:sp>
      <p:grpSp>
        <p:nvGrpSpPr>
          <p:cNvPr id="142" name="グループ化 141"/>
          <p:cNvGrpSpPr/>
          <p:nvPr/>
        </p:nvGrpSpPr>
        <p:grpSpPr>
          <a:xfrm>
            <a:off x="5680387" y="-2438"/>
            <a:ext cx="580030" cy="912041"/>
            <a:chOff x="4692444" y="60"/>
            <a:chExt cx="426364" cy="914933"/>
          </a:xfrm>
        </p:grpSpPr>
        <p:sp>
          <p:nvSpPr>
            <p:cNvPr id="137" name="平行四辺形 136"/>
            <p:cNvSpPr/>
            <p:nvPr/>
          </p:nvSpPr>
          <p:spPr>
            <a:xfrm flipH="1">
              <a:off x="4692444" y="60"/>
              <a:ext cx="423842" cy="462555"/>
            </a:xfrm>
            <a:prstGeom prst="parallelogram">
              <a:avLst>
                <a:gd name="adj" fmla="val 799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平行四辺形 138"/>
            <p:cNvSpPr/>
            <p:nvPr/>
          </p:nvSpPr>
          <p:spPr>
            <a:xfrm flipH="1" flipV="1">
              <a:off x="4703024" y="462779"/>
              <a:ext cx="415784" cy="452214"/>
            </a:xfrm>
            <a:prstGeom prst="parallelogram">
              <a:avLst>
                <a:gd name="adj" fmla="val 7885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p:cNvGrpSpPr/>
          <p:nvPr/>
        </p:nvGrpSpPr>
        <p:grpSpPr>
          <a:xfrm>
            <a:off x="6027659" y="-4876"/>
            <a:ext cx="580030" cy="912041"/>
            <a:chOff x="4692444" y="60"/>
            <a:chExt cx="426364" cy="914933"/>
          </a:xfrm>
        </p:grpSpPr>
        <p:sp>
          <p:nvSpPr>
            <p:cNvPr id="144" name="平行四辺形 143"/>
            <p:cNvSpPr/>
            <p:nvPr/>
          </p:nvSpPr>
          <p:spPr>
            <a:xfrm flipH="1">
              <a:off x="4692444" y="60"/>
              <a:ext cx="423842" cy="462555"/>
            </a:xfrm>
            <a:prstGeom prst="parallelogram">
              <a:avLst>
                <a:gd name="adj" fmla="val 799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平行四辺形 144"/>
            <p:cNvSpPr/>
            <p:nvPr/>
          </p:nvSpPr>
          <p:spPr>
            <a:xfrm flipH="1" flipV="1">
              <a:off x="4703024" y="462779"/>
              <a:ext cx="415784" cy="452214"/>
            </a:xfrm>
            <a:prstGeom prst="parallelogram">
              <a:avLst>
                <a:gd name="adj" fmla="val 7885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コンテンツ プレースホルダー 2"/>
          <p:cNvSpPr txBox="1">
            <a:spLocks/>
          </p:cNvSpPr>
          <p:nvPr/>
        </p:nvSpPr>
        <p:spPr>
          <a:xfrm>
            <a:off x="628649" y="2014289"/>
            <a:ext cx="7886700" cy="42929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ja-JP" sz="3200" dirty="0"/>
              <a:t>✔</a:t>
            </a:r>
            <a:r>
              <a:rPr lang="ja-JP" altLang="ja-JP" sz="3200" dirty="0"/>
              <a:t>データベース利用料金</a:t>
            </a:r>
            <a:r>
              <a:rPr lang="en-US" altLang="ja-JP" sz="3200" dirty="0"/>
              <a:t> </a:t>
            </a:r>
            <a:r>
              <a:rPr lang="ja-JP" altLang="en-US" sz="3200" dirty="0"/>
              <a:t>　　　 　</a:t>
            </a:r>
            <a:r>
              <a:rPr lang="en-US" altLang="ja-JP" sz="3200" dirty="0">
                <a:solidFill>
                  <a:srgbClr val="FF0000"/>
                </a:solidFill>
              </a:rPr>
              <a:t>¥0</a:t>
            </a:r>
            <a:r>
              <a:rPr lang="en-US" altLang="ja-JP" sz="3200" dirty="0"/>
              <a:t> </a:t>
            </a:r>
            <a:endParaRPr lang="ja-JP" altLang="ja-JP" sz="3200" dirty="0"/>
          </a:p>
          <a:p>
            <a:pPr marL="0" indent="0">
              <a:lnSpc>
                <a:spcPct val="150000"/>
              </a:lnSpc>
              <a:buFont typeface="Arial" panose="020B0604020202020204" pitchFamily="34" charset="0"/>
              <a:buNone/>
            </a:pPr>
            <a:r>
              <a:rPr lang="en-US" altLang="ja-JP" sz="3200" dirty="0"/>
              <a:t>✔</a:t>
            </a:r>
            <a:r>
              <a:rPr lang="ja-JP" altLang="ja-JP" sz="3200" dirty="0"/>
              <a:t>掲載料金</a:t>
            </a:r>
            <a:r>
              <a:rPr lang="en-US" altLang="ja-JP" sz="3200" dirty="0"/>
              <a:t> 	</a:t>
            </a:r>
            <a:r>
              <a:rPr lang="ja-JP" altLang="en-US" sz="3200" dirty="0"/>
              <a:t>　　　　　　　　　　 </a:t>
            </a:r>
            <a:r>
              <a:rPr lang="en-US" altLang="ja-JP" sz="3200" dirty="0">
                <a:solidFill>
                  <a:srgbClr val="FF0000"/>
                </a:solidFill>
              </a:rPr>
              <a:t>¥0</a:t>
            </a:r>
          </a:p>
          <a:p>
            <a:pPr marL="0" indent="0">
              <a:lnSpc>
                <a:spcPct val="150000"/>
              </a:lnSpc>
              <a:buFont typeface="Arial" panose="020B0604020202020204" pitchFamily="34" charset="0"/>
              <a:buNone/>
            </a:pPr>
            <a:r>
              <a:rPr lang="en-US" altLang="ja-JP" sz="3200" dirty="0"/>
              <a:t>✔</a:t>
            </a:r>
            <a:r>
              <a:rPr lang="ja-JP" altLang="ja-JP" sz="3200" dirty="0"/>
              <a:t>求人掲載数</a:t>
            </a:r>
            <a:r>
              <a:rPr lang="en-US" altLang="ja-JP" sz="3200" dirty="0"/>
              <a:t> 	</a:t>
            </a:r>
            <a:r>
              <a:rPr lang="ja-JP" altLang="en-US" sz="3200" dirty="0"/>
              <a:t>　　　　　　　　　   </a:t>
            </a:r>
            <a:r>
              <a:rPr lang="ja-JP" altLang="ja-JP" sz="3200" dirty="0"/>
              <a:t>無制限 </a:t>
            </a:r>
          </a:p>
          <a:p>
            <a:pPr marL="0" indent="0">
              <a:lnSpc>
                <a:spcPct val="150000"/>
              </a:lnSpc>
              <a:buFont typeface="Arial" panose="020B0604020202020204" pitchFamily="34" charset="0"/>
              <a:buNone/>
            </a:pPr>
            <a:r>
              <a:rPr lang="en-US" altLang="ja-JP" sz="3200" dirty="0"/>
              <a:t>✔</a:t>
            </a:r>
            <a:r>
              <a:rPr lang="ja-JP" altLang="ja-JP" sz="3200" dirty="0"/>
              <a:t>採用報酬費</a:t>
            </a:r>
            <a:r>
              <a:rPr lang="en-US" altLang="ja-JP" sz="3200" dirty="0"/>
              <a:t>	</a:t>
            </a:r>
            <a:r>
              <a:rPr lang="ja-JP" altLang="en-US" sz="3200" dirty="0"/>
              <a:t>　　　　　　　　　　</a:t>
            </a:r>
            <a:r>
              <a:rPr lang="ja-JP" altLang="ja-JP" sz="3200" dirty="0"/>
              <a:t>年収の</a:t>
            </a:r>
            <a:r>
              <a:rPr lang="en-US" altLang="ja-JP" sz="3200" dirty="0"/>
              <a:t>30%</a:t>
            </a:r>
          </a:p>
        </p:txBody>
      </p:sp>
      <p:sp>
        <p:nvSpPr>
          <p:cNvPr id="19" name="テキスト ボックス 18"/>
          <p:cNvSpPr txBox="1"/>
          <p:nvPr/>
        </p:nvSpPr>
        <p:spPr>
          <a:xfrm>
            <a:off x="628649" y="1271387"/>
            <a:ext cx="7886700" cy="415498"/>
          </a:xfrm>
          <a:prstGeom prst="rect">
            <a:avLst/>
          </a:prstGeom>
          <a:noFill/>
        </p:spPr>
        <p:txBody>
          <a:bodyPr wrap="square" rtlCol="0">
            <a:spAutoFit/>
          </a:bodyPr>
          <a:lstStyle/>
          <a:p>
            <a:pPr algn="ctr"/>
            <a:r>
              <a:rPr lang="ja-JP" altLang="ja-JP" sz="2100" dirty="0"/>
              <a:t>イニシャルコスト、月額費用 </a:t>
            </a:r>
            <a:r>
              <a:rPr lang="en-US" altLang="ja-JP" sz="2100" dirty="0">
                <a:solidFill>
                  <a:srgbClr val="FF0000"/>
                </a:solidFill>
              </a:rPr>
              <a:t>¥0</a:t>
            </a:r>
            <a:r>
              <a:rPr lang="ja-JP" altLang="ja-JP" sz="2100" dirty="0"/>
              <a:t>の</a:t>
            </a:r>
            <a:r>
              <a:rPr lang="ja-JP" altLang="ja-JP" sz="2100" u="sng" dirty="0">
                <a:solidFill>
                  <a:srgbClr val="FF0000"/>
                </a:solidFill>
              </a:rPr>
              <a:t>完全採用報酬</a:t>
            </a:r>
            <a:r>
              <a:rPr lang="ja-JP" altLang="ja-JP" sz="2100" dirty="0"/>
              <a:t>でご提供致します</a:t>
            </a:r>
          </a:p>
        </p:txBody>
      </p:sp>
      <p:sp>
        <p:nvSpPr>
          <p:cNvPr id="20" name="テキスト ボックス 19"/>
          <p:cNvSpPr txBox="1"/>
          <p:nvPr/>
        </p:nvSpPr>
        <p:spPr>
          <a:xfrm>
            <a:off x="8805772" y="6309156"/>
            <a:ext cx="301686" cy="369332"/>
          </a:xfrm>
          <a:prstGeom prst="rect">
            <a:avLst/>
          </a:prstGeom>
          <a:noFill/>
        </p:spPr>
        <p:txBody>
          <a:bodyPr wrap="none" rtlCol="0">
            <a:spAutoFit/>
          </a:bodyPr>
          <a:lstStyle/>
          <a:p>
            <a:r>
              <a:rPr kumimoji="1" lang="en-US" altLang="ja-JP" dirty="0" smtClean="0">
                <a:solidFill>
                  <a:schemeClr val="bg1"/>
                </a:solidFill>
              </a:rPr>
              <a:t>9</a:t>
            </a:r>
            <a:endParaRPr kumimoji="1" lang="ja-JP" altLang="en-US" dirty="0">
              <a:solidFill>
                <a:schemeClr val="bg1"/>
              </a:solidFill>
            </a:endParaRPr>
          </a:p>
        </p:txBody>
      </p:sp>
    </p:spTree>
    <p:extLst>
      <p:ext uri="{BB962C8B-B14F-4D97-AF65-F5344CB8AC3E}">
        <p14:creationId xmlns:p14="http://schemas.microsoft.com/office/powerpoint/2010/main" val="3345400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2351192" y="2534735"/>
            <a:ext cx="4441615" cy="1715506"/>
          </a:xfrm>
          <a:prstGeom prst="rect">
            <a:avLst/>
          </a:prstGeom>
        </p:spPr>
      </p:pic>
      <p:sp>
        <p:nvSpPr>
          <p:cNvPr id="4" name="サブタイトル 2"/>
          <p:cNvSpPr txBox="1">
            <a:spLocks/>
          </p:cNvSpPr>
          <p:nvPr/>
        </p:nvSpPr>
        <p:spPr>
          <a:xfrm rot="10800000">
            <a:off x="-34724" y="-391207"/>
            <a:ext cx="3315823" cy="21505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sz="1400" kern="700" dirty="0" smtClean="0">
                <a:latin typeface="+mn-ea"/>
              </a:rPr>
              <a:t>サービス紹介ページ</a:t>
            </a:r>
            <a:endParaRPr lang="en-US" altLang="ja-JP" sz="1400" kern="700" dirty="0" smtClean="0">
              <a:latin typeface="+mn-ea"/>
            </a:endParaRPr>
          </a:p>
          <a:p>
            <a:pPr marL="0" indent="0">
              <a:lnSpc>
                <a:spcPct val="100000"/>
              </a:lnSpc>
              <a:spcBef>
                <a:spcPts val="0"/>
              </a:spcBef>
              <a:buNone/>
            </a:pPr>
            <a:r>
              <a:rPr lang="en-US" altLang="ja-JP" sz="1400" kern="700" dirty="0" smtClean="0">
                <a:latin typeface="+mn-ea"/>
              </a:rPr>
              <a:t>http://switch.bz/lp/landing/af/</a:t>
            </a:r>
          </a:p>
          <a:p>
            <a:pPr marL="0" indent="0">
              <a:lnSpc>
                <a:spcPct val="100000"/>
              </a:lnSpc>
              <a:spcBef>
                <a:spcPts val="0"/>
              </a:spcBef>
              <a:buNone/>
            </a:pPr>
            <a:r>
              <a:rPr lang="en-US" altLang="ja-JP" sz="1400" kern="700" dirty="0" smtClean="0">
                <a:latin typeface="+mn-ea"/>
              </a:rPr>
              <a:t>Facebook</a:t>
            </a:r>
            <a:r>
              <a:rPr lang="ja-JP" altLang="en-US" sz="1400" kern="700" dirty="0" smtClean="0">
                <a:latin typeface="+mn-ea"/>
              </a:rPr>
              <a:t>アプリ</a:t>
            </a:r>
            <a:endParaRPr lang="en-US" altLang="ja-JP" sz="1400" kern="700" dirty="0" smtClean="0">
              <a:latin typeface="+mn-ea"/>
            </a:endParaRPr>
          </a:p>
          <a:p>
            <a:pPr marL="0" indent="0">
              <a:lnSpc>
                <a:spcPct val="100000"/>
              </a:lnSpc>
              <a:spcBef>
                <a:spcPts val="0"/>
              </a:spcBef>
              <a:buNone/>
            </a:pPr>
            <a:r>
              <a:rPr lang="en-US" altLang="ja-JP" sz="1400" kern="700" dirty="0" smtClean="0">
                <a:latin typeface="+mn-ea"/>
              </a:rPr>
              <a:t>https://apps.facebook.com/switch-bz/</a:t>
            </a:r>
          </a:p>
          <a:p>
            <a:pPr marL="0" indent="0">
              <a:lnSpc>
                <a:spcPct val="100000"/>
              </a:lnSpc>
              <a:spcBef>
                <a:spcPts val="0"/>
              </a:spcBef>
              <a:buNone/>
            </a:pPr>
            <a:endParaRPr lang="en-US" altLang="ja-JP" sz="1400" kern="700" dirty="0" smtClean="0">
              <a:latin typeface="+mn-ea"/>
            </a:endParaRPr>
          </a:p>
          <a:p>
            <a:pPr marL="0" indent="0">
              <a:lnSpc>
                <a:spcPct val="100000"/>
              </a:lnSpc>
              <a:spcBef>
                <a:spcPts val="0"/>
              </a:spcBef>
              <a:buNone/>
            </a:pPr>
            <a:r>
              <a:rPr lang="ja-JP" altLang="en-US" sz="1400" kern="700" dirty="0" smtClean="0">
                <a:latin typeface="+mn-ea"/>
              </a:rPr>
              <a:t>お問い合わせ先</a:t>
            </a:r>
            <a:endParaRPr lang="en-US" altLang="ja-JP" sz="1400" kern="700" dirty="0" smtClean="0">
              <a:latin typeface="+mn-ea"/>
            </a:endParaRPr>
          </a:p>
          <a:p>
            <a:pPr marL="0" indent="0">
              <a:lnSpc>
                <a:spcPct val="100000"/>
              </a:lnSpc>
              <a:spcBef>
                <a:spcPts val="0"/>
              </a:spcBef>
              <a:buNone/>
            </a:pPr>
            <a:r>
              <a:rPr lang="en-US" altLang="ja-JP" sz="1400" kern="700" dirty="0" smtClean="0">
                <a:latin typeface="+mn-ea"/>
              </a:rPr>
              <a:t>Cl_support@switch.bz</a:t>
            </a:r>
            <a:endParaRPr lang="ja-JP" altLang="en-US" sz="1400" kern="700" dirty="0">
              <a:latin typeface="+mn-ea"/>
            </a:endParaRPr>
          </a:p>
        </p:txBody>
      </p:sp>
    </p:spTree>
    <p:extLst>
      <p:ext uri="{BB962C8B-B14F-4D97-AF65-F5344CB8AC3E}">
        <p14:creationId xmlns:p14="http://schemas.microsoft.com/office/powerpoint/2010/main" val="3981077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799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69276" y="1064669"/>
            <a:ext cx="3987816" cy="2338039"/>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3" name="正方形/長方形 2"/>
          <p:cNvSpPr/>
          <p:nvPr/>
        </p:nvSpPr>
        <p:spPr>
          <a:xfrm>
            <a:off x="890771" y="2555100"/>
            <a:ext cx="3471645" cy="80990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lvl="0">
              <a:lnSpc>
                <a:spcPct val="100000"/>
              </a:lnSpc>
              <a:spcAft>
                <a:spcPts val="0"/>
              </a:spcAft>
            </a:pP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アフィリエイトエージェント事業</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pPr lvl="0">
              <a:lnSpc>
                <a:spcPct val="100000"/>
              </a:lnSpc>
              <a:spcAft>
                <a:spcPts val="0"/>
              </a:spcAft>
            </a:pP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トレーディングデスク事業</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pPr lvl="0">
              <a:lnSpc>
                <a:spcPct val="100000"/>
              </a:lnSpc>
              <a:spcAft>
                <a:spcPts val="0"/>
              </a:spcAft>
            </a:pP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自社メディア運営事業</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pPr lvl="0">
              <a:lnSpc>
                <a:spcPct val="100000"/>
              </a:lnSpc>
              <a:spcAft>
                <a:spcPts val="0"/>
              </a:spcAft>
            </a:pP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ライセンス事業</a:t>
            </a:r>
          </a:p>
        </p:txBody>
      </p:sp>
      <p:graphicFrame>
        <p:nvGraphicFramePr>
          <p:cNvPr id="9" name="コンテンツ プレースホルダー 11"/>
          <p:cNvGraphicFramePr>
            <a:graphicFrameLocks/>
          </p:cNvGraphicFramePr>
          <p:nvPr>
            <p:extLst>
              <p:ext uri="{D42A27DB-BD31-4B8C-83A1-F6EECF244321}">
                <p14:modId xmlns:p14="http://schemas.microsoft.com/office/powerpoint/2010/main" val="521615739"/>
              </p:ext>
            </p:extLst>
          </p:nvPr>
        </p:nvGraphicFramePr>
        <p:xfrm>
          <a:off x="-5496469" y="568598"/>
          <a:ext cx="3677256" cy="47510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図 11"/>
          <p:cNvPicPr>
            <a:picLocks noChangeAspect="1"/>
          </p:cNvPicPr>
          <p:nvPr/>
        </p:nvPicPr>
        <p:blipFill>
          <a:blip r:embed="rId8"/>
          <a:stretch>
            <a:fillRect/>
          </a:stretch>
        </p:blipFill>
        <p:spPr>
          <a:xfrm>
            <a:off x="12097561" y="6344777"/>
            <a:ext cx="2544050" cy="1197714"/>
          </a:xfrm>
          <a:prstGeom prst="rect">
            <a:avLst/>
          </a:prstGeom>
        </p:spPr>
      </p:pic>
      <p:pic>
        <p:nvPicPr>
          <p:cNvPr id="13" name="図 12"/>
          <p:cNvPicPr>
            <a:picLocks noChangeAspect="1"/>
          </p:cNvPicPr>
          <p:nvPr/>
        </p:nvPicPr>
        <p:blipFill>
          <a:blip r:embed="rId9"/>
          <a:stretch>
            <a:fillRect/>
          </a:stretch>
        </p:blipFill>
        <p:spPr>
          <a:xfrm>
            <a:off x="12143257" y="7681600"/>
            <a:ext cx="2539882" cy="1142696"/>
          </a:xfrm>
          <a:prstGeom prst="rect">
            <a:avLst/>
          </a:prstGeom>
        </p:spPr>
      </p:pic>
      <p:sp>
        <p:nvSpPr>
          <p:cNvPr id="16" name="テキスト ボックス 15"/>
          <p:cNvSpPr txBox="1"/>
          <p:nvPr/>
        </p:nvSpPr>
        <p:spPr>
          <a:xfrm>
            <a:off x="-5334315" y="4128974"/>
            <a:ext cx="646331" cy="369332"/>
          </a:xfrm>
          <a:prstGeom prst="rect">
            <a:avLst/>
          </a:prstGeom>
          <a:noFill/>
        </p:spPr>
        <p:txBody>
          <a:bodyPr wrap="none" rtlCol="0">
            <a:spAutoFit/>
          </a:bodyPr>
          <a:lstStyle/>
          <a:p>
            <a:r>
              <a:rPr kumimoji="1" lang="ja-JP" altLang="en-US" dirty="0"/>
              <a:t>沿革</a:t>
            </a:r>
          </a:p>
        </p:txBody>
      </p:sp>
      <p:sp>
        <p:nvSpPr>
          <p:cNvPr id="17" name="テキスト ボックス 16"/>
          <p:cNvSpPr txBox="1"/>
          <p:nvPr/>
        </p:nvSpPr>
        <p:spPr>
          <a:xfrm>
            <a:off x="-3801516" y="3823329"/>
            <a:ext cx="2906547" cy="2185214"/>
          </a:xfrm>
          <a:prstGeom prst="rect">
            <a:avLst/>
          </a:prstGeom>
          <a:noFill/>
        </p:spPr>
        <p:txBody>
          <a:bodyPr wrap="square" rtlCol="0">
            <a:spAutoFit/>
          </a:bodyPr>
          <a:lstStyle/>
          <a:p>
            <a:pPr lvl="0"/>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キャンペーン型のアフィリエイト企画を提供する</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広告　代理店として創業</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アフィリエイト業界のセールスレップへ転換し、</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プロモーションにおけるコンサルティングサービス提供開始</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広告運用システム</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800" dirty="0" err="1">
                <a:latin typeface="メイリオ" panose="020B0604030504040204" pitchFamily="50" charset="-128"/>
                <a:ea typeface="メイリオ" panose="020B0604030504040204" pitchFamily="50" charset="-128"/>
                <a:cs typeface="メイリオ" panose="020B0604030504040204" pitchFamily="50" charset="-128"/>
              </a:rPr>
              <a:t>ALLADiN</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err="1">
                <a:latin typeface="メイリオ" panose="020B0604030504040204" pitchFamily="50" charset="-128"/>
                <a:ea typeface="メイリオ" panose="020B0604030504040204" pitchFamily="50" charset="-128"/>
                <a:cs typeface="メイリオ" panose="020B0604030504040204" pitchFamily="50" charset="-128"/>
              </a:rPr>
              <a:t>をリ</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リース</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インターネット異性紹介事業として、</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Facebook</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連動型の　　恋愛マッチングサービス</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800" dirty="0" err="1">
                <a:latin typeface="メイリオ" panose="020B0604030504040204" pitchFamily="50" charset="-128"/>
                <a:ea typeface="メイリオ" panose="020B0604030504040204" pitchFamily="50" charset="-128"/>
                <a:cs typeface="メイリオ" panose="020B0604030504040204" pitchFamily="50" charset="-128"/>
              </a:rPr>
              <a:t>Omiai</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をスタート</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800" dirty="0" err="1">
                <a:latin typeface="メイリオ" panose="020B0604030504040204" pitchFamily="50" charset="-128"/>
                <a:ea typeface="メイリオ" panose="020B0604030504040204" pitchFamily="50" charset="-128"/>
                <a:cs typeface="メイリオ" panose="020B0604030504040204" pitchFamily="50" charset="-128"/>
              </a:rPr>
              <a:t>Omiai</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800" dirty="0" err="1">
                <a:latin typeface="メイリオ" panose="020B0604030504040204" pitchFamily="50" charset="-128"/>
                <a:ea typeface="メイリオ" panose="020B0604030504040204" pitchFamily="50" charset="-128"/>
                <a:cs typeface="メイリオ" panose="020B0604030504040204" pitchFamily="50" charset="-128"/>
              </a:rPr>
              <a:t>Yahoo!JAPAN</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が運営する恋人探しサービス「</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YAHOO!</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パートナー」との連携に関する業務提携開始</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Facebook</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ユーザー特化型のソーシャルジョブマッチング　サービス</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『Switch.』</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をスタート</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800" b="1" dirty="0"/>
          </a:p>
        </p:txBody>
      </p:sp>
      <p:sp>
        <p:nvSpPr>
          <p:cNvPr id="18" name="テキスト ボックス 17"/>
          <p:cNvSpPr txBox="1"/>
          <p:nvPr/>
        </p:nvSpPr>
        <p:spPr>
          <a:xfrm>
            <a:off x="-4443071" y="3821693"/>
            <a:ext cx="769742" cy="2062103"/>
          </a:xfrm>
          <a:prstGeom prst="rect">
            <a:avLst/>
          </a:prstGeom>
          <a:noFill/>
        </p:spPr>
        <p:txBody>
          <a:bodyPr wrap="square" rtlCol="0">
            <a:spAutoFit/>
          </a:bodyPr>
          <a:lstStyle/>
          <a:p>
            <a:pPr lvl="0"/>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2004</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7</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月　</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2007</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月　</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2007</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7</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月</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2012</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年</a:t>
            </a: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月</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2013</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年</a:t>
            </a: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12</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月</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2015</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月</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890771" y="1064669"/>
            <a:ext cx="3471645" cy="1396676"/>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9" name="テキスト ボックス 18"/>
          <p:cNvSpPr txBox="1"/>
          <p:nvPr/>
        </p:nvSpPr>
        <p:spPr>
          <a:xfrm>
            <a:off x="910910" y="1076350"/>
            <a:ext cx="3557399" cy="1384995"/>
          </a:xfrm>
          <a:prstGeom prst="rect">
            <a:avLst/>
          </a:prstGeom>
          <a:noFill/>
        </p:spPr>
        <p:txBody>
          <a:bodyPr wrap="square" rtlCol="0">
            <a:spAutoFit/>
          </a:bodyPr>
          <a:lstStyle/>
          <a:p>
            <a:pPr lvl="0"/>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会社名　株式会社ネットマーケティング</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pPr lvl="0"/>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150-0013</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r>
            <a:b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東京都渋谷区恵比寿</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丁目</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20</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番</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18</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号</a:t>
            </a:r>
            <a:b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三富ビル新館 </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階</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pPr lvl="0"/>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代表　　代表取締役社長　宮本 邦久</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pPr lvl="0"/>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設立　　</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2004</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7</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9</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日</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pPr lvl="0"/>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資本金　</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136,820,000</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a:p>
            <a:pPr lvl="0"/>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社員数　</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100</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名　　　　　　　　  （</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2015</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050" dirty="0">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月現在）</a:t>
            </a:r>
          </a:p>
        </p:txBody>
      </p:sp>
      <p:sp>
        <p:nvSpPr>
          <p:cNvPr id="25" name="正方形/長方形 24"/>
          <p:cNvSpPr/>
          <p:nvPr/>
        </p:nvSpPr>
        <p:spPr>
          <a:xfrm>
            <a:off x="0" y="6361491"/>
            <a:ext cx="9144000" cy="279436"/>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26" name="フッター プレースホルダー 5"/>
          <p:cNvSpPr txBox="1">
            <a:spLocks/>
          </p:cNvSpPr>
          <p:nvPr/>
        </p:nvSpPr>
        <p:spPr>
          <a:xfrm>
            <a:off x="2694787" y="6337427"/>
            <a:ext cx="3762835" cy="365125"/>
          </a:xfrm>
          <a:prstGeom prst="rect">
            <a:avLst/>
          </a:prstGeom>
        </p:spPr>
        <p:txBody>
          <a:bodyPr vert="horz" lIns="91440" tIns="45720" rIns="91440" bIns="45720" rtlCol="0" anchor="ctr"/>
          <a:lstStyle>
            <a:defPPr>
              <a:defRPr lang="ja-JP"/>
            </a:defPPr>
            <a:lvl1pPr marL="0" algn="ct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dirty="0">
                <a:solidFill>
                  <a:schemeClr val="bg1"/>
                </a:solidFill>
              </a:rPr>
              <a:t>©2016 Net Marketing corporation All rights reserved. </a:t>
            </a:r>
            <a:endParaRPr lang="ja-JP" altLang="en-US" dirty="0">
              <a:solidFill>
                <a:schemeClr val="bg1"/>
              </a:solidFill>
            </a:endParaRPr>
          </a:p>
        </p:txBody>
      </p:sp>
      <p:sp>
        <p:nvSpPr>
          <p:cNvPr id="27" name="平行四辺形 26"/>
          <p:cNvSpPr/>
          <p:nvPr/>
        </p:nvSpPr>
        <p:spPr>
          <a:xfrm>
            <a:off x="8312344" y="6359330"/>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平行四辺形 27"/>
          <p:cNvSpPr/>
          <p:nvPr/>
        </p:nvSpPr>
        <p:spPr>
          <a:xfrm>
            <a:off x="8516881" y="6359140"/>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2910" y="3821693"/>
            <a:ext cx="4052115" cy="2309707"/>
          </a:xfrm>
          <a:prstGeom prst="rect">
            <a:avLst/>
          </a:prstGeom>
        </p:spPr>
      </p:pic>
      <p:sp>
        <p:nvSpPr>
          <p:cNvPr id="34" name="正方形/長方形 33"/>
          <p:cNvSpPr/>
          <p:nvPr/>
        </p:nvSpPr>
        <p:spPr>
          <a:xfrm>
            <a:off x="0" y="0"/>
            <a:ext cx="9144000" cy="909603"/>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36" name="グループ化 35"/>
          <p:cNvGrpSpPr/>
          <p:nvPr/>
        </p:nvGrpSpPr>
        <p:grpSpPr>
          <a:xfrm>
            <a:off x="2363757" y="-9525"/>
            <a:ext cx="580030" cy="912041"/>
            <a:chOff x="4692444" y="60"/>
            <a:chExt cx="426364" cy="914933"/>
          </a:xfrm>
        </p:grpSpPr>
        <p:sp>
          <p:nvSpPr>
            <p:cNvPr id="37" name="平行四辺形 36"/>
            <p:cNvSpPr/>
            <p:nvPr/>
          </p:nvSpPr>
          <p:spPr>
            <a:xfrm flipH="1">
              <a:off x="4692444" y="60"/>
              <a:ext cx="423842" cy="462555"/>
            </a:xfrm>
            <a:prstGeom prst="parallelogram">
              <a:avLst>
                <a:gd name="adj" fmla="val 799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平行四辺形 37"/>
            <p:cNvSpPr/>
            <p:nvPr/>
          </p:nvSpPr>
          <p:spPr>
            <a:xfrm flipH="1" flipV="1">
              <a:off x="4703024" y="462779"/>
              <a:ext cx="415784" cy="452214"/>
            </a:xfrm>
            <a:prstGeom prst="parallelogram">
              <a:avLst>
                <a:gd name="adj" fmla="val 7885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p:cNvGrpSpPr/>
          <p:nvPr/>
        </p:nvGrpSpPr>
        <p:grpSpPr>
          <a:xfrm>
            <a:off x="2711029" y="-2438"/>
            <a:ext cx="580030" cy="912041"/>
            <a:chOff x="4692444" y="60"/>
            <a:chExt cx="426364" cy="914933"/>
          </a:xfrm>
        </p:grpSpPr>
        <p:sp>
          <p:nvSpPr>
            <p:cNvPr id="40" name="平行四辺形 39"/>
            <p:cNvSpPr/>
            <p:nvPr/>
          </p:nvSpPr>
          <p:spPr>
            <a:xfrm flipH="1">
              <a:off x="4692444" y="60"/>
              <a:ext cx="423842" cy="462555"/>
            </a:xfrm>
            <a:prstGeom prst="parallelogram">
              <a:avLst>
                <a:gd name="adj" fmla="val 799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平行四辺形 40"/>
            <p:cNvSpPr/>
            <p:nvPr/>
          </p:nvSpPr>
          <p:spPr>
            <a:xfrm flipH="1" flipV="1">
              <a:off x="4703024" y="462779"/>
              <a:ext cx="415784" cy="452214"/>
            </a:xfrm>
            <a:prstGeom prst="parallelogram">
              <a:avLst>
                <a:gd name="adj" fmla="val 7885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タイトル 1"/>
          <p:cNvSpPr txBox="1">
            <a:spLocks/>
          </p:cNvSpPr>
          <p:nvPr/>
        </p:nvSpPr>
        <p:spPr>
          <a:xfrm>
            <a:off x="52948" y="145389"/>
            <a:ext cx="2435880" cy="624512"/>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t>会社紹介</a:t>
            </a:r>
            <a:endParaRPr lang="ja-JP" altLang="ja-JP" sz="4000" b="1" dirty="0"/>
          </a:p>
        </p:txBody>
      </p:sp>
      <p:pic>
        <p:nvPicPr>
          <p:cNvPr id="44" name="図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743823" y="3755342"/>
            <a:ext cx="3977595" cy="2442407"/>
          </a:xfrm>
          <a:prstGeom prst="rect">
            <a:avLst/>
          </a:prstGeom>
        </p:spPr>
      </p:pic>
      <p:sp>
        <p:nvSpPr>
          <p:cNvPr id="7" name="楕円 6"/>
          <p:cNvSpPr/>
          <p:nvPr/>
        </p:nvSpPr>
        <p:spPr>
          <a:xfrm>
            <a:off x="189056" y="1054992"/>
            <a:ext cx="816122" cy="816122"/>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07910" y="1324553"/>
            <a:ext cx="822623" cy="276999"/>
          </a:xfrm>
          <a:prstGeom prst="rect">
            <a:avLst/>
          </a:prstGeom>
          <a:noFill/>
        </p:spPr>
        <p:txBody>
          <a:bodyPr wrap="square" rtlCol="0">
            <a:spAutoFit/>
          </a:bodyPr>
          <a:lstStyle/>
          <a:p>
            <a:r>
              <a:rPr kumimoji="1" lang="ja-JP" altLang="en-US" sz="1200" b="1" dirty="0"/>
              <a:t>会社概要</a:t>
            </a:r>
          </a:p>
        </p:txBody>
      </p:sp>
      <p:grpSp>
        <p:nvGrpSpPr>
          <p:cNvPr id="8" name="グループ化 7"/>
          <p:cNvGrpSpPr/>
          <p:nvPr/>
        </p:nvGrpSpPr>
        <p:grpSpPr>
          <a:xfrm>
            <a:off x="189056" y="2555511"/>
            <a:ext cx="830274" cy="816122"/>
            <a:chOff x="292747" y="2612073"/>
            <a:chExt cx="830274" cy="816122"/>
          </a:xfrm>
        </p:grpSpPr>
        <p:sp>
          <p:nvSpPr>
            <p:cNvPr id="32" name="楕円 31"/>
            <p:cNvSpPr/>
            <p:nvPr/>
          </p:nvSpPr>
          <p:spPr>
            <a:xfrm>
              <a:off x="292747" y="2612073"/>
              <a:ext cx="816122" cy="816122"/>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322802" y="2895861"/>
              <a:ext cx="800219" cy="276999"/>
            </a:xfrm>
            <a:prstGeom prst="rect">
              <a:avLst/>
            </a:prstGeom>
            <a:noFill/>
          </p:spPr>
          <p:txBody>
            <a:bodyPr wrap="none" rtlCol="0">
              <a:spAutoFit/>
            </a:bodyPr>
            <a:lstStyle/>
            <a:p>
              <a:r>
                <a:rPr lang="ja-JP" altLang="en-US" sz="1200" b="1" dirty="0"/>
                <a:t>事業内容</a:t>
              </a:r>
              <a:endParaRPr kumimoji="1" lang="ja-JP" altLang="en-US" sz="1200" b="1" dirty="0"/>
            </a:p>
          </p:txBody>
        </p:sp>
      </p:grpSp>
      <p:grpSp>
        <p:nvGrpSpPr>
          <p:cNvPr id="10" name="グループ化 9"/>
          <p:cNvGrpSpPr/>
          <p:nvPr/>
        </p:nvGrpSpPr>
        <p:grpSpPr>
          <a:xfrm>
            <a:off x="5292536" y="1228219"/>
            <a:ext cx="3562287" cy="2064389"/>
            <a:chOff x="4839495" y="1245878"/>
            <a:chExt cx="3562287" cy="2064389"/>
          </a:xfrm>
        </p:grpSpPr>
        <p:sp>
          <p:nvSpPr>
            <p:cNvPr id="35" name="テキスト ボックス 34"/>
            <p:cNvSpPr txBox="1"/>
            <p:nvPr/>
          </p:nvSpPr>
          <p:spPr>
            <a:xfrm>
              <a:off x="4839495" y="1248164"/>
              <a:ext cx="769742" cy="2062103"/>
            </a:xfrm>
            <a:prstGeom prst="rect">
              <a:avLst/>
            </a:prstGeom>
            <a:noFill/>
          </p:spPr>
          <p:txBody>
            <a:bodyPr wrap="square" rtlCol="0">
              <a:spAutoFit/>
            </a:bodyPr>
            <a:lstStyle/>
            <a:p>
              <a:pPr lvl="0"/>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2004</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7</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月　</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2007</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月　</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2007</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7</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月</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2012</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年</a:t>
              </a: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月</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2013</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年</a:t>
              </a: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12</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月</a:t>
              </a:r>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2015</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月</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テキスト ボックス 41"/>
            <p:cNvSpPr txBox="1"/>
            <p:nvPr/>
          </p:nvSpPr>
          <p:spPr>
            <a:xfrm>
              <a:off x="5495235" y="1245878"/>
              <a:ext cx="2906547" cy="2062103"/>
            </a:xfrm>
            <a:prstGeom prst="rect">
              <a:avLst/>
            </a:prstGeom>
            <a:noFill/>
          </p:spPr>
          <p:txBody>
            <a:bodyPr wrap="square" rtlCol="0">
              <a:spAutoFit/>
            </a:bodyPr>
            <a:lstStyle/>
            <a:p>
              <a:pPr lvl="0"/>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キャンペーン型のアフィリエイト企画を提供する</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広告　代理店として創業</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アフィリエイト業界のセールスレップへ転換し、</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プロモーションにおけるコンサルティングサービス提供開始</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広告運用システム</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800" dirty="0" err="1">
                  <a:latin typeface="メイリオ" panose="020B0604030504040204" pitchFamily="50" charset="-128"/>
                  <a:ea typeface="メイリオ" panose="020B0604030504040204" pitchFamily="50" charset="-128"/>
                  <a:cs typeface="メイリオ" panose="020B0604030504040204" pitchFamily="50" charset="-128"/>
                </a:rPr>
                <a:t>ALLADiN</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err="1">
                  <a:latin typeface="メイリオ" panose="020B0604030504040204" pitchFamily="50" charset="-128"/>
                  <a:ea typeface="メイリオ" panose="020B0604030504040204" pitchFamily="50" charset="-128"/>
                  <a:cs typeface="メイリオ" panose="020B0604030504040204" pitchFamily="50" charset="-128"/>
                </a:rPr>
                <a:t>をリ</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リース</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インターネット異性紹介事業として、</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Facebook</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連動型の　　恋愛マッチングサービス</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800" dirty="0" err="1">
                  <a:latin typeface="メイリオ" panose="020B0604030504040204" pitchFamily="50" charset="-128"/>
                  <a:ea typeface="メイリオ" panose="020B0604030504040204" pitchFamily="50" charset="-128"/>
                  <a:cs typeface="メイリオ" panose="020B0604030504040204" pitchFamily="50" charset="-128"/>
                </a:rPr>
                <a:t>Omiai</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をスタート</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800" dirty="0" err="1">
                  <a:latin typeface="メイリオ" panose="020B0604030504040204" pitchFamily="50" charset="-128"/>
                  <a:ea typeface="メイリオ" panose="020B0604030504040204" pitchFamily="50" charset="-128"/>
                  <a:cs typeface="メイリオ" panose="020B0604030504040204" pitchFamily="50" charset="-128"/>
                </a:rPr>
                <a:t>Omiai</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800" dirty="0" err="1">
                  <a:latin typeface="メイリオ" panose="020B0604030504040204" pitchFamily="50" charset="-128"/>
                  <a:ea typeface="メイリオ" panose="020B0604030504040204" pitchFamily="50" charset="-128"/>
                  <a:cs typeface="メイリオ" panose="020B0604030504040204" pitchFamily="50" charset="-128"/>
                </a:rPr>
                <a:t>Yahoo!JAPAN</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が運営する恋人探しサービス「</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YAHOO!</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パートナー」との連携に関する業務提携開始</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lvl="0"/>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Facebook</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ユーザー特化型のソーシャルジョブマッチング　サービス</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『Switch.』</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をスタート</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45" name="グループ化 44"/>
          <p:cNvGrpSpPr/>
          <p:nvPr/>
        </p:nvGrpSpPr>
        <p:grpSpPr>
          <a:xfrm>
            <a:off x="4402081" y="1064669"/>
            <a:ext cx="816122" cy="816122"/>
            <a:chOff x="292747" y="2612073"/>
            <a:chExt cx="816122" cy="816122"/>
          </a:xfrm>
        </p:grpSpPr>
        <p:sp>
          <p:nvSpPr>
            <p:cNvPr id="46" name="楕円 45"/>
            <p:cNvSpPr/>
            <p:nvPr/>
          </p:nvSpPr>
          <p:spPr>
            <a:xfrm>
              <a:off x="292747" y="2612073"/>
              <a:ext cx="816122" cy="816122"/>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454586" y="2881634"/>
              <a:ext cx="492443" cy="276999"/>
            </a:xfrm>
            <a:prstGeom prst="rect">
              <a:avLst/>
            </a:prstGeom>
            <a:noFill/>
          </p:spPr>
          <p:txBody>
            <a:bodyPr wrap="none" rtlCol="0">
              <a:spAutoFit/>
            </a:bodyPr>
            <a:lstStyle/>
            <a:p>
              <a:r>
                <a:rPr lang="ja-JP" altLang="en-US" sz="1200" b="1" dirty="0"/>
                <a:t>沿革</a:t>
              </a:r>
            </a:p>
          </p:txBody>
        </p:sp>
      </p:grpSp>
      <p:sp>
        <p:nvSpPr>
          <p:cNvPr id="11" name="テキスト ボックス 10"/>
          <p:cNvSpPr txBox="1"/>
          <p:nvPr/>
        </p:nvSpPr>
        <p:spPr>
          <a:xfrm>
            <a:off x="422910" y="3529314"/>
            <a:ext cx="2411238" cy="276999"/>
          </a:xfrm>
          <a:prstGeom prst="rect">
            <a:avLst/>
          </a:prstGeom>
          <a:noFill/>
        </p:spPr>
        <p:txBody>
          <a:bodyPr wrap="none" rtlCol="0">
            <a:spAutoFit/>
          </a:bodyPr>
          <a:lstStyle/>
          <a:p>
            <a:r>
              <a:rPr kumimoji="1" lang="ja-JP" altLang="en-US" sz="1200" b="1" dirty="0"/>
              <a:t>＜アフィリエイトエージェント事業＞</a:t>
            </a:r>
          </a:p>
        </p:txBody>
      </p:sp>
      <p:sp>
        <p:nvSpPr>
          <p:cNvPr id="48" name="テキスト ボックス 47"/>
          <p:cNvSpPr txBox="1"/>
          <p:nvPr/>
        </p:nvSpPr>
        <p:spPr>
          <a:xfrm>
            <a:off x="4740503" y="3529314"/>
            <a:ext cx="3735318" cy="276999"/>
          </a:xfrm>
          <a:prstGeom prst="rect">
            <a:avLst/>
          </a:prstGeom>
          <a:noFill/>
        </p:spPr>
        <p:txBody>
          <a:bodyPr wrap="none" rtlCol="0">
            <a:spAutoFit/>
          </a:bodyPr>
          <a:lstStyle/>
          <a:p>
            <a:r>
              <a:rPr kumimoji="1" lang="ja-JP" altLang="en-US" sz="1200" b="1" dirty="0"/>
              <a:t>＜</a:t>
            </a:r>
            <a:r>
              <a:rPr lang="ja-JP" altLang="en-US" sz="1200" b="1" dirty="0"/>
              <a:t>自社メディア</a:t>
            </a:r>
            <a:r>
              <a:rPr kumimoji="1" lang="ja-JP" altLang="en-US" sz="1200" b="1" dirty="0"/>
              <a:t>事業（恋愛マッチングサービス </a:t>
            </a:r>
            <a:r>
              <a:rPr kumimoji="1" lang="en-US" altLang="ja-JP" sz="1200" b="1" dirty="0" err="1"/>
              <a:t>Omiai</a:t>
            </a:r>
            <a:r>
              <a:rPr kumimoji="1" lang="en-US" altLang="ja-JP" sz="1200" b="1" dirty="0"/>
              <a:t> </a:t>
            </a:r>
            <a:r>
              <a:rPr kumimoji="1" lang="ja-JP" altLang="en-US" sz="1200" b="1" dirty="0"/>
              <a:t>）＞</a:t>
            </a:r>
          </a:p>
        </p:txBody>
      </p:sp>
      <p:sp>
        <p:nvSpPr>
          <p:cNvPr id="6" name="テキスト ボックス 5"/>
          <p:cNvSpPr txBox="1"/>
          <p:nvPr/>
        </p:nvSpPr>
        <p:spPr>
          <a:xfrm>
            <a:off x="8805772" y="6309156"/>
            <a:ext cx="301686" cy="369332"/>
          </a:xfrm>
          <a:prstGeom prst="rect">
            <a:avLst/>
          </a:prstGeom>
          <a:noFill/>
        </p:spPr>
        <p:txBody>
          <a:bodyPr wrap="none" rtlCol="0">
            <a:spAutoFit/>
          </a:bodyPr>
          <a:lstStyle/>
          <a:p>
            <a:r>
              <a:rPr kumimoji="1" lang="en-US" altLang="ja-JP" dirty="0" smtClean="0">
                <a:solidFill>
                  <a:schemeClr val="bg1"/>
                </a:solidFill>
              </a:rPr>
              <a:t>1</a:t>
            </a:r>
            <a:endParaRPr kumimoji="1" lang="ja-JP" altLang="en-US" dirty="0">
              <a:solidFill>
                <a:schemeClr val="bg1"/>
              </a:solidFill>
            </a:endParaRPr>
          </a:p>
        </p:txBody>
      </p:sp>
    </p:spTree>
    <p:extLst>
      <p:ext uri="{BB962C8B-B14F-4D97-AF65-F5344CB8AC3E}">
        <p14:creationId xmlns:p14="http://schemas.microsoft.com/office/powerpoint/2010/main" val="1800618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正方形/長方形 130"/>
          <p:cNvSpPr/>
          <p:nvPr/>
        </p:nvSpPr>
        <p:spPr>
          <a:xfrm>
            <a:off x="0" y="0"/>
            <a:ext cx="9144000" cy="909603"/>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95" name="図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0294" y="2104139"/>
            <a:ext cx="1304906" cy="504000"/>
          </a:xfrm>
          <a:prstGeom prst="rect">
            <a:avLst/>
          </a:prstGeom>
        </p:spPr>
      </p:pic>
      <p:sp>
        <p:nvSpPr>
          <p:cNvPr id="125" name="正方形/長方形 124"/>
          <p:cNvSpPr/>
          <p:nvPr/>
        </p:nvSpPr>
        <p:spPr>
          <a:xfrm>
            <a:off x="0" y="6361491"/>
            <a:ext cx="9144000" cy="279436"/>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フッター プレースホルダー 5"/>
          <p:cNvSpPr txBox="1">
            <a:spLocks/>
          </p:cNvSpPr>
          <p:nvPr/>
        </p:nvSpPr>
        <p:spPr>
          <a:xfrm>
            <a:off x="2694787" y="6337427"/>
            <a:ext cx="3762835" cy="365125"/>
          </a:xfrm>
          <a:prstGeom prst="rect">
            <a:avLst/>
          </a:prstGeom>
        </p:spPr>
        <p:txBody>
          <a:bodyPr vert="horz" lIns="91440" tIns="45720" rIns="91440" bIns="45720" rtlCol="0" anchor="ctr"/>
          <a:lstStyle>
            <a:defPPr>
              <a:defRPr lang="ja-JP"/>
            </a:defPPr>
            <a:lvl1pPr marL="0" algn="ct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dirty="0">
                <a:solidFill>
                  <a:schemeClr val="bg1"/>
                </a:solidFill>
              </a:rPr>
              <a:t>©2016 Net Marketing corporation All rights reserved. </a:t>
            </a:r>
            <a:endParaRPr lang="ja-JP" altLang="en-US" dirty="0">
              <a:solidFill>
                <a:schemeClr val="bg1"/>
              </a:solidFill>
            </a:endParaRPr>
          </a:p>
        </p:txBody>
      </p:sp>
      <p:sp>
        <p:nvSpPr>
          <p:cNvPr id="127" name="平行四辺形 126"/>
          <p:cNvSpPr/>
          <p:nvPr/>
        </p:nvSpPr>
        <p:spPr>
          <a:xfrm>
            <a:off x="8312344" y="6359330"/>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平行四辺形 128"/>
          <p:cNvSpPr/>
          <p:nvPr/>
        </p:nvSpPr>
        <p:spPr>
          <a:xfrm>
            <a:off x="8516881" y="6359140"/>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4" name="図 9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1728" y="121396"/>
            <a:ext cx="2302101" cy="648000"/>
          </a:xfrm>
          <a:prstGeom prst="rect">
            <a:avLst/>
          </a:prstGeom>
        </p:spPr>
      </p:pic>
      <p:sp>
        <p:nvSpPr>
          <p:cNvPr id="124" name="正方形/長方形 123"/>
          <p:cNvSpPr/>
          <p:nvPr/>
        </p:nvSpPr>
        <p:spPr>
          <a:xfrm>
            <a:off x="77116" y="199279"/>
            <a:ext cx="4801314"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サービスミッション</a:t>
            </a:r>
          </a:p>
        </p:txBody>
      </p:sp>
      <p:grpSp>
        <p:nvGrpSpPr>
          <p:cNvPr id="142" name="グループ化 141"/>
          <p:cNvGrpSpPr/>
          <p:nvPr/>
        </p:nvGrpSpPr>
        <p:grpSpPr>
          <a:xfrm>
            <a:off x="4878430" y="4719"/>
            <a:ext cx="580030" cy="912041"/>
            <a:chOff x="4692444" y="60"/>
            <a:chExt cx="426364" cy="914933"/>
          </a:xfrm>
        </p:grpSpPr>
        <p:sp>
          <p:nvSpPr>
            <p:cNvPr id="137" name="平行四辺形 136"/>
            <p:cNvSpPr/>
            <p:nvPr/>
          </p:nvSpPr>
          <p:spPr>
            <a:xfrm flipH="1">
              <a:off x="4692444" y="60"/>
              <a:ext cx="423842" cy="462555"/>
            </a:xfrm>
            <a:prstGeom prst="parallelogram">
              <a:avLst>
                <a:gd name="adj" fmla="val 799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平行四辺形 138"/>
            <p:cNvSpPr/>
            <p:nvPr/>
          </p:nvSpPr>
          <p:spPr>
            <a:xfrm flipH="1" flipV="1">
              <a:off x="4703024" y="462779"/>
              <a:ext cx="415784" cy="452214"/>
            </a:xfrm>
            <a:prstGeom prst="parallelogram">
              <a:avLst>
                <a:gd name="adj" fmla="val 7885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p:cNvGrpSpPr/>
          <p:nvPr/>
        </p:nvGrpSpPr>
        <p:grpSpPr>
          <a:xfrm>
            <a:off x="5225702" y="2281"/>
            <a:ext cx="580030" cy="912041"/>
            <a:chOff x="4692444" y="60"/>
            <a:chExt cx="426364" cy="914933"/>
          </a:xfrm>
        </p:grpSpPr>
        <p:sp>
          <p:nvSpPr>
            <p:cNvPr id="144" name="平行四辺形 143"/>
            <p:cNvSpPr/>
            <p:nvPr/>
          </p:nvSpPr>
          <p:spPr>
            <a:xfrm flipH="1">
              <a:off x="4692444" y="60"/>
              <a:ext cx="423842" cy="462555"/>
            </a:xfrm>
            <a:prstGeom prst="parallelogram">
              <a:avLst>
                <a:gd name="adj" fmla="val 799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平行四辺形 144"/>
            <p:cNvSpPr/>
            <p:nvPr/>
          </p:nvSpPr>
          <p:spPr>
            <a:xfrm flipH="1" flipV="1">
              <a:off x="4703024" y="462779"/>
              <a:ext cx="415784" cy="452214"/>
            </a:xfrm>
            <a:prstGeom prst="parallelogram">
              <a:avLst>
                <a:gd name="adj" fmla="val 7885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テキスト ボックス 3"/>
          <p:cNvSpPr txBox="1"/>
          <p:nvPr/>
        </p:nvSpPr>
        <p:spPr>
          <a:xfrm>
            <a:off x="263245" y="1208327"/>
            <a:ext cx="8542527" cy="4247317"/>
          </a:xfrm>
          <a:prstGeom prst="rect">
            <a:avLst/>
          </a:prstGeom>
          <a:noFill/>
        </p:spPr>
        <p:txBody>
          <a:bodyPr wrap="square" rtlCol="0">
            <a:spAutoFit/>
          </a:bodyPr>
          <a:lstStyle/>
          <a:p>
            <a:r>
              <a:rPr lang="ja-JP" altLang="en-US" dirty="0" smtClean="0"/>
              <a:t>国内</a:t>
            </a:r>
            <a:r>
              <a:rPr lang="ja-JP" altLang="en-US" dirty="0"/>
              <a:t>の求人のうち</a:t>
            </a:r>
            <a:r>
              <a:rPr lang="ja-JP" altLang="en-US" b="1" dirty="0">
                <a:solidFill>
                  <a:srgbClr val="FF0000"/>
                </a:solidFill>
              </a:rPr>
              <a:t>最も倍率が高いのが</a:t>
            </a:r>
            <a:r>
              <a:rPr lang="en-US" altLang="ja-JP" b="1" dirty="0">
                <a:solidFill>
                  <a:srgbClr val="FF0000"/>
                </a:solidFill>
              </a:rPr>
              <a:t>IT</a:t>
            </a:r>
            <a:r>
              <a:rPr lang="ja-JP" altLang="en-US" b="1" dirty="0">
                <a:solidFill>
                  <a:srgbClr val="FF0000"/>
                </a:solidFill>
              </a:rPr>
              <a:t>・</a:t>
            </a:r>
            <a:r>
              <a:rPr lang="en-US" altLang="ja-JP" b="1" dirty="0">
                <a:solidFill>
                  <a:srgbClr val="FF0000"/>
                </a:solidFill>
              </a:rPr>
              <a:t>Web</a:t>
            </a:r>
            <a:r>
              <a:rPr lang="ja-JP" altLang="en-US" b="1" dirty="0">
                <a:solidFill>
                  <a:srgbClr val="FF0000"/>
                </a:solidFill>
              </a:rPr>
              <a:t>業界</a:t>
            </a:r>
            <a:r>
              <a:rPr lang="ja-JP" altLang="en-US" dirty="0"/>
              <a:t>です。</a:t>
            </a:r>
            <a:endParaRPr lang="en-US" altLang="ja-JP" dirty="0"/>
          </a:p>
          <a:p>
            <a:r>
              <a:rPr lang="ja-JP" altLang="en-US" dirty="0"/>
              <a:t>そのため、どこの企業様も採用に困っています。</a:t>
            </a:r>
            <a:endParaRPr lang="en-US" altLang="ja-JP" dirty="0"/>
          </a:p>
          <a:p>
            <a:r>
              <a:rPr lang="ja-JP" altLang="en-US" dirty="0"/>
              <a:t>そこで新たな採用手法として注目を浴びているのが</a:t>
            </a:r>
            <a:r>
              <a:rPr lang="ja-JP" altLang="en-US" dirty="0" smtClean="0"/>
              <a:t>、</a:t>
            </a:r>
            <a:endParaRPr lang="en-US" altLang="ja-JP" dirty="0" smtClean="0"/>
          </a:p>
          <a:p>
            <a:r>
              <a:rPr lang="ja-JP" altLang="en-US" dirty="0">
                <a:solidFill>
                  <a:srgbClr val="FF0000"/>
                </a:solidFill>
              </a:rPr>
              <a:t>　</a:t>
            </a:r>
            <a:r>
              <a:rPr lang="ja-JP" altLang="en-US" dirty="0" smtClean="0">
                <a:solidFill>
                  <a:srgbClr val="FF0000"/>
                </a:solidFill>
              </a:rPr>
              <a:t>　　　　　　　　　　　　　　　</a:t>
            </a:r>
            <a:r>
              <a:rPr lang="ja-JP" altLang="en-US" b="1" dirty="0" smtClean="0">
                <a:solidFill>
                  <a:srgbClr val="FF0000"/>
                </a:solidFill>
              </a:rPr>
              <a:t>ダイレクトリクルーティング</a:t>
            </a:r>
            <a:r>
              <a:rPr lang="ja-JP" altLang="en-US" dirty="0"/>
              <a:t>です</a:t>
            </a:r>
            <a:r>
              <a:rPr lang="ja-JP" altLang="en-US" dirty="0" smtClean="0"/>
              <a:t>。</a:t>
            </a:r>
            <a:endParaRPr lang="en-US" altLang="ja-JP" dirty="0" smtClean="0"/>
          </a:p>
          <a:p>
            <a:endParaRPr lang="en-US" altLang="ja-JP" dirty="0" smtClean="0"/>
          </a:p>
          <a:p>
            <a:endParaRPr lang="en-US" altLang="ja-JP" dirty="0"/>
          </a:p>
          <a:p>
            <a:r>
              <a:rPr lang="ja-JP" altLang="en-US" dirty="0" smtClean="0"/>
              <a:t>ダイレクトリクルーティングは、</a:t>
            </a:r>
            <a:endParaRPr lang="en-US" altLang="ja-JP" dirty="0" smtClean="0"/>
          </a:p>
          <a:p>
            <a:r>
              <a:rPr lang="ja-JP" altLang="en-US" dirty="0" smtClean="0"/>
              <a:t>転職活動をまだ行っていない潜在層に対して直接アプローチをすることで、今までに出会えていなかった候補者を見つけ出す新しい採用手法です。</a:t>
            </a:r>
            <a:endParaRPr lang="en-US" altLang="ja-JP" dirty="0" smtClean="0"/>
          </a:p>
          <a:p>
            <a:endParaRPr lang="en-US" altLang="ja-JP" dirty="0" smtClean="0"/>
          </a:p>
          <a:p>
            <a:endParaRPr lang="en-US" altLang="ja-JP" dirty="0"/>
          </a:p>
          <a:p>
            <a:endParaRPr lang="en-US" altLang="ja-JP" dirty="0" smtClean="0"/>
          </a:p>
          <a:p>
            <a:endParaRPr lang="en-US" altLang="ja-JP" dirty="0"/>
          </a:p>
          <a:p>
            <a:endParaRPr lang="en-US" altLang="ja-JP" dirty="0"/>
          </a:p>
          <a:p>
            <a:pPr algn="r"/>
            <a:endParaRPr kumimoji="1" lang="ja-JP" altLang="en-US" dirty="0"/>
          </a:p>
        </p:txBody>
      </p:sp>
      <p:graphicFrame>
        <p:nvGraphicFramePr>
          <p:cNvPr id="10" name="グラフ 9"/>
          <p:cNvGraphicFramePr/>
          <p:nvPr>
            <p:extLst>
              <p:ext uri="{D42A27DB-BD31-4B8C-83A1-F6EECF244321}">
                <p14:modId xmlns:p14="http://schemas.microsoft.com/office/powerpoint/2010/main" val="548388226"/>
              </p:ext>
            </p:extLst>
          </p:nvPr>
        </p:nvGraphicFramePr>
        <p:xfrm>
          <a:off x="5795794" y="798510"/>
          <a:ext cx="3311664" cy="2230354"/>
        </p:xfrm>
        <a:graphic>
          <a:graphicData uri="http://schemas.openxmlformats.org/drawingml/2006/chart">
            <c:chart xmlns:c="http://schemas.openxmlformats.org/drawingml/2006/chart" xmlns:r="http://schemas.openxmlformats.org/officeDocument/2006/relationships" r:id="rId5"/>
          </a:graphicData>
        </a:graphic>
      </p:graphicFrame>
      <p:sp>
        <p:nvSpPr>
          <p:cNvPr id="28" name="テキスト ボックス 27"/>
          <p:cNvSpPr txBox="1"/>
          <p:nvPr/>
        </p:nvSpPr>
        <p:spPr>
          <a:xfrm>
            <a:off x="6448214" y="2807951"/>
            <a:ext cx="2492990" cy="215444"/>
          </a:xfrm>
          <a:prstGeom prst="rect">
            <a:avLst/>
          </a:prstGeom>
          <a:noFill/>
        </p:spPr>
        <p:txBody>
          <a:bodyPr wrap="none" rtlCol="0">
            <a:spAutoFit/>
          </a:bodyPr>
          <a:lstStyle/>
          <a:p>
            <a:r>
              <a:rPr kumimoji="1" lang="ja-JP" altLang="en-US" sz="800" dirty="0"/>
              <a:t>元データ：</a:t>
            </a:r>
            <a:r>
              <a:rPr lang="ja-JP" altLang="en-US" sz="800" dirty="0"/>
              <a:t>転職サービス</a:t>
            </a:r>
            <a:r>
              <a:rPr lang="en-US" altLang="ja-JP" sz="800" dirty="0"/>
              <a:t>DODA</a:t>
            </a:r>
            <a:r>
              <a:rPr lang="ja-JP" altLang="en-US" sz="800" dirty="0" err="1"/>
              <a:t>、</a:t>
            </a:r>
            <a:r>
              <a:rPr lang="ja-JP" altLang="en-US" sz="800" dirty="0"/>
              <a:t>転職求人倍率レポート</a:t>
            </a:r>
            <a:endParaRPr kumimoji="1" lang="ja-JP" altLang="en-US" sz="800" dirty="0"/>
          </a:p>
        </p:txBody>
      </p:sp>
      <p:sp>
        <p:nvSpPr>
          <p:cNvPr id="23" name="テキスト ボックス 22"/>
          <p:cNvSpPr txBox="1"/>
          <p:nvPr/>
        </p:nvSpPr>
        <p:spPr>
          <a:xfrm>
            <a:off x="8805772" y="6309156"/>
            <a:ext cx="301686" cy="369332"/>
          </a:xfrm>
          <a:prstGeom prst="rect">
            <a:avLst/>
          </a:prstGeom>
          <a:noFill/>
        </p:spPr>
        <p:txBody>
          <a:bodyPr wrap="none" rtlCol="0">
            <a:spAutoFit/>
          </a:bodyPr>
          <a:lstStyle/>
          <a:p>
            <a:r>
              <a:rPr kumimoji="1" lang="en-US" altLang="ja-JP" dirty="0" smtClean="0">
                <a:solidFill>
                  <a:schemeClr val="bg1"/>
                </a:solidFill>
              </a:rPr>
              <a:t>2</a:t>
            </a:r>
            <a:endParaRPr kumimoji="1" lang="ja-JP" altLang="en-US" dirty="0">
              <a:solidFill>
                <a:schemeClr val="bg1"/>
              </a:solidFill>
            </a:endParaRPr>
          </a:p>
        </p:txBody>
      </p:sp>
    </p:spTree>
    <p:extLst>
      <p:ext uri="{BB962C8B-B14F-4D97-AF65-F5344CB8AC3E}">
        <p14:creationId xmlns:p14="http://schemas.microsoft.com/office/powerpoint/2010/main" val="1872754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図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0294" y="2104139"/>
            <a:ext cx="1304906" cy="504000"/>
          </a:xfrm>
          <a:prstGeom prst="rect">
            <a:avLst/>
          </a:prstGeom>
        </p:spPr>
      </p:pic>
      <p:sp>
        <p:nvSpPr>
          <p:cNvPr id="125" name="正方形/長方形 124"/>
          <p:cNvSpPr/>
          <p:nvPr/>
        </p:nvSpPr>
        <p:spPr>
          <a:xfrm>
            <a:off x="0" y="6361491"/>
            <a:ext cx="9144000" cy="279436"/>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フッター プレースホルダー 5"/>
          <p:cNvSpPr txBox="1">
            <a:spLocks/>
          </p:cNvSpPr>
          <p:nvPr/>
        </p:nvSpPr>
        <p:spPr>
          <a:xfrm>
            <a:off x="2694787" y="6337427"/>
            <a:ext cx="3762835" cy="365125"/>
          </a:xfrm>
          <a:prstGeom prst="rect">
            <a:avLst/>
          </a:prstGeom>
        </p:spPr>
        <p:txBody>
          <a:bodyPr vert="horz" lIns="91440" tIns="45720" rIns="91440" bIns="45720" rtlCol="0" anchor="ctr"/>
          <a:lstStyle>
            <a:defPPr>
              <a:defRPr lang="ja-JP"/>
            </a:defPPr>
            <a:lvl1pPr marL="0" algn="ct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dirty="0">
                <a:solidFill>
                  <a:schemeClr val="bg1"/>
                </a:solidFill>
              </a:rPr>
              <a:t>©2016 Net Marketing corporation All rights reserved. </a:t>
            </a:r>
            <a:endParaRPr lang="ja-JP" altLang="en-US" dirty="0">
              <a:solidFill>
                <a:schemeClr val="bg1"/>
              </a:solidFill>
            </a:endParaRPr>
          </a:p>
        </p:txBody>
      </p:sp>
      <p:sp>
        <p:nvSpPr>
          <p:cNvPr id="127" name="平行四辺形 126"/>
          <p:cNvSpPr/>
          <p:nvPr/>
        </p:nvSpPr>
        <p:spPr>
          <a:xfrm>
            <a:off x="8312344" y="6359330"/>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平行四辺形 128"/>
          <p:cNvSpPr/>
          <p:nvPr/>
        </p:nvSpPr>
        <p:spPr>
          <a:xfrm>
            <a:off x="8516881" y="6359140"/>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4" name="図 9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065" y="5506532"/>
            <a:ext cx="2302101" cy="648000"/>
          </a:xfrm>
          <a:prstGeom prst="rect">
            <a:avLst/>
          </a:prstGeom>
        </p:spPr>
      </p:pic>
      <p:pic>
        <p:nvPicPr>
          <p:cNvPr id="3" name="図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921" y="2351213"/>
            <a:ext cx="3874957" cy="3275299"/>
          </a:xfrm>
          <a:prstGeom prst="rect">
            <a:avLst/>
          </a:prstGeom>
        </p:spPr>
      </p:pic>
      <p:sp>
        <p:nvSpPr>
          <p:cNvPr id="27" name="テキスト ボックス 26"/>
          <p:cNvSpPr txBox="1"/>
          <p:nvPr/>
        </p:nvSpPr>
        <p:spPr>
          <a:xfrm>
            <a:off x="3857180" y="3649917"/>
            <a:ext cx="5138984" cy="1354217"/>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転職市場の新たなスタンダードとして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サービスを成長させることで、</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IT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業界の更なる発展に貢献していくことが、私たちの</a:t>
            </a:r>
            <a:r>
              <a:rPr lang="ja-JP" altLang="en-US" sz="2800" dirty="0">
                <a:solidFill>
                  <a:srgbClr val="FF0000"/>
                </a:solidFill>
                <a:latin typeface="HG丸ｺﾞｼｯｸM-PRO" panose="020F0600000000000000" pitchFamily="50" charset="-128"/>
                <a:ea typeface="HG丸ｺﾞｼｯｸM-PRO" panose="020F0600000000000000" pitchFamily="50" charset="-128"/>
                <a:cs typeface="メイリオ" panose="020B0604030504040204" pitchFamily="50" charset="-128"/>
              </a:rPr>
              <a:t>ミッション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です。</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111174" y="815203"/>
            <a:ext cx="9187130" cy="1354217"/>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これらの業界課題に対して、</a:t>
            </a:r>
            <a:r>
              <a:rPr lang="en-US" altLang="ja-JP" sz="2800" b="1" dirty="0" err="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Omiai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のエンジンを最大限活用し、</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求職者と企業を</a:t>
            </a:r>
            <a:r>
              <a:rPr lang="ja-JP" altLang="en-US"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マッチング</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するまったく新しいサービスを提供することにより、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転職活動を</a:t>
            </a:r>
            <a:r>
              <a:rPr lang="ja-JP" altLang="en-US" sz="2800" b="1" dirty="0">
                <a:solidFill>
                  <a:srgbClr val="FF0000"/>
                </a:solidFill>
                <a:latin typeface="HG丸ｺﾞｼｯｸM-PRO" panose="020F0600000000000000" pitchFamily="50" charset="-128"/>
                <a:ea typeface="HG丸ｺﾞｼｯｸM-PRO" panose="020F0600000000000000" pitchFamily="50" charset="-128"/>
                <a:cs typeface="メイリオ" panose="020B0604030504040204" pitchFamily="50" charset="-128"/>
              </a:rPr>
              <a:t>より身近に、簡単に、スピーディー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に変えていきます。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テキスト ボックス 11"/>
          <p:cNvSpPr txBox="1"/>
          <p:nvPr/>
        </p:nvSpPr>
        <p:spPr>
          <a:xfrm>
            <a:off x="8805772" y="6309156"/>
            <a:ext cx="301686" cy="369332"/>
          </a:xfrm>
          <a:prstGeom prst="rect">
            <a:avLst/>
          </a:prstGeom>
          <a:noFill/>
        </p:spPr>
        <p:txBody>
          <a:bodyPr wrap="none" rtlCol="0">
            <a:spAutoFit/>
          </a:bodyPr>
          <a:lstStyle/>
          <a:p>
            <a:r>
              <a:rPr kumimoji="1" lang="en-US" altLang="ja-JP" dirty="0" smtClean="0">
                <a:solidFill>
                  <a:schemeClr val="bg1"/>
                </a:solidFill>
              </a:rPr>
              <a:t>3</a:t>
            </a:r>
            <a:endParaRPr kumimoji="1" lang="ja-JP" altLang="en-US" dirty="0">
              <a:solidFill>
                <a:schemeClr val="bg1"/>
              </a:solidFill>
            </a:endParaRPr>
          </a:p>
        </p:txBody>
      </p:sp>
    </p:spTree>
    <p:extLst>
      <p:ext uri="{BB962C8B-B14F-4D97-AF65-F5344CB8AC3E}">
        <p14:creationId xmlns:p14="http://schemas.microsoft.com/office/powerpoint/2010/main" val="1942290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正方形/長方形 130"/>
          <p:cNvSpPr/>
          <p:nvPr/>
        </p:nvSpPr>
        <p:spPr>
          <a:xfrm>
            <a:off x="0" y="0"/>
            <a:ext cx="9144000" cy="909603"/>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33" name="図 1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386" y="92728"/>
            <a:ext cx="2693975" cy="715633"/>
          </a:xfrm>
          <a:prstGeom prst="rect">
            <a:avLst/>
          </a:prstGeom>
        </p:spPr>
      </p:pic>
      <p:sp>
        <p:nvSpPr>
          <p:cNvPr id="92" name="テキスト ボックス 91"/>
          <p:cNvSpPr txBox="1"/>
          <p:nvPr/>
        </p:nvSpPr>
        <p:spPr>
          <a:xfrm>
            <a:off x="1231053" y="1103728"/>
            <a:ext cx="6681893" cy="738664"/>
          </a:xfrm>
          <a:prstGeom prst="rect">
            <a:avLst/>
          </a:prstGeom>
          <a:noFill/>
        </p:spPr>
        <p:txBody>
          <a:bodyPr wrap="square" rtlCol="0">
            <a:spAutoFit/>
          </a:bodyPr>
          <a:lstStyle/>
          <a:p>
            <a:pPr algn="ctr"/>
            <a:r>
              <a:rPr lang="ja-JP" altLang="en-US" sz="2100" dirty="0">
                <a:solidFill>
                  <a:srgbClr val="FF0000"/>
                </a:solidFill>
              </a:rPr>
              <a:t>「</a:t>
            </a:r>
            <a:r>
              <a:rPr lang="en-US" altLang="ja-JP" sz="2100" dirty="0">
                <a:solidFill>
                  <a:srgbClr val="FF0000"/>
                </a:solidFill>
              </a:rPr>
              <a:t>Web</a:t>
            </a:r>
            <a:r>
              <a:rPr lang="ja-JP" altLang="en-US" sz="2100" dirty="0">
                <a:solidFill>
                  <a:srgbClr val="FF0000"/>
                </a:solidFill>
              </a:rPr>
              <a:t>業界・若手層」に特化した</a:t>
            </a:r>
            <a:endParaRPr lang="en-US" altLang="ja-JP" sz="2100" dirty="0">
              <a:solidFill>
                <a:srgbClr val="FF0000"/>
              </a:solidFill>
            </a:endParaRPr>
          </a:p>
          <a:p>
            <a:pPr algn="ctr"/>
            <a:r>
              <a:rPr lang="ja-JP" altLang="en-US" sz="2100" dirty="0"/>
              <a:t>中途採用向けの</a:t>
            </a:r>
            <a:r>
              <a:rPr lang="ja-JP" altLang="ja-JP" sz="2100" dirty="0"/>
              <a:t>ダイレクトリクルーティングサービスです。</a:t>
            </a:r>
            <a:endParaRPr lang="ja-JP" altLang="en-US" sz="2100" dirty="0"/>
          </a:p>
        </p:txBody>
      </p:sp>
      <p:pic>
        <p:nvPicPr>
          <p:cNvPr id="95" name="図 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0294" y="2104139"/>
            <a:ext cx="1304906" cy="504000"/>
          </a:xfrm>
          <a:prstGeom prst="rect">
            <a:avLst/>
          </a:prstGeom>
        </p:spPr>
      </p:pic>
      <p:sp>
        <p:nvSpPr>
          <p:cNvPr id="114" name="テキスト ボックス 113"/>
          <p:cNvSpPr txBox="1"/>
          <p:nvPr/>
        </p:nvSpPr>
        <p:spPr>
          <a:xfrm>
            <a:off x="5203362" y="2222382"/>
            <a:ext cx="3728121"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ja-JP" altLang="en-US" sz="1400" dirty="0"/>
              <a:t>弊社独自のマッチングノウハウ</a:t>
            </a:r>
            <a:endParaRPr lang="en-US" altLang="ja-JP" sz="1400" dirty="0"/>
          </a:p>
          <a:p>
            <a:pPr algn="ctr"/>
            <a:r>
              <a:rPr lang="en-US" altLang="ja-JP" sz="1400" dirty="0"/>
              <a:t>Web</a:t>
            </a:r>
            <a:r>
              <a:rPr lang="ja-JP" altLang="en-US" sz="1400" dirty="0"/>
              <a:t>・</a:t>
            </a:r>
            <a:r>
              <a:rPr lang="en-US" altLang="ja-JP" sz="1400" dirty="0"/>
              <a:t>IT</a:t>
            </a:r>
            <a:r>
              <a:rPr lang="ja-JP" altLang="en-US" sz="1400" dirty="0"/>
              <a:t>業界に特化したデーターベース</a:t>
            </a:r>
            <a:endParaRPr lang="en-US" altLang="ja-JP" sz="1400" dirty="0"/>
          </a:p>
        </p:txBody>
      </p:sp>
      <p:grpSp>
        <p:nvGrpSpPr>
          <p:cNvPr id="115" name="グループ化 114"/>
          <p:cNvGrpSpPr/>
          <p:nvPr/>
        </p:nvGrpSpPr>
        <p:grpSpPr>
          <a:xfrm>
            <a:off x="4981896" y="2814815"/>
            <a:ext cx="4077885" cy="2984351"/>
            <a:chOff x="4352286" y="3403280"/>
            <a:chExt cx="4377407" cy="2171342"/>
          </a:xfrm>
        </p:grpSpPr>
        <p:sp>
          <p:nvSpPr>
            <p:cNvPr id="116" name="正方形/長方形 115"/>
            <p:cNvSpPr/>
            <p:nvPr/>
          </p:nvSpPr>
          <p:spPr>
            <a:xfrm>
              <a:off x="4773246" y="3403280"/>
              <a:ext cx="3956447" cy="649399"/>
            </a:xfrm>
            <a:prstGeom prst="rect">
              <a:avLst/>
            </a:prstGeom>
          </p:spPr>
          <p:txBody>
            <a:bodyPr wrap="square">
              <a:spAutoFit/>
            </a:bodyPr>
            <a:lstStyle/>
            <a:p>
              <a:r>
                <a:rPr lang="en-US" altLang="ja-JP" sz="1600" b="1" u="sng" dirty="0">
                  <a:solidFill>
                    <a:srgbClr val="000000"/>
                  </a:solidFill>
                  <a:uFill>
                    <a:solidFill>
                      <a:srgbClr val="000000"/>
                    </a:solidFill>
                  </a:uFill>
                  <a:latin typeface="ＭＳ 明朝" panose="02020609040205080304" pitchFamily="17" charset="-128"/>
                  <a:ea typeface="ＭＳ 明朝" panose="02020609040205080304" pitchFamily="17" charset="-128"/>
                  <a:cs typeface="ＭＳ 明朝" panose="02020609040205080304" pitchFamily="17" charset="-128"/>
                </a:rPr>
                <a:t>Web</a:t>
              </a:r>
              <a:r>
                <a:rPr lang="ja-JP" altLang="en-US" sz="1600" b="1" u="sng" dirty="0">
                  <a:solidFill>
                    <a:srgbClr val="000000"/>
                  </a:solidFill>
                  <a:uFill>
                    <a:solidFill>
                      <a:srgbClr val="000000"/>
                    </a:solidFill>
                  </a:uFill>
                  <a:latin typeface="ＭＳ 明朝" panose="02020609040205080304" pitchFamily="17" charset="-128"/>
                  <a:ea typeface="ＭＳ 明朝" panose="02020609040205080304" pitchFamily="17" charset="-128"/>
                  <a:cs typeface="ＭＳ 明朝" panose="02020609040205080304" pitchFamily="17" charset="-128"/>
                </a:rPr>
                <a:t>・</a:t>
              </a:r>
              <a:r>
                <a:rPr lang="en-US" altLang="ja-JP" sz="1600" b="1" u="sng" dirty="0">
                  <a:solidFill>
                    <a:srgbClr val="000000"/>
                  </a:solidFill>
                  <a:uFill>
                    <a:solidFill>
                      <a:srgbClr val="000000"/>
                    </a:solidFill>
                  </a:uFill>
                  <a:latin typeface="ＭＳ 明朝" panose="02020609040205080304" pitchFamily="17" charset="-128"/>
                  <a:ea typeface="ＭＳ 明朝" panose="02020609040205080304" pitchFamily="17" charset="-128"/>
                  <a:cs typeface="ＭＳ 明朝" panose="02020609040205080304" pitchFamily="17" charset="-128"/>
                </a:rPr>
                <a:t>IT</a:t>
              </a:r>
              <a:r>
                <a:rPr lang="ja-JP" altLang="en-US" sz="1600" b="1" u="sng" dirty="0">
                  <a:solidFill>
                    <a:srgbClr val="000000"/>
                  </a:solidFill>
                  <a:uFill>
                    <a:solidFill>
                      <a:srgbClr val="000000"/>
                    </a:solidFill>
                  </a:uFill>
                  <a:latin typeface="ＭＳ 明朝" panose="02020609040205080304" pitchFamily="17" charset="-128"/>
                  <a:ea typeface="ＭＳ 明朝" panose="02020609040205080304" pitchFamily="17" charset="-128"/>
                  <a:cs typeface="ＭＳ 明朝" panose="02020609040205080304" pitchFamily="17" charset="-128"/>
                </a:rPr>
                <a:t>業界の経験者が会員数の</a:t>
              </a:r>
              <a:r>
                <a:rPr lang="en-US" altLang="ja-JP" sz="1600" b="1" u="sng" dirty="0">
                  <a:solidFill>
                    <a:srgbClr val="000000"/>
                  </a:solidFill>
                  <a:uFill>
                    <a:solidFill>
                      <a:srgbClr val="000000"/>
                    </a:solidFill>
                  </a:uFill>
                  <a:latin typeface="ＭＳ 明朝" panose="02020609040205080304" pitchFamily="17" charset="-128"/>
                  <a:ea typeface="ＭＳ 明朝" panose="02020609040205080304" pitchFamily="17" charset="-128"/>
                  <a:cs typeface="ＭＳ 明朝" panose="02020609040205080304" pitchFamily="17" charset="-128"/>
                </a:rPr>
                <a:t>50</a:t>
              </a:r>
              <a:r>
                <a:rPr lang="ja-JP" altLang="en-US" sz="1600" b="1" u="sng" dirty="0">
                  <a:solidFill>
                    <a:srgbClr val="000000"/>
                  </a:solidFill>
                  <a:uFill>
                    <a:solidFill>
                      <a:srgbClr val="000000"/>
                    </a:solidFill>
                  </a:uFill>
                  <a:latin typeface="ＭＳ 明朝" panose="02020609040205080304" pitchFamily="17" charset="-128"/>
                  <a:ea typeface="ＭＳ 明朝" panose="02020609040205080304" pitchFamily="17" charset="-128"/>
                  <a:cs typeface="ＭＳ 明朝" panose="02020609040205080304" pitchFamily="17" charset="-128"/>
                </a:rPr>
                <a:t>％</a:t>
              </a:r>
              <a:endParaRPr lang="en-US" altLang="ja-JP" sz="1600" b="1" u="sng" dirty="0">
                <a:solidFill>
                  <a:srgbClr val="000000"/>
                </a:solidFill>
                <a:uFill>
                  <a:solidFill>
                    <a:srgbClr val="000000"/>
                  </a:solidFill>
                </a:uFill>
                <a:latin typeface="ＭＳ 明朝" panose="02020609040205080304" pitchFamily="17" charset="-128"/>
                <a:ea typeface="ＭＳ 明朝" panose="02020609040205080304" pitchFamily="17" charset="-128"/>
                <a:cs typeface="ＭＳ 明朝" panose="02020609040205080304" pitchFamily="17" charset="-128"/>
              </a:endParaRPr>
            </a:p>
            <a:p>
              <a:r>
                <a:rPr lang="en-US" altLang="ja-JP" sz="1200" b="1" dirty="0">
                  <a:solidFill>
                    <a:schemeClr val="bg1">
                      <a:lumMod val="50000"/>
                    </a:schemeClr>
                  </a:solidFill>
                </a:rPr>
                <a:t>└</a:t>
              </a:r>
              <a:r>
                <a:rPr lang="ja-JP" altLang="en-US" sz="1200" b="1" dirty="0">
                  <a:solidFill>
                    <a:schemeClr val="bg1">
                      <a:lumMod val="50000"/>
                    </a:schemeClr>
                  </a:solidFill>
                </a:rPr>
                <a:t>業界経験者が全会員数の半数を占めており、</a:t>
              </a:r>
              <a:endParaRPr lang="en-US" altLang="ja-JP" sz="1200" b="1" dirty="0">
                <a:solidFill>
                  <a:schemeClr val="bg1">
                    <a:lumMod val="50000"/>
                  </a:schemeClr>
                </a:solidFill>
              </a:endParaRPr>
            </a:p>
            <a:p>
              <a:r>
                <a:rPr lang="ja-JP" altLang="en-US" sz="1200" b="1" dirty="0">
                  <a:solidFill>
                    <a:schemeClr val="bg1">
                      <a:lumMod val="50000"/>
                    </a:schemeClr>
                  </a:solidFill>
                </a:rPr>
                <a:t>　特に</a:t>
              </a:r>
              <a:r>
                <a:rPr lang="en-US" altLang="ja-JP" sz="1200" b="1" dirty="0" smtClean="0">
                  <a:solidFill>
                    <a:schemeClr val="bg1">
                      <a:lumMod val="50000"/>
                    </a:schemeClr>
                  </a:solidFill>
                </a:rPr>
                <a:t>Web</a:t>
              </a:r>
              <a:r>
                <a:rPr lang="ja-JP" altLang="en-US" sz="1200" b="1" dirty="0" smtClean="0">
                  <a:solidFill>
                    <a:schemeClr val="bg1">
                      <a:lumMod val="50000"/>
                    </a:schemeClr>
                  </a:solidFill>
                </a:rPr>
                <a:t>・広告</a:t>
              </a:r>
              <a:r>
                <a:rPr lang="ja-JP" altLang="en-US" sz="1200" b="1" dirty="0">
                  <a:solidFill>
                    <a:schemeClr val="bg1">
                      <a:lumMod val="50000"/>
                    </a:schemeClr>
                  </a:solidFill>
                </a:rPr>
                <a:t>経験者は</a:t>
              </a:r>
              <a:r>
                <a:rPr lang="en-US" altLang="ja-JP" sz="1200" b="1" dirty="0" smtClean="0">
                  <a:solidFill>
                    <a:schemeClr val="bg1">
                      <a:lumMod val="50000"/>
                    </a:schemeClr>
                  </a:solidFill>
                </a:rPr>
                <a:t>68% </a:t>
              </a:r>
              <a:r>
                <a:rPr lang="ja-JP" altLang="en-US" sz="1200" b="1" dirty="0">
                  <a:solidFill>
                    <a:schemeClr val="bg1">
                      <a:lumMod val="50000"/>
                    </a:schemeClr>
                  </a:solidFill>
                </a:rPr>
                <a:t>と採用ニーズの多い</a:t>
              </a:r>
              <a:endParaRPr lang="en-US" altLang="ja-JP" sz="1200" b="1" dirty="0">
                <a:solidFill>
                  <a:schemeClr val="bg1">
                    <a:lumMod val="50000"/>
                  </a:schemeClr>
                </a:solidFill>
              </a:endParaRPr>
            </a:p>
            <a:p>
              <a:r>
                <a:rPr lang="ja-JP" altLang="en-US" sz="1200" b="1" dirty="0">
                  <a:solidFill>
                    <a:schemeClr val="bg1">
                      <a:lumMod val="50000"/>
                    </a:schemeClr>
                  </a:solidFill>
                </a:rPr>
                <a:t>　ポジションの属性が強い</a:t>
              </a:r>
            </a:p>
          </p:txBody>
        </p:sp>
        <p:sp>
          <p:nvSpPr>
            <p:cNvPr id="117" name="正方形/長方形 116"/>
            <p:cNvSpPr/>
            <p:nvPr/>
          </p:nvSpPr>
          <p:spPr>
            <a:xfrm>
              <a:off x="4814326" y="4247080"/>
              <a:ext cx="3874289" cy="515041"/>
            </a:xfrm>
            <a:prstGeom prst="rect">
              <a:avLst/>
            </a:prstGeom>
          </p:spPr>
          <p:txBody>
            <a:bodyPr wrap="square">
              <a:spAutoFit/>
            </a:bodyPr>
            <a:lstStyle/>
            <a:p>
              <a:r>
                <a:rPr lang="ja-JP" altLang="en-US" sz="1600" b="1" u="sng" dirty="0">
                  <a:solidFill>
                    <a:srgbClr val="000000"/>
                  </a:solidFill>
                  <a:uFill>
                    <a:solidFill>
                      <a:srgbClr val="000000"/>
                    </a:solidFill>
                  </a:uFill>
                  <a:ea typeface="ＭＳ 明朝" panose="02020609040205080304" pitchFamily="17" charset="-128"/>
                  <a:cs typeface="ＭＳ 明朝" panose="02020609040205080304" pitchFamily="17" charset="-128"/>
                </a:rPr>
                <a:t>首都圏</a:t>
              </a:r>
              <a:r>
                <a:rPr lang="ja-JP" altLang="ja-JP" sz="1600" b="1" u="sng" dirty="0">
                  <a:solidFill>
                    <a:srgbClr val="000000"/>
                  </a:solidFill>
                  <a:uFill>
                    <a:solidFill>
                      <a:srgbClr val="000000"/>
                    </a:solidFill>
                  </a:uFill>
                  <a:ea typeface="ＭＳ 明朝" panose="02020609040205080304" pitchFamily="17" charset="-128"/>
                  <a:cs typeface="ＭＳ 明朝" panose="02020609040205080304" pitchFamily="17" charset="-128"/>
                </a:rPr>
                <a:t>を中心とした</a:t>
              </a:r>
              <a:r>
                <a:rPr lang="en-US" altLang="ja-JP" sz="1600" b="1" u="sng" dirty="0" smtClean="0">
                  <a:solidFill>
                    <a:srgbClr val="000000"/>
                  </a:solidFill>
                  <a:uFill>
                    <a:solidFill>
                      <a:srgbClr val="000000"/>
                    </a:solidFill>
                  </a:uFill>
                  <a:ea typeface="ＭＳ 明朝" panose="02020609040205080304" pitchFamily="17" charset="-128"/>
                  <a:cs typeface="ＭＳ 明朝" panose="02020609040205080304" pitchFamily="17" charset="-128"/>
                </a:rPr>
                <a:t>24</a:t>
              </a:r>
              <a:r>
                <a:rPr lang="ja-JP" altLang="en-US" sz="1600" b="1" u="sng" dirty="0" smtClean="0">
                  <a:solidFill>
                    <a:srgbClr val="000000"/>
                  </a:solidFill>
                  <a:uFill>
                    <a:solidFill>
                      <a:srgbClr val="000000"/>
                    </a:solidFill>
                  </a:uFill>
                  <a:ea typeface="ＭＳ 明朝" panose="02020609040205080304" pitchFamily="17" charset="-128"/>
                  <a:cs typeface="ＭＳ 明朝" panose="02020609040205080304" pitchFamily="17" charset="-128"/>
                </a:rPr>
                <a:t>歳</a:t>
              </a:r>
              <a:r>
                <a:rPr lang="ja-JP" altLang="ja-JP" sz="1600" b="1" u="sng" dirty="0" smtClean="0">
                  <a:solidFill>
                    <a:srgbClr val="000000"/>
                  </a:solidFill>
                  <a:uFill>
                    <a:solidFill>
                      <a:srgbClr val="000000"/>
                    </a:solidFill>
                  </a:uFill>
                  <a:ea typeface="ＭＳ 明朝" panose="02020609040205080304" pitchFamily="17" charset="-128"/>
                  <a:cs typeface="ＭＳ 明朝" panose="02020609040205080304" pitchFamily="17" charset="-128"/>
                </a:rPr>
                <a:t>～</a:t>
              </a:r>
              <a:r>
                <a:rPr lang="en-US" altLang="ja-JP" sz="1600" b="1" u="sng" dirty="0" smtClean="0">
                  <a:solidFill>
                    <a:srgbClr val="000000"/>
                  </a:solidFill>
                  <a:uFill>
                    <a:solidFill>
                      <a:srgbClr val="000000"/>
                    </a:solidFill>
                  </a:uFill>
                  <a:ea typeface="ＭＳ 明朝" panose="02020609040205080304" pitchFamily="17" charset="-128"/>
                  <a:cs typeface="ＭＳ 明朝" panose="02020609040205080304" pitchFamily="17" charset="-128"/>
                </a:rPr>
                <a:t>35</a:t>
              </a:r>
              <a:r>
                <a:rPr lang="ja-JP" altLang="en-US" sz="1600" b="1" u="sng" dirty="0" smtClean="0">
                  <a:solidFill>
                    <a:srgbClr val="000000"/>
                  </a:solidFill>
                  <a:uFill>
                    <a:solidFill>
                      <a:srgbClr val="000000"/>
                    </a:solidFill>
                  </a:uFill>
                  <a:ea typeface="ＭＳ 明朝" panose="02020609040205080304" pitchFamily="17" charset="-128"/>
                  <a:cs typeface="ＭＳ 明朝" panose="02020609040205080304" pitchFamily="17" charset="-128"/>
                </a:rPr>
                <a:t>歳</a:t>
              </a:r>
              <a:endParaRPr lang="en-US" altLang="ja-JP" sz="1600" b="1" u="sng" dirty="0">
                <a:solidFill>
                  <a:srgbClr val="000000"/>
                </a:solidFill>
                <a:uFill>
                  <a:solidFill>
                    <a:srgbClr val="000000"/>
                  </a:solidFill>
                </a:uFill>
                <a:ea typeface="ＭＳ 明朝" panose="02020609040205080304" pitchFamily="17" charset="-128"/>
                <a:cs typeface="ＭＳ 明朝" panose="02020609040205080304" pitchFamily="17" charset="-128"/>
              </a:endParaRPr>
            </a:p>
            <a:p>
              <a:r>
                <a:rPr lang="en-US" altLang="ja-JP" sz="1200" b="1" dirty="0">
                  <a:solidFill>
                    <a:schemeClr val="bg1">
                      <a:lumMod val="50000"/>
                    </a:schemeClr>
                  </a:solidFill>
                </a:rPr>
                <a:t>└Facebook</a:t>
              </a:r>
              <a:r>
                <a:rPr lang="ja-JP" altLang="ja-JP" sz="1200" b="1" dirty="0">
                  <a:solidFill>
                    <a:schemeClr val="bg1">
                      <a:lumMod val="50000"/>
                    </a:schemeClr>
                  </a:solidFill>
                </a:rPr>
                <a:t>広告でのセグメント配信により、</a:t>
              </a:r>
              <a:r>
                <a:rPr lang="ja-JP" altLang="en-US" sz="1200" b="1" dirty="0">
                  <a:solidFill>
                    <a:schemeClr val="bg1">
                      <a:lumMod val="50000"/>
                    </a:schemeClr>
                  </a:solidFill>
                </a:rPr>
                <a:t>ニーズに合った</a:t>
              </a:r>
              <a:r>
                <a:rPr lang="ja-JP" altLang="ja-JP" sz="1200" b="1" dirty="0">
                  <a:solidFill>
                    <a:schemeClr val="bg1">
                      <a:lumMod val="50000"/>
                    </a:schemeClr>
                  </a:solidFill>
                </a:rPr>
                <a:t>ユーザー層を集中的に獲得</a:t>
              </a:r>
              <a:endParaRPr lang="ja-JP" altLang="en-US" sz="1200" b="1" dirty="0">
                <a:solidFill>
                  <a:schemeClr val="bg1">
                    <a:lumMod val="50000"/>
                  </a:schemeClr>
                </a:solidFill>
              </a:endParaRPr>
            </a:p>
          </p:txBody>
        </p:sp>
        <p:sp>
          <p:nvSpPr>
            <p:cNvPr id="118" name="正方形/長方形 117"/>
            <p:cNvSpPr/>
            <p:nvPr/>
          </p:nvSpPr>
          <p:spPr>
            <a:xfrm>
              <a:off x="4784921" y="4898273"/>
              <a:ext cx="3807052" cy="649399"/>
            </a:xfrm>
            <a:prstGeom prst="rect">
              <a:avLst/>
            </a:prstGeom>
          </p:spPr>
          <p:txBody>
            <a:bodyPr wrap="square">
              <a:spAutoFit/>
            </a:bodyPr>
            <a:lstStyle/>
            <a:p>
              <a:r>
                <a:rPr lang="ja-JP" altLang="en-US" sz="1600" b="1" u="sng" dirty="0" smtClean="0">
                  <a:solidFill>
                    <a:srgbClr val="000000"/>
                  </a:solidFill>
                  <a:uFill>
                    <a:solidFill>
                      <a:srgbClr val="000000"/>
                    </a:solidFill>
                  </a:uFill>
                  <a:ea typeface="ＭＳ 明朝" panose="02020609040205080304" pitchFamily="17" charset="-128"/>
                  <a:cs typeface="ＭＳ 明朝" panose="02020609040205080304" pitchFamily="17" charset="-128"/>
                </a:rPr>
                <a:t>情報感度の高いユーザーへのリーチ</a:t>
              </a:r>
              <a:endParaRPr lang="en-US" altLang="ja-JP" sz="1600" b="1" u="sng" dirty="0">
                <a:solidFill>
                  <a:srgbClr val="000000"/>
                </a:solidFill>
                <a:uFill>
                  <a:solidFill>
                    <a:srgbClr val="000000"/>
                  </a:solidFill>
                </a:uFill>
                <a:ea typeface="ＭＳ 明朝" panose="02020609040205080304" pitchFamily="17" charset="-128"/>
                <a:cs typeface="ＭＳ 明朝" panose="02020609040205080304" pitchFamily="17" charset="-128"/>
              </a:endParaRPr>
            </a:p>
            <a:p>
              <a:r>
                <a:rPr lang="en-US" altLang="ja-JP" sz="1200" b="1" dirty="0" smtClean="0">
                  <a:solidFill>
                    <a:schemeClr val="bg1">
                      <a:lumMod val="50000"/>
                    </a:schemeClr>
                  </a:solidFill>
                </a:rPr>
                <a:t>└Switch.</a:t>
              </a:r>
              <a:r>
                <a:rPr lang="ja-JP" altLang="en-US" sz="1200" b="1" dirty="0" smtClean="0">
                  <a:solidFill>
                    <a:schemeClr val="bg1">
                      <a:lumMod val="50000"/>
                    </a:schemeClr>
                  </a:solidFill>
                </a:rPr>
                <a:t>は</a:t>
              </a:r>
              <a:r>
                <a:rPr lang="en-US" altLang="ja-JP" sz="1200" b="1" dirty="0" err="1" smtClean="0">
                  <a:solidFill>
                    <a:schemeClr val="bg1">
                      <a:lumMod val="50000"/>
                    </a:schemeClr>
                  </a:solidFill>
                </a:rPr>
                <a:t>facebook</a:t>
              </a:r>
              <a:r>
                <a:rPr lang="ja-JP" altLang="en-US" sz="1200" b="1" dirty="0" smtClean="0">
                  <a:solidFill>
                    <a:schemeClr val="bg1">
                      <a:lumMod val="50000"/>
                    </a:schemeClr>
                  </a:solidFill>
                </a:rPr>
                <a:t>アプリケーションを利用したサービスのため、情報感度の高いユーザーへ効率的にアプローチが可能</a:t>
              </a:r>
              <a:endParaRPr lang="ja-JP" altLang="en-US" sz="1200" b="1" dirty="0">
                <a:solidFill>
                  <a:schemeClr val="bg1">
                    <a:lumMod val="50000"/>
                  </a:schemeClr>
                </a:solidFill>
              </a:endParaRPr>
            </a:p>
          </p:txBody>
        </p:sp>
        <p:sp>
          <p:nvSpPr>
            <p:cNvPr id="119" name="正方形/長方形 118"/>
            <p:cNvSpPr/>
            <p:nvPr/>
          </p:nvSpPr>
          <p:spPr>
            <a:xfrm>
              <a:off x="4359859" y="5112957"/>
              <a:ext cx="483367" cy="461665"/>
            </a:xfrm>
            <a:prstGeom prst="rect">
              <a:avLst/>
            </a:prstGeom>
          </p:spPr>
          <p:txBody>
            <a:bodyPr wrap="square">
              <a:spAutoFit/>
            </a:bodyPr>
            <a:lstStyle/>
            <a:p>
              <a:r>
                <a:rPr lang="en-US" altLang="ja-JP" sz="2400" dirty="0">
                  <a:solidFill>
                    <a:srgbClr val="FFAF00"/>
                  </a:solidFill>
                  <a:latin typeface="ＭＳ 明朝" panose="02020609040205080304" pitchFamily="17" charset="-128"/>
                  <a:cs typeface="ＭＳ 明朝" panose="02020609040205080304" pitchFamily="17" charset="-128"/>
                </a:rPr>
                <a:t>③</a:t>
              </a:r>
              <a:endParaRPr lang="ja-JP" altLang="en-US" sz="2400" dirty="0"/>
            </a:p>
          </p:txBody>
        </p:sp>
        <p:sp>
          <p:nvSpPr>
            <p:cNvPr id="120" name="正方形/長方形 119"/>
            <p:cNvSpPr/>
            <p:nvPr/>
          </p:nvSpPr>
          <p:spPr>
            <a:xfrm>
              <a:off x="4359859" y="4399989"/>
              <a:ext cx="483367" cy="461665"/>
            </a:xfrm>
            <a:prstGeom prst="rect">
              <a:avLst/>
            </a:prstGeom>
          </p:spPr>
          <p:txBody>
            <a:bodyPr wrap="square">
              <a:spAutoFit/>
            </a:bodyPr>
            <a:lstStyle/>
            <a:p>
              <a:r>
                <a:rPr lang="ja-JP" altLang="en-US" sz="2400" dirty="0">
                  <a:solidFill>
                    <a:srgbClr val="FFAF00"/>
                  </a:solidFill>
                  <a:latin typeface="ＭＳ 明朝" panose="02020609040205080304" pitchFamily="17" charset="-128"/>
                </a:rPr>
                <a:t>②</a:t>
              </a:r>
              <a:endParaRPr lang="ja-JP" altLang="en-US" sz="2400" dirty="0"/>
            </a:p>
          </p:txBody>
        </p:sp>
        <p:sp>
          <p:nvSpPr>
            <p:cNvPr id="121" name="正方形/長方形 120"/>
            <p:cNvSpPr/>
            <p:nvPr/>
          </p:nvSpPr>
          <p:spPr>
            <a:xfrm>
              <a:off x="4352286" y="3539687"/>
              <a:ext cx="483367" cy="461665"/>
            </a:xfrm>
            <a:prstGeom prst="rect">
              <a:avLst/>
            </a:prstGeom>
          </p:spPr>
          <p:txBody>
            <a:bodyPr wrap="square">
              <a:spAutoFit/>
            </a:bodyPr>
            <a:lstStyle/>
            <a:p>
              <a:r>
                <a:rPr lang="ja-JP" altLang="en-US" sz="2400" dirty="0">
                  <a:solidFill>
                    <a:srgbClr val="FFAF00"/>
                  </a:solidFill>
                  <a:latin typeface="ＭＳ 明朝" panose="02020609040205080304" pitchFamily="17" charset="-128"/>
                </a:rPr>
                <a:t>①</a:t>
              </a:r>
              <a:endParaRPr lang="ja-JP" altLang="en-US" sz="2400" dirty="0"/>
            </a:p>
          </p:txBody>
        </p:sp>
      </p:grpSp>
      <p:sp>
        <p:nvSpPr>
          <p:cNvPr id="125" name="正方形/長方形 124"/>
          <p:cNvSpPr/>
          <p:nvPr/>
        </p:nvSpPr>
        <p:spPr>
          <a:xfrm>
            <a:off x="0" y="6361491"/>
            <a:ext cx="9144000" cy="279436"/>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フッター プレースホルダー 5"/>
          <p:cNvSpPr txBox="1">
            <a:spLocks/>
          </p:cNvSpPr>
          <p:nvPr/>
        </p:nvSpPr>
        <p:spPr>
          <a:xfrm>
            <a:off x="2694787" y="6337427"/>
            <a:ext cx="3762835" cy="365125"/>
          </a:xfrm>
          <a:prstGeom prst="rect">
            <a:avLst/>
          </a:prstGeom>
        </p:spPr>
        <p:txBody>
          <a:bodyPr vert="horz" lIns="91440" tIns="45720" rIns="91440" bIns="45720" rtlCol="0" anchor="ctr"/>
          <a:lstStyle>
            <a:defPPr>
              <a:defRPr lang="ja-JP"/>
            </a:defPPr>
            <a:lvl1pPr marL="0" algn="ct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dirty="0">
                <a:solidFill>
                  <a:schemeClr val="bg1"/>
                </a:solidFill>
              </a:rPr>
              <a:t>©2016 Net Marketing corporation All rights reserved. </a:t>
            </a:r>
            <a:endParaRPr lang="ja-JP" altLang="en-US" dirty="0">
              <a:solidFill>
                <a:schemeClr val="bg1"/>
              </a:solidFill>
            </a:endParaRPr>
          </a:p>
        </p:txBody>
      </p:sp>
      <p:sp>
        <p:nvSpPr>
          <p:cNvPr id="127" name="平行四辺形 126"/>
          <p:cNvSpPr/>
          <p:nvPr/>
        </p:nvSpPr>
        <p:spPr>
          <a:xfrm>
            <a:off x="8312344" y="6359330"/>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平行四辺形 128"/>
          <p:cNvSpPr/>
          <p:nvPr/>
        </p:nvSpPr>
        <p:spPr>
          <a:xfrm>
            <a:off x="8516881" y="6359140"/>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4" name="図 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1728" y="121396"/>
            <a:ext cx="2302101" cy="648000"/>
          </a:xfrm>
          <a:prstGeom prst="rect">
            <a:avLst/>
          </a:prstGeom>
        </p:spPr>
      </p:pic>
      <p:sp>
        <p:nvSpPr>
          <p:cNvPr id="124" name="正方形/長方形 123"/>
          <p:cNvSpPr/>
          <p:nvPr/>
        </p:nvSpPr>
        <p:spPr>
          <a:xfrm>
            <a:off x="2930916" y="314870"/>
            <a:ext cx="1723549"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とは？</a:t>
            </a:r>
          </a:p>
        </p:txBody>
      </p:sp>
      <p:grpSp>
        <p:nvGrpSpPr>
          <p:cNvPr id="142" name="グループ化 141"/>
          <p:cNvGrpSpPr/>
          <p:nvPr/>
        </p:nvGrpSpPr>
        <p:grpSpPr>
          <a:xfrm>
            <a:off x="4657110" y="0"/>
            <a:ext cx="580030" cy="912041"/>
            <a:chOff x="4692444" y="60"/>
            <a:chExt cx="426364" cy="914933"/>
          </a:xfrm>
        </p:grpSpPr>
        <p:sp>
          <p:nvSpPr>
            <p:cNvPr id="137" name="平行四辺形 136"/>
            <p:cNvSpPr/>
            <p:nvPr/>
          </p:nvSpPr>
          <p:spPr>
            <a:xfrm flipH="1">
              <a:off x="4692444" y="60"/>
              <a:ext cx="423842" cy="462555"/>
            </a:xfrm>
            <a:prstGeom prst="parallelogram">
              <a:avLst>
                <a:gd name="adj" fmla="val 799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平行四辺形 138"/>
            <p:cNvSpPr/>
            <p:nvPr/>
          </p:nvSpPr>
          <p:spPr>
            <a:xfrm flipH="1" flipV="1">
              <a:off x="4703024" y="462779"/>
              <a:ext cx="415784" cy="452214"/>
            </a:xfrm>
            <a:prstGeom prst="parallelogram">
              <a:avLst>
                <a:gd name="adj" fmla="val 7885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p:cNvGrpSpPr/>
          <p:nvPr/>
        </p:nvGrpSpPr>
        <p:grpSpPr>
          <a:xfrm>
            <a:off x="5004382" y="-2438"/>
            <a:ext cx="580030" cy="912041"/>
            <a:chOff x="4692444" y="60"/>
            <a:chExt cx="426364" cy="914933"/>
          </a:xfrm>
        </p:grpSpPr>
        <p:sp>
          <p:nvSpPr>
            <p:cNvPr id="144" name="平行四辺形 143"/>
            <p:cNvSpPr/>
            <p:nvPr/>
          </p:nvSpPr>
          <p:spPr>
            <a:xfrm flipH="1">
              <a:off x="4692444" y="60"/>
              <a:ext cx="423842" cy="462555"/>
            </a:xfrm>
            <a:prstGeom prst="parallelogram">
              <a:avLst>
                <a:gd name="adj" fmla="val 799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平行四辺形 144"/>
            <p:cNvSpPr/>
            <p:nvPr/>
          </p:nvSpPr>
          <p:spPr>
            <a:xfrm flipH="1" flipV="1">
              <a:off x="4703024" y="462779"/>
              <a:ext cx="415784" cy="452214"/>
            </a:xfrm>
            <a:prstGeom prst="parallelogram">
              <a:avLst>
                <a:gd name="adj" fmla="val 7885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8" name="グループ化 147"/>
          <p:cNvGrpSpPr/>
          <p:nvPr/>
        </p:nvGrpSpPr>
        <p:grpSpPr>
          <a:xfrm>
            <a:off x="240672" y="2222382"/>
            <a:ext cx="4703603" cy="3719744"/>
            <a:chOff x="187507" y="2137320"/>
            <a:chExt cx="4703603" cy="3719744"/>
          </a:xfrm>
        </p:grpSpPr>
        <p:sp>
          <p:nvSpPr>
            <p:cNvPr id="34" name="テキスト ボックス 33"/>
            <p:cNvSpPr txBox="1"/>
            <p:nvPr/>
          </p:nvSpPr>
          <p:spPr>
            <a:xfrm>
              <a:off x="2950406" y="2239262"/>
              <a:ext cx="1471878" cy="307777"/>
            </a:xfrm>
            <a:prstGeom prst="rect">
              <a:avLst/>
            </a:prstGeom>
            <a:noFill/>
          </p:spPr>
          <p:txBody>
            <a:bodyPr wrap="none" rtlCol="0">
              <a:spAutoFit/>
            </a:bodyPr>
            <a:lstStyle/>
            <a:p>
              <a:r>
                <a:rPr kumimoji="1" lang="en-US" altLang="ja-JP" sz="1400" b="1" dirty="0"/>
                <a:t>Web</a:t>
              </a:r>
              <a:r>
                <a:rPr kumimoji="1" lang="ja-JP" altLang="en-US" sz="1400" b="1" dirty="0"/>
                <a:t>・</a:t>
              </a:r>
              <a:r>
                <a:rPr kumimoji="1" lang="en-US" altLang="ja-JP" sz="1400" b="1" dirty="0"/>
                <a:t>IT</a:t>
              </a:r>
              <a:r>
                <a:rPr kumimoji="1" lang="ja-JP" altLang="en-US" sz="1400" b="1" dirty="0"/>
                <a:t>業界特化</a:t>
              </a:r>
            </a:p>
          </p:txBody>
        </p:sp>
        <p:sp>
          <p:nvSpPr>
            <p:cNvPr id="35" name="テキスト ボックス 34"/>
            <p:cNvSpPr txBox="1"/>
            <p:nvPr/>
          </p:nvSpPr>
          <p:spPr>
            <a:xfrm>
              <a:off x="644360" y="2237346"/>
              <a:ext cx="1980029" cy="307777"/>
            </a:xfrm>
            <a:prstGeom prst="rect">
              <a:avLst/>
            </a:prstGeom>
            <a:noFill/>
          </p:spPr>
          <p:txBody>
            <a:bodyPr wrap="none" rtlCol="0">
              <a:spAutoFit/>
            </a:bodyPr>
            <a:lstStyle/>
            <a:p>
              <a:r>
                <a:rPr kumimoji="1" lang="ja-JP" altLang="en-US" sz="1400" b="1" dirty="0"/>
                <a:t>総合型（複数業界掲載）</a:t>
              </a:r>
            </a:p>
          </p:txBody>
        </p:sp>
        <p:sp>
          <p:nvSpPr>
            <p:cNvPr id="36" name="テキスト ボックス 35"/>
            <p:cNvSpPr txBox="1"/>
            <p:nvPr/>
          </p:nvSpPr>
          <p:spPr>
            <a:xfrm>
              <a:off x="200558" y="2776665"/>
              <a:ext cx="400110" cy="917880"/>
            </a:xfrm>
            <a:prstGeom prst="rect">
              <a:avLst/>
            </a:prstGeom>
            <a:noFill/>
          </p:spPr>
          <p:txBody>
            <a:bodyPr vert="eaVert" wrap="none" rtlCol="0">
              <a:spAutoFit/>
            </a:bodyPr>
            <a:lstStyle/>
            <a:p>
              <a:r>
                <a:rPr kumimoji="1" lang="ja-JP" altLang="en-US" sz="1400" b="1" dirty="0"/>
                <a:t>スカウト型</a:t>
              </a:r>
              <a:endParaRPr kumimoji="1" lang="en-US" altLang="ja-JP" sz="1400" b="1" dirty="0"/>
            </a:p>
          </p:txBody>
        </p:sp>
        <p:sp>
          <p:nvSpPr>
            <p:cNvPr id="37" name="テキスト ボックス 36"/>
            <p:cNvSpPr txBox="1"/>
            <p:nvPr/>
          </p:nvSpPr>
          <p:spPr>
            <a:xfrm>
              <a:off x="187507" y="4682682"/>
              <a:ext cx="400110" cy="621324"/>
            </a:xfrm>
            <a:prstGeom prst="rect">
              <a:avLst/>
            </a:prstGeom>
            <a:noFill/>
          </p:spPr>
          <p:txBody>
            <a:bodyPr vert="eaVert" wrap="none" rtlCol="0">
              <a:spAutoFit/>
            </a:bodyPr>
            <a:lstStyle/>
            <a:p>
              <a:r>
                <a:rPr kumimoji="1" lang="ja-JP" altLang="en-US" sz="1400" b="1" dirty="0"/>
                <a:t>掲載型</a:t>
              </a:r>
            </a:p>
          </p:txBody>
        </p:sp>
        <p:cxnSp>
          <p:nvCxnSpPr>
            <p:cNvPr id="3" name="直線コネクタ 2"/>
            <p:cNvCxnSpPr/>
            <p:nvPr/>
          </p:nvCxnSpPr>
          <p:spPr>
            <a:xfrm>
              <a:off x="600668" y="4063188"/>
              <a:ext cx="417132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 name="直線コネクタ 3"/>
            <p:cNvCxnSpPr/>
            <p:nvPr/>
          </p:nvCxnSpPr>
          <p:spPr>
            <a:xfrm flipV="1">
              <a:off x="2697103" y="2601725"/>
              <a:ext cx="7500" cy="3107670"/>
            </a:xfrm>
            <a:prstGeom prst="line">
              <a:avLst/>
            </a:prstGeom>
            <a:ln w="19050"/>
          </p:spPr>
          <p:style>
            <a:lnRef idx="1">
              <a:schemeClr val="dk1"/>
            </a:lnRef>
            <a:fillRef idx="0">
              <a:schemeClr val="dk1"/>
            </a:fillRef>
            <a:effectRef idx="0">
              <a:schemeClr val="dk1"/>
            </a:effectRef>
            <a:fontRef idx="minor">
              <a:schemeClr val="tx1"/>
            </a:fontRef>
          </p:style>
        </p:cxnSp>
        <p:grpSp>
          <p:nvGrpSpPr>
            <p:cNvPr id="38" name="グループ化 37"/>
            <p:cNvGrpSpPr/>
            <p:nvPr/>
          </p:nvGrpSpPr>
          <p:grpSpPr>
            <a:xfrm>
              <a:off x="530697" y="4483046"/>
              <a:ext cx="1907319" cy="806491"/>
              <a:chOff x="237259" y="4206233"/>
              <a:chExt cx="4040497" cy="1708485"/>
            </a:xfrm>
          </p:grpSpPr>
          <p:sp>
            <p:nvSpPr>
              <p:cNvPr id="9" name="円/楕円 8"/>
              <p:cNvSpPr/>
              <p:nvPr/>
            </p:nvSpPr>
            <p:spPr>
              <a:xfrm>
                <a:off x="993137" y="4206233"/>
                <a:ext cx="2947737" cy="1708485"/>
              </a:xfrm>
              <a:prstGeom prst="ellipse">
                <a:avLst/>
              </a:prstGeom>
              <a:solidFill>
                <a:schemeClr val="accent1">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24775" y="4489855"/>
                <a:ext cx="1621539" cy="710185"/>
              </a:xfrm>
              <a:prstGeom prst="rect">
                <a:avLst/>
              </a:prstGeom>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846" y="5318855"/>
                <a:ext cx="1905000" cy="333375"/>
              </a:xfrm>
              <a:prstGeom prst="rect">
                <a:avLst/>
              </a:prstGeom>
            </p:spPr>
          </p:pic>
          <p:pic>
            <p:nvPicPr>
              <p:cNvPr id="12" name="図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7259" y="4489855"/>
                <a:ext cx="2181512" cy="545378"/>
              </a:xfrm>
              <a:prstGeom prst="rect">
                <a:avLst/>
              </a:prstGeom>
            </p:spPr>
          </p:pic>
          <p:pic>
            <p:nvPicPr>
              <p:cNvPr id="13" name="図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93335" y="5297154"/>
                <a:ext cx="1684421" cy="309884"/>
              </a:xfrm>
              <a:prstGeom prst="rect">
                <a:avLst/>
              </a:prstGeom>
            </p:spPr>
          </p:pic>
        </p:grpSp>
        <p:grpSp>
          <p:nvGrpSpPr>
            <p:cNvPr id="83" name="グループ化 82"/>
            <p:cNvGrpSpPr/>
            <p:nvPr/>
          </p:nvGrpSpPr>
          <p:grpSpPr>
            <a:xfrm>
              <a:off x="895196" y="3278640"/>
              <a:ext cx="1300171" cy="589195"/>
              <a:chOff x="1212362" y="3395008"/>
              <a:chExt cx="1300171" cy="589195"/>
            </a:xfrm>
          </p:grpSpPr>
          <p:sp>
            <p:nvSpPr>
              <p:cNvPr id="19" name="円/楕円 18"/>
              <p:cNvSpPr/>
              <p:nvPr/>
            </p:nvSpPr>
            <p:spPr>
              <a:xfrm>
                <a:off x="1604993" y="3395008"/>
                <a:ext cx="589196" cy="589195"/>
              </a:xfrm>
              <a:prstGeom prst="ellipse">
                <a:avLst/>
              </a:prstGeom>
              <a:solidFill>
                <a:schemeClr val="accent4">
                  <a:lumMod val="40000"/>
                  <a:lumOff val="6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6" name="図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54208" y="3692249"/>
                <a:ext cx="1216479" cy="291954"/>
              </a:xfrm>
              <a:prstGeom prst="rect">
                <a:avLst/>
              </a:prstGeom>
            </p:spPr>
          </p:pic>
          <p:pic>
            <p:nvPicPr>
              <p:cNvPr id="18" name="図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12362" y="3442487"/>
                <a:ext cx="1300171" cy="174249"/>
              </a:xfrm>
              <a:prstGeom prst="rect">
                <a:avLst/>
              </a:prstGeom>
            </p:spPr>
          </p:pic>
        </p:grpSp>
        <p:sp>
          <p:nvSpPr>
            <p:cNvPr id="26" name="円/楕円 25"/>
            <p:cNvSpPr/>
            <p:nvPr/>
          </p:nvSpPr>
          <p:spPr>
            <a:xfrm>
              <a:off x="2924585" y="3757861"/>
              <a:ext cx="1576948" cy="606617"/>
            </a:xfrm>
            <a:prstGeom prst="ellipse">
              <a:avLst/>
            </a:prstGeom>
            <a:solidFill>
              <a:schemeClr val="accent2">
                <a:lumMod val="40000"/>
                <a:lumOff val="6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pic>
          <p:nvPicPr>
            <p:cNvPr id="24" name="図 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060300" y="3841755"/>
              <a:ext cx="1255799" cy="418599"/>
            </a:xfrm>
            <a:prstGeom prst="rect">
              <a:avLst/>
            </a:prstGeom>
          </p:spPr>
        </p:pic>
        <p:pic>
          <p:nvPicPr>
            <p:cNvPr id="29" name="図 2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43755" y="2819316"/>
              <a:ext cx="1070560" cy="259530"/>
            </a:xfrm>
            <a:prstGeom prst="rect">
              <a:avLst/>
            </a:prstGeom>
          </p:spPr>
        </p:pic>
        <p:sp>
          <p:nvSpPr>
            <p:cNvPr id="78" name="円/楕円 77"/>
            <p:cNvSpPr/>
            <p:nvPr/>
          </p:nvSpPr>
          <p:spPr>
            <a:xfrm>
              <a:off x="3248965" y="4710646"/>
              <a:ext cx="969724" cy="585021"/>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189078" y="3029160"/>
              <a:ext cx="1089498" cy="289416"/>
            </a:xfrm>
            <a:prstGeom prst="rect">
              <a:avLst/>
            </a:prstGeom>
          </p:spPr>
        </p:pic>
        <p:sp>
          <p:nvSpPr>
            <p:cNvPr id="41" name="円/楕円 40"/>
            <p:cNvSpPr/>
            <p:nvPr/>
          </p:nvSpPr>
          <p:spPr>
            <a:xfrm>
              <a:off x="2941847" y="2873302"/>
              <a:ext cx="1606604" cy="6465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195862" y="2137320"/>
              <a:ext cx="4695248" cy="371974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109120" y="4900810"/>
              <a:ext cx="1294909" cy="181287"/>
            </a:xfrm>
            <a:prstGeom prst="rect">
              <a:avLst/>
            </a:prstGeom>
          </p:spPr>
        </p:pic>
      </p:grpSp>
      <p:sp>
        <p:nvSpPr>
          <p:cNvPr id="52" name="テキスト ボックス 51"/>
          <p:cNvSpPr txBox="1"/>
          <p:nvPr/>
        </p:nvSpPr>
        <p:spPr>
          <a:xfrm>
            <a:off x="8805772" y="6309156"/>
            <a:ext cx="301686" cy="369332"/>
          </a:xfrm>
          <a:prstGeom prst="rect">
            <a:avLst/>
          </a:prstGeom>
          <a:noFill/>
        </p:spPr>
        <p:txBody>
          <a:bodyPr wrap="none" rtlCol="0">
            <a:spAutoFit/>
          </a:bodyPr>
          <a:lstStyle/>
          <a:p>
            <a:r>
              <a:rPr kumimoji="1" lang="en-US" altLang="ja-JP" dirty="0" smtClean="0">
                <a:solidFill>
                  <a:schemeClr val="bg1"/>
                </a:solidFill>
              </a:rPr>
              <a:t>4</a:t>
            </a:r>
            <a:endParaRPr kumimoji="1" lang="ja-JP" altLang="en-US" dirty="0">
              <a:solidFill>
                <a:schemeClr val="bg1"/>
              </a:solidFill>
            </a:endParaRPr>
          </a:p>
        </p:txBody>
      </p:sp>
    </p:spTree>
    <p:extLst>
      <p:ext uri="{BB962C8B-B14F-4D97-AF65-F5344CB8AC3E}">
        <p14:creationId xmlns:p14="http://schemas.microsoft.com/office/powerpoint/2010/main" val="3457315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正方形/長方形 130"/>
          <p:cNvSpPr/>
          <p:nvPr/>
        </p:nvSpPr>
        <p:spPr>
          <a:xfrm>
            <a:off x="0" y="-4268"/>
            <a:ext cx="9144000" cy="909603"/>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33" name="図 1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386" y="97604"/>
            <a:ext cx="2693975" cy="715633"/>
          </a:xfrm>
          <a:prstGeom prst="rect">
            <a:avLst/>
          </a:prstGeom>
        </p:spPr>
      </p:pic>
      <p:pic>
        <p:nvPicPr>
          <p:cNvPr id="95" name="図 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0294" y="2109015"/>
            <a:ext cx="1304906" cy="504000"/>
          </a:xfrm>
          <a:prstGeom prst="rect">
            <a:avLst/>
          </a:prstGeom>
        </p:spPr>
      </p:pic>
      <p:sp>
        <p:nvSpPr>
          <p:cNvPr id="125" name="正方形/長方形 124"/>
          <p:cNvSpPr/>
          <p:nvPr/>
        </p:nvSpPr>
        <p:spPr>
          <a:xfrm>
            <a:off x="0" y="6366367"/>
            <a:ext cx="9144000" cy="279436"/>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フッター プレースホルダー 5"/>
          <p:cNvSpPr txBox="1">
            <a:spLocks/>
          </p:cNvSpPr>
          <p:nvPr/>
        </p:nvSpPr>
        <p:spPr>
          <a:xfrm>
            <a:off x="2694787" y="6342303"/>
            <a:ext cx="3762835" cy="365125"/>
          </a:xfrm>
          <a:prstGeom prst="rect">
            <a:avLst/>
          </a:prstGeom>
        </p:spPr>
        <p:txBody>
          <a:bodyPr vert="horz" lIns="91440" tIns="45720" rIns="91440" bIns="45720" rtlCol="0" anchor="ctr"/>
          <a:lstStyle>
            <a:defPPr>
              <a:defRPr lang="ja-JP"/>
            </a:defPPr>
            <a:lvl1pPr marL="0" algn="ct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dirty="0">
                <a:solidFill>
                  <a:schemeClr val="bg1"/>
                </a:solidFill>
              </a:rPr>
              <a:t>©2016 Net Marketing corporation All rights reserved. </a:t>
            </a:r>
            <a:endParaRPr lang="ja-JP" altLang="en-US" dirty="0">
              <a:solidFill>
                <a:schemeClr val="bg1"/>
              </a:solidFill>
            </a:endParaRPr>
          </a:p>
        </p:txBody>
      </p:sp>
      <p:sp>
        <p:nvSpPr>
          <p:cNvPr id="127" name="平行四辺形 126"/>
          <p:cNvSpPr/>
          <p:nvPr/>
        </p:nvSpPr>
        <p:spPr>
          <a:xfrm>
            <a:off x="8312344" y="6364206"/>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平行四辺形 128"/>
          <p:cNvSpPr/>
          <p:nvPr/>
        </p:nvSpPr>
        <p:spPr>
          <a:xfrm>
            <a:off x="8516881" y="6364016"/>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4" name="図 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1728" y="126272"/>
            <a:ext cx="2302101" cy="648000"/>
          </a:xfrm>
          <a:prstGeom prst="rect">
            <a:avLst/>
          </a:prstGeom>
        </p:spPr>
      </p:pic>
      <p:sp>
        <p:nvSpPr>
          <p:cNvPr id="124" name="正方形/長方形 123"/>
          <p:cNvSpPr/>
          <p:nvPr/>
        </p:nvSpPr>
        <p:spPr>
          <a:xfrm>
            <a:off x="2930916" y="319746"/>
            <a:ext cx="4801314"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ユーザーインサイト</a:t>
            </a:r>
          </a:p>
        </p:txBody>
      </p:sp>
      <p:grpSp>
        <p:nvGrpSpPr>
          <p:cNvPr id="142" name="グループ化 141"/>
          <p:cNvGrpSpPr/>
          <p:nvPr/>
        </p:nvGrpSpPr>
        <p:grpSpPr>
          <a:xfrm>
            <a:off x="7732314" y="2438"/>
            <a:ext cx="580030" cy="912041"/>
            <a:chOff x="4692444" y="60"/>
            <a:chExt cx="426364" cy="914933"/>
          </a:xfrm>
        </p:grpSpPr>
        <p:sp>
          <p:nvSpPr>
            <p:cNvPr id="137" name="平行四辺形 136"/>
            <p:cNvSpPr/>
            <p:nvPr/>
          </p:nvSpPr>
          <p:spPr>
            <a:xfrm flipH="1">
              <a:off x="4692444" y="60"/>
              <a:ext cx="423842" cy="462555"/>
            </a:xfrm>
            <a:prstGeom prst="parallelogram">
              <a:avLst>
                <a:gd name="adj" fmla="val 799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平行四辺形 138"/>
            <p:cNvSpPr/>
            <p:nvPr/>
          </p:nvSpPr>
          <p:spPr>
            <a:xfrm flipH="1" flipV="1">
              <a:off x="4703024" y="462779"/>
              <a:ext cx="415784" cy="452214"/>
            </a:xfrm>
            <a:prstGeom prst="parallelogram">
              <a:avLst>
                <a:gd name="adj" fmla="val 7885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p:cNvGrpSpPr/>
          <p:nvPr/>
        </p:nvGrpSpPr>
        <p:grpSpPr>
          <a:xfrm>
            <a:off x="8079586" y="0"/>
            <a:ext cx="580030" cy="912041"/>
            <a:chOff x="4692444" y="60"/>
            <a:chExt cx="426364" cy="914933"/>
          </a:xfrm>
        </p:grpSpPr>
        <p:sp>
          <p:nvSpPr>
            <p:cNvPr id="144" name="平行四辺形 143"/>
            <p:cNvSpPr/>
            <p:nvPr/>
          </p:nvSpPr>
          <p:spPr>
            <a:xfrm flipH="1">
              <a:off x="4692444" y="60"/>
              <a:ext cx="423842" cy="462555"/>
            </a:xfrm>
            <a:prstGeom prst="parallelogram">
              <a:avLst>
                <a:gd name="adj" fmla="val 799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平行四辺形 144"/>
            <p:cNvSpPr/>
            <p:nvPr/>
          </p:nvSpPr>
          <p:spPr>
            <a:xfrm flipH="1" flipV="1">
              <a:off x="4703024" y="462779"/>
              <a:ext cx="415784" cy="452214"/>
            </a:xfrm>
            <a:prstGeom prst="parallelogram">
              <a:avLst>
                <a:gd name="adj" fmla="val 7885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 name="図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2283"/>
            <a:ext cx="9144000" cy="5870093"/>
          </a:xfrm>
          <a:prstGeom prst="rect">
            <a:avLst/>
          </a:prstGeom>
        </p:spPr>
      </p:pic>
      <p:sp>
        <p:nvSpPr>
          <p:cNvPr id="21" name="テキスト ボックス 20"/>
          <p:cNvSpPr txBox="1"/>
          <p:nvPr/>
        </p:nvSpPr>
        <p:spPr>
          <a:xfrm>
            <a:off x="8805772" y="6309156"/>
            <a:ext cx="301686" cy="369332"/>
          </a:xfrm>
          <a:prstGeom prst="rect">
            <a:avLst/>
          </a:prstGeom>
          <a:noFill/>
        </p:spPr>
        <p:txBody>
          <a:bodyPr wrap="none" rtlCol="0">
            <a:spAutoFit/>
          </a:bodyPr>
          <a:lstStyle/>
          <a:p>
            <a:r>
              <a:rPr kumimoji="1" lang="en-US" altLang="ja-JP" dirty="0" smtClean="0">
                <a:solidFill>
                  <a:schemeClr val="bg1"/>
                </a:solidFill>
              </a:rPr>
              <a:t>5</a:t>
            </a:r>
            <a:endParaRPr kumimoji="1" lang="ja-JP" altLang="en-US" dirty="0">
              <a:solidFill>
                <a:schemeClr val="bg1"/>
              </a:solidFill>
            </a:endParaRPr>
          </a:p>
        </p:txBody>
      </p:sp>
    </p:spTree>
    <p:extLst>
      <p:ext uri="{BB962C8B-B14F-4D97-AF65-F5344CB8AC3E}">
        <p14:creationId xmlns:p14="http://schemas.microsoft.com/office/powerpoint/2010/main" val="1238575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正方形/長方形 130"/>
          <p:cNvSpPr/>
          <p:nvPr/>
        </p:nvSpPr>
        <p:spPr>
          <a:xfrm>
            <a:off x="0" y="0"/>
            <a:ext cx="9144000" cy="909603"/>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95" name="図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0294" y="2104139"/>
            <a:ext cx="1304906" cy="504000"/>
          </a:xfrm>
          <a:prstGeom prst="rect">
            <a:avLst/>
          </a:prstGeom>
        </p:spPr>
      </p:pic>
      <p:sp>
        <p:nvSpPr>
          <p:cNvPr id="125" name="正方形/長方形 124"/>
          <p:cNvSpPr/>
          <p:nvPr/>
        </p:nvSpPr>
        <p:spPr>
          <a:xfrm>
            <a:off x="0" y="6366093"/>
            <a:ext cx="9144000" cy="279436"/>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フッター プレースホルダー 5"/>
          <p:cNvSpPr txBox="1">
            <a:spLocks/>
          </p:cNvSpPr>
          <p:nvPr/>
        </p:nvSpPr>
        <p:spPr>
          <a:xfrm>
            <a:off x="2694787" y="6342029"/>
            <a:ext cx="3762835" cy="365125"/>
          </a:xfrm>
          <a:prstGeom prst="rect">
            <a:avLst/>
          </a:prstGeom>
        </p:spPr>
        <p:txBody>
          <a:bodyPr vert="horz" lIns="91440" tIns="45720" rIns="91440" bIns="45720" rtlCol="0" anchor="ctr"/>
          <a:lstStyle>
            <a:defPPr>
              <a:defRPr lang="ja-JP"/>
            </a:defPPr>
            <a:lvl1pPr marL="0" algn="ct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dirty="0">
                <a:solidFill>
                  <a:schemeClr val="bg1"/>
                </a:solidFill>
              </a:rPr>
              <a:t>©2016 Net Marketing corporation All rights reserved. </a:t>
            </a:r>
            <a:endParaRPr lang="ja-JP" altLang="en-US" dirty="0">
              <a:solidFill>
                <a:schemeClr val="bg1"/>
              </a:solidFill>
            </a:endParaRPr>
          </a:p>
        </p:txBody>
      </p:sp>
      <p:sp>
        <p:nvSpPr>
          <p:cNvPr id="127" name="平行四辺形 126"/>
          <p:cNvSpPr/>
          <p:nvPr/>
        </p:nvSpPr>
        <p:spPr>
          <a:xfrm>
            <a:off x="8312344" y="6363932"/>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平行四辺形 128"/>
          <p:cNvSpPr/>
          <p:nvPr/>
        </p:nvSpPr>
        <p:spPr>
          <a:xfrm>
            <a:off x="8516881" y="6363742"/>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4" name="図 9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1728" y="121396"/>
            <a:ext cx="2302101" cy="648000"/>
          </a:xfrm>
          <a:prstGeom prst="rect">
            <a:avLst/>
          </a:prstGeom>
        </p:spPr>
      </p:pic>
      <p:sp>
        <p:nvSpPr>
          <p:cNvPr id="124" name="正方形/長方形 123"/>
          <p:cNvSpPr/>
          <p:nvPr/>
        </p:nvSpPr>
        <p:spPr>
          <a:xfrm>
            <a:off x="166371" y="190925"/>
            <a:ext cx="2236510"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参加企業</a:t>
            </a:r>
          </a:p>
        </p:txBody>
      </p:sp>
      <p:grpSp>
        <p:nvGrpSpPr>
          <p:cNvPr id="142" name="グループ化 141"/>
          <p:cNvGrpSpPr/>
          <p:nvPr/>
        </p:nvGrpSpPr>
        <p:grpSpPr>
          <a:xfrm>
            <a:off x="2404772" y="-8030"/>
            <a:ext cx="580030" cy="912041"/>
            <a:chOff x="4692444" y="60"/>
            <a:chExt cx="426364" cy="914933"/>
          </a:xfrm>
        </p:grpSpPr>
        <p:sp>
          <p:nvSpPr>
            <p:cNvPr id="137" name="平行四辺形 136"/>
            <p:cNvSpPr/>
            <p:nvPr/>
          </p:nvSpPr>
          <p:spPr>
            <a:xfrm flipH="1">
              <a:off x="4692444" y="60"/>
              <a:ext cx="423842" cy="462555"/>
            </a:xfrm>
            <a:prstGeom prst="parallelogram">
              <a:avLst>
                <a:gd name="adj" fmla="val 799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平行四辺形 138"/>
            <p:cNvSpPr/>
            <p:nvPr/>
          </p:nvSpPr>
          <p:spPr>
            <a:xfrm flipH="1" flipV="1">
              <a:off x="4703024" y="462779"/>
              <a:ext cx="415784" cy="452214"/>
            </a:xfrm>
            <a:prstGeom prst="parallelogram">
              <a:avLst>
                <a:gd name="adj" fmla="val 7885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p:cNvGrpSpPr/>
          <p:nvPr/>
        </p:nvGrpSpPr>
        <p:grpSpPr>
          <a:xfrm>
            <a:off x="2752044" y="-10468"/>
            <a:ext cx="580030" cy="912041"/>
            <a:chOff x="4692444" y="60"/>
            <a:chExt cx="426364" cy="914933"/>
          </a:xfrm>
        </p:grpSpPr>
        <p:sp>
          <p:nvSpPr>
            <p:cNvPr id="144" name="平行四辺形 143"/>
            <p:cNvSpPr/>
            <p:nvPr/>
          </p:nvSpPr>
          <p:spPr>
            <a:xfrm flipH="1">
              <a:off x="4692444" y="60"/>
              <a:ext cx="423842" cy="462555"/>
            </a:xfrm>
            <a:prstGeom prst="parallelogram">
              <a:avLst>
                <a:gd name="adj" fmla="val 799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平行四辺形 144"/>
            <p:cNvSpPr/>
            <p:nvPr/>
          </p:nvSpPr>
          <p:spPr>
            <a:xfrm flipH="1" flipV="1">
              <a:off x="4703024" y="462779"/>
              <a:ext cx="415784" cy="452214"/>
            </a:xfrm>
            <a:prstGeom prst="parallelogram">
              <a:avLst>
                <a:gd name="adj" fmla="val 7885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74" name="Picture 434"/>
          <p:cNvPicPr/>
          <p:nvPr/>
        </p:nvPicPr>
        <p:blipFill>
          <a:blip r:embed="rId5"/>
          <a:stretch>
            <a:fillRect/>
          </a:stretch>
        </p:blipFill>
        <p:spPr>
          <a:xfrm>
            <a:off x="9998187" y="5171926"/>
            <a:ext cx="684000" cy="684000"/>
          </a:xfrm>
          <a:prstGeom prst="rect">
            <a:avLst/>
          </a:prstGeom>
        </p:spPr>
      </p:pic>
      <p:grpSp>
        <p:nvGrpSpPr>
          <p:cNvPr id="356" name="グループ化 355"/>
          <p:cNvGrpSpPr/>
          <p:nvPr/>
        </p:nvGrpSpPr>
        <p:grpSpPr>
          <a:xfrm>
            <a:off x="626156" y="1633826"/>
            <a:ext cx="7891687" cy="716295"/>
            <a:chOff x="580002" y="1566652"/>
            <a:chExt cx="7891687" cy="716295"/>
          </a:xfrm>
        </p:grpSpPr>
        <p:grpSp>
          <p:nvGrpSpPr>
            <p:cNvPr id="15" name="グループ化 14"/>
            <p:cNvGrpSpPr/>
            <p:nvPr/>
          </p:nvGrpSpPr>
          <p:grpSpPr>
            <a:xfrm>
              <a:off x="3788173" y="1569900"/>
              <a:ext cx="683999" cy="684000"/>
              <a:chOff x="3838036" y="1579903"/>
              <a:chExt cx="683999" cy="684000"/>
            </a:xfrm>
          </p:grpSpPr>
          <p:pic>
            <p:nvPicPr>
              <p:cNvPr id="66" name="Picture 335"/>
              <p:cNvPicPr/>
              <p:nvPr/>
            </p:nvPicPr>
            <p:blipFill>
              <a:blip r:embed="rId6"/>
              <a:stretch>
                <a:fillRect/>
              </a:stretch>
            </p:blipFill>
            <p:spPr>
              <a:xfrm>
                <a:off x="3862244" y="1609379"/>
                <a:ext cx="638927" cy="638928"/>
              </a:xfrm>
              <a:prstGeom prst="rect">
                <a:avLst/>
              </a:prstGeom>
            </p:spPr>
          </p:pic>
          <p:sp>
            <p:nvSpPr>
              <p:cNvPr id="67" name="Shape 336"/>
              <p:cNvSpPr/>
              <p:nvPr/>
            </p:nvSpPr>
            <p:spPr>
              <a:xfrm>
                <a:off x="3838036" y="1579903"/>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1" name="グループ化 20"/>
            <p:cNvGrpSpPr/>
            <p:nvPr/>
          </p:nvGrpSpPr>
          <p:grpSpPr>
            <a:xfrm>
              <a:off x="1385942" y="1570185"/>
              <a:ext cx="694241" cy="684000"/>
              <a:chOff x="1380272" y="1585781"/>
              <a:chExt cx="694241" cy="684000"/>
            </a:xfrm>
          </p:grpSpPr>
          <p:pic>
            <p:nvPicPr>
              <p:cNvPr id="75" name="Picture 398"/>
              <p:cNvPicPr/>
              <p:nvPr/>
            </p:nvPicPr>
            <p:blipFill>
              <a:blip r:embed="rId7"/>
              <a:stretch>
                <a:fillRect/>
              </a:stretch>
            </p:blipFill>
            <p:spPr>
              <a:xfrm>
                <a:off x="1380272" y="1632502"/>
                <a:ext cx="661657" cy="607081"/>
              </a:xfrm>
              <a:prstGeom prst="rect">
                <a:avLst/>
              </a:prstGeom>
            </p:spPr>
          </p:pic>
          <p:sp>
            <p:nvSpPr>
              <p:cNvPr id="80" name="Shape 399"/>
              <p:cNvSpPr/>
              <p:nvPr/>
            </p:nvSpPr>
            <p:spPr>
              <a:xfrm>
                <a:off x="1390514" y="1585781"/>
                <a:ext cx="683999" cy="684000"/>
              </a:xfrm>
              <a:custGeom>
                <a:avLst/>
                <a:gdLst/>
                <a:ahLst/>
                <a:cxnLst/>
                <a:rect l="0" t="0" r="0" b="0"/>
                <a:pathLst>
                  <a:path w="1016001" h="1016000">
                    <a:moveTo>
                      <a:pt x="0" y="0"/>
                    </a:moveTo>
                    <a:lnTo>
                      <a:pt x="1016001" y="0"/>
                    </a:lnTo>
                    <a:lnTo>
                      <a:pt x="1016001"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0" name="グループ化 19"/>
            <p:cNvGrpSpPr/>
            <p:nvPr/>
          </p:nvGrpSpPr>
          <p:grpSpPr>
            <a:xfrm>
              <a:off x="2200558" y="1569900"/>
              <a:ext cx="683999" cy="713047"/>
              <a:chOff x="2212231" y="1586630"/>
              <a:chExt cx="683999" cy="713047"/>
            </a:xfrm>
          </p:grpSpPr>
          <p:pic>
            <p:nvPicPr>
              <p:cNvPr id="60" name="Picture 438"/>
              <p:cNvPicPr/>
              <p:nvPr/>
            </p:nvPicPr>
            <p:blipFill>
              <a:blip r:embed="rId8"/>
              <a:stretch>
                <a:fillRect/>
              </a:stretch>
            </p:blipFill>
            <p:spPr>
              <a:xfrm>
                <a:off x="2232642" y="1593607"/>
                <a:ext cx="643722" cy="706070"/>
              </a:xfrm>
              <a:prstGeom prst="rect">
                <a:avLst/>
              </a:prstGeom>
            </p:spPr>
          </p:pic>
          <p:sp>
            <p:nvSpPr>
              <p:cNvPr id="82" name="Shape 403"/>
              <p:cNvSpPr/>
              <p:nvPr/>
            </p:nvSpPr>
            <p:spPr>
              <a:xfrm>
                <a:off x="2212231" y="1586630"/>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6" name="グループ化 5"/>
            <p:cNvGrpSpPr/>
            <p:nvPr/>
          </p:nvGrpSpPr>
          <p:grpSpPr>
            <a:xfrm>
              <a:off x="6987937" y="1566652"/>
              <a:ext cx="684364" cy="684001"/>
              <a:chOff x="7123758" y="1566730"/>
              <a:chExt cx="684364" cy="684001"/>
            </a:xfrm>
          </p:grpSpPr>
          <p:pic>
            <p:nvPicPr>
              <p:cNvPr id="62" name="図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23758" y="1566730"/>
                <a:ext cx="684000" cy="684000"/>
              </a:xfrm>
              <a:prstGeom prst="rect">
                <a:avLst/>
              </a:prstGeom>
            </p:spPr>
          </p:pic>
          <p:sp>
            <p:nvSpPr>
              <p:cNvPr id="113" name="Shape 357"/>
              <p:cNvSpPr/>
              <p:nvPr/>
            </p:nvSpPr>
            <p:spPr>
              <a:xfrm>
                <a:off x="7124122" y="1566731"/>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8" name="グループ化 7"/>
            <p:cNvGrpSpPr/>
            <p:nvPr/>
          </p:nvGrpSpPr>
          <p:grpSpPr>
            <a:xfrm>
              <a:off x="5393983" y="1573719"/>
              <a:ext cx="684000" cy="684000"/>
              <a:chOff x="5464005" y="1564417"/>
              <a:chExt cx="684000" cy="684000"/>
            </a:xfrm>
          </p:grpSpPr>
          <p:pic>
            <p:nvPicPr>
              <p:cNvPr id="134" name="Picture 364"/>
              <p:cNvPicPr/>
              <p:nvPr/>
            </p:nvPicPr>
            <p:blipFill>
              <a:blip r:embed="rId10"/>
              <a:stretch>
                <a:fillRect/>
              </a:stretch>
            </p:blipFill>
            <p:spPr>
              <a:xfrm>
                <a:off x="5504794" y="1595089"/>
                <a:ext cx="612160" cy="612160"/>
              </a:xfrm>
              <a:prstGeom prst="rect">
                <a:avLst/>
              </a:prstGeom>
            </p:spPr>
          </p:pic>
          <p:sp>
            <p:nvSpPr>
              <p:cNvPr id="135" name="Shape 365"/>
              <p:cNvSpPr/>
              <p:nvPr/>
            </p:nvSpPr>
            <p:spPr>
              <a:xfrm>
                <a:off x="5464005" y="1564417"/>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14" name="グループ化 13"/>
            <p:cNvGrpSpPr/>
            <p:nvPr/>
          </p:nvGrpSpPr>
          <p:grpSpPr>
            <a:xfrm>
              <a:off x="4590153" y="1573719"/>
              <a:ext cx="684000" cy="684000"/>
              <a:chOff x="4651781" y="1575475"/>
              <a:chExt cx="684000" cy="684000"/>
            </a:xfrm>
          </p:grpSpPr>
          <p:pic>
            <p:nvPicPr>
              <p:cNvPr id="146" name="Picture 372"/>
              <p:cNvPicPr/>
              <p:nvPr/>
            </p:nvPicPr>
            <p:blipFill>
              <a:blip r:embed="rId11"/>
              <a:stretch>
                <a:fillRect/>
              </a:stretch>
            </p:blipFill>
            <p:spPr>
              <a:xfrm>
                <a:off x="4701225" y="1624794"/>
                <a:ext cx="594084" cy="594084"/>
              </a:xfrm>
              <a:prstGeom prst="rect">
                <a:avLst/>
              </a:prstGeom>
            </p:spPr>
          </p:pic>
          <p:sp>
            <p:nvSpPr>
              <p:cNvPr id="147" name="Shape 373"/>
              <p:cNvSpPr/>
              <p:nvPr/>
            </p:nvSpPr>
            <p:spPr>
              <a:xfrm>
                <a:off x="4651781" y="1575475"/>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5" name="グループ化 4"/>
            <p:cNvGrpSpPr/>
            <p:nvPr/>
          </p:nvGrpSpPr>
          <p:grpSpPr>
            <a:xfrm>
              <a:off x="7787689" y="1573719"/>
              <a:ext cx="684000" cy="686534"/>
              <a:chOff x="7936346" y="1566731"/>
              <a:chExt cx="684000" cy="686534"/>
            </a:xfrm>
          </p:grpSpPr>
          <p:pic>
            <p:nvPicPr>
              <p:cNvPr id="81" name="Picture 402"/>
              <p:cNvPicPr/>
              <p:nvPr/>
            </p:nvPicPr>
            <p:blipFill>
              <a:blip r:embed="rId12"/>
              <a:stretch>
                <a:fillRect/>
              </a:stretch>
            </p:blipFill>
            <p:spPr>
              <a:xfrm>
                <a:off x="7944690" y="1579903"/>
                <a:ext cx="659411" cy="673362"/>
              </a:xfrm>
              <a:prstGeom prst="rect">
                <a:avLst/>
              </a:prstGeom>
            </p:spPr>
          </p:pic>
          <p:sp>
            <p:nvSpPr>
              <p:cNvPr id="156" name="Shape 387"/>
              <p:cNvSpPr/>
              <p:nvPr/>
            </p:nvSpPr>
            <p:spPr>
              <a:xfrm>
                <a:off x="7936346" y="1566731"/>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 name="グループ化 1"/>
            <p:cNvGrpSpPr/>
            <p:nvPr/>
          </p:nvGrpSpPr>
          <p:grpSpPr>
            <a:xfrm>
              <a:off x="580002" y="1570185"/>
              <a:ext cx="699967" cy="686267"/>
              <a:chOff x="580002" y="1570185"/>
              <a:chExt cx="699967" cy="686267"/>
            </a:xfrm>
          </p:grpSpPr>
          <p:pic>
            <p:nvPicPr>
              <p:cNvPr id="61" name="図 6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5969" y="1570185"/>
                <a:ext cx="684000" cy="684000"/>
              </a:xfrm>
              <a:prstGeom prst="rect">
                <a:avLst/>
              </a:prstGeom>
            </p:spPr>
          </p:pic>
          <p:sp>
            <p:nvSpPr>
              <p:cNvPr id="181" name="Shape 347"/>
              <p:cNvSpPr/>
              <p:nvPr/>
            </p:nvSpPr>
            <p:spPr>
              <a:xfrm>
                <a:off x="580002" y="1572708"/>
                <a:ext cx="683999"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98" name="グループ化 297"/>
            <p:cNvGrpSpPr/>
            <p:nvPr/>
          </p:nvGrpSpPr>
          <p:grpSpPr>
            <a:xfrm>
              <a:off x="2985565" y="1566653"/>
              <a:ext cx="686855" cy="691066"/>
              <a:chOff x="2986280" y="696514"/>
              <a:chExt cx="686855" cy="691066"/>
            </a:xfrm>
          </p:grpSpPr>
          <p:pic>
            <p:nvPicPr>
              <p:cNvPr id="299" name="図 29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989135" y="696514"/>
                <a:ext cx="684000" cy="684000"/>
              </a:xfrm>
              <a:prstGeom prst="rect">
                <a:avLst/>
              </a:prstGeom>
            </p:spPr>
          </p:pic>
          <p:sp>
            <p:nvSpPr>
              <p:cNvPr id="300" name="Shape 369"/>
              <p:cNvSpPr/>
              <p:nvPr/>
            </p:nvSpPr>
            <p:spPr>
              <a:xfrm>
                <a:off x="2986280" y="703580"/>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7" name="グループ化 6"/>
            <p:cNvGrpSpPr/>
            <p:nvPr/>
          </p:nvGrpSpPr>
          <p:grpSpPr>
            <a:xfrm>
              <a:off x="6194742" y="1569302"/>
              <a:ext cx="683999" cy="684000"/>
              <a:chOff x="6293882" y="1566675"/>
              <a:chExt cx="683999" cy="684000"/>
            </a:xfrm>
          </p:grpSpPr>
          <p:pic>
            <p:nvPicPr>
              <p:cNvPr id="297" name="図 29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346066" y="1614967"/>
                <a:ext cx="593855" cy="591484"/>
              </a:xfrm>
              <a:prstGeom prst="rect">
                <a:avLst/>
              </a:prstGeom>
            </p:spPr>
          </p:pic>
          <p:sp>
            <p:nvSpPr>
              <p:cNvPr id="301" name="Shape 399"/>
              <p:cNvSpPr/>
              <p:nvPr/>
            </p:nvSpPr>
            <p:spPr>
              <a:xfrm>
                <a:off x="6293882" y="1566675"/>
                <a:ext cx="683999" cy="684000"/>
              </a:xfrm>
              <a:custGeom>
                <a:avLst/>
                <a:gdLst/>
                <a:ahLst/>
                <a:cxnLst/>
                <a:rect l="0" t="0" r="0" b="0"/>
                <a:pathLst>
                  <a:path w="1016001" h="1016000">
                    <a:moveTo>
                      <a:pt x="0" y="0"/>
                    </a:moveTo>
                    <a:lnTo>
                      <a:pt x="1016001" y="0"/>
                    </a:lnTo>
                    <a:lnTo>
                      <a:pt x="1016001"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pic>
        <p:nvPicPr>
          <p:cNvPr id="322" name="図 32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273994" y="3816488"/>
            <a:ext cx="684000" cy="684000"/>
          </a:xfrm>
          <a:prstGeom prst="rect">
            <a:avLst/>
          </a:prstGeom>
        </p:spPr>
      </p:pic>
      <p:grpSp>
        <p:nvGrpSpPr>
          <p:cNvPr id="381" name="グループ化 380"/>
          <p:cNvGrpSpPr/>
          <p:nvPr/>
        </p:nvGrpSpPr>
        <p:grpSpPr>
          <a:xfrm>
            <a:off x="617254" y="3471867"/>
            <a:ext cx="7898095" cy="721338"/>
            <a:chOff x="617254" y="3303426"/>
            <a:chExt cx="7898095" cy="721338"/>
          </a:xfrm>
        </p:grpSpPr>
        <p:pic>
          <p:nvPicPr>
            <p:cNvPr id="84" name="Picture 437"/>
            <p:cNvPicPr/>
            <p:nvPr/>
          </p:nvPicPr>
          <p:blipFill>
            <a:blip r:embed="rId17"/>
            <a:stretch>
              <a:fillRect/>
            </a:stretch>
          </p:blipFill>
          <p:spPr>
            <a:xfrm>
              <a:off x="5438751" y="3312072"/>
              <a:ext cx="684000" cy="684000"/>
            </a:xfrm>
            <a:prstGeom prst="rect">
              <a:avLst/>
            </a:prstGeom>
          </p:spPr>
        </p:pic>
        <p:grpSp>
          <p:nvGrpSpPr>
            <p:cNvPr id="39" name="グループ化 38"/>
            <p:cNvGrpSpPr/>
            <p:nvPr/>
          </p:nvGrpSpPr>
          <p:grpSpPr>
            <a:xfrm>
              <a:off x="3031719" y="3326277"/>
              <a:ext cx="684000" cy="684000"/>
              <a:chOff x="3848595" y="3278261"/>
              <a:chExt cx="684000" cy="684000"/>
            </a:xfrm>
          </p:grpSpPr>
          <p:pic>
            <p:nvPicPr>
              <p:cNvPr id="103" name="Picture 414"/>
              <p:cNvPicPr/>
              <p:nvPr/>
            </p:nvPicPr>
            <p:blipFill>
              <a:blip r:embed="rId18"/>
              <a:stretch>
                <a:fillRect/>
              </a:stretch>
            </p:blipFill>
            <p:spPr>
              <a:xfrm>
                <a:off x="3848595" y="3278261"/>
                <a:ext cx="684000" cy="684000"/>
              </a:xfrm>
              <a:prstGeom prst="rect">
                <a:avLst/>
              </a:prstGeom>
            </p:spPr>
          </p:pic>
          <p:sp>
            <p:nvSpPr>
              <p:cNvPr id="104" name="Shape 415"/>
              <p:cNvSpPr/>
              <p:nvPr/>
            </p:nvSpPr>
            <p:spPr>
              <a:xfrm>
                <a:off x="3848595" y="3278261"/>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46" name="グループ化 45"/>
            <p:cNvGrpSpPr/>
            <p:nvPr/>
          </p:nvGrpSpPr>
          <p:grpSpPr>
            <a:xfrm>
              <a:off x="3836037" y="3306267"/>
              <a:ext cx="693253" cy="696082"/>
              <a:chOff x="3848595" y="2410067"/>
              <a:chExt cx="693253" cy="696082"/>
            </a:xfrm>
          </p:grpSpPr>
          <p:pic>
            <p:nvPicPr>
              <p:cNvPr id="109" name="Picture 340"/>
              <p:cNvPicPr preferRelativeResize="0">
                <a:picLocks noChangeAspect="1"/>
              </p:cNvPicPr>
              <p:nvPr/>
            </p:nvPicPr>
            <p:blipFill>
              <a:blip r:embed="rId19"/>
              <a:stretch>
                <a:fillRect/>
              </a:stretch>
            </p:blipFill>
            <p:spPr>
              <a:xfrm>
                <a:off x="3857848" y="2410067"/>
                <a:ext cx="684000" cy="684000"/>
              </a:xfrm>
              <a:prstGeom prst="rect">
                <a:avLst/>
              </a:prstGeom>
            </p:spPr>
          </p:pic>
          <p:sp>
            <p:nvSpPr>
              <p:cNvPr id="110" name="Shape 341"/>
              <p:cNvSpPr/>
              <p:nvPr/>
            </p:nvSpPr>
            <p:spPr>
              <a:xfrm>
                <a:off x="3848595" y="2422149"/>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50" name="グループ化 49"/>
            <p:cNvGrpSpPr/>
            <p:nvPr/>
          </p:nvGrpSpPr>
          <p:grpSpPr>
            <a:xfrm>
              <a:off x="7831349" y="3306267"/>
              <a:ext cx="684000" cy="694516"/>
              <a:chOff x="11587021" y="959416"/>
              <a:chExt cx="684000" cy="694516"/>
            </a:xfrm>
          </p:grpSpPr>
          <p:pic>
            <p:nvPicPr>
              <p:cNvPr id="126" name="Picture 360"/>
              <p:cNvPicPr/>
              <p:nvPr/>
            </p:nvPicPr>
            <p:blipFill>
              <a:blip r:embed="rId20"/>
              <a:stretch>
                <a:fillRect/>
              </a:stretch>
            </p:blipFill>
            <p:spPr>
              <a:xfrm>
                <a:off x="11608014" y="972588"/>
                <a:ext cx="649779" cy="681344"/>
              </a:xfrm>
              <a:prstGeom prst="rect">
                <a:avLst/>
              </a:prstGeom>
            </p:spPr>
          </p:pic>
          <p:sp>
            <p:nvSpPr>
              <p:cNvPr id="128" name="Shape 361"/>
              <p:cNvSpPr/>
              <p:nvPr/>
            </p:nvSpPr>
            <p:spPr>
              <a:xfrm>
                <a:off x="11587021" y="959416"/>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42" name="グループ化 41"/>
            <p:cNvGrpSpPr/>
            <p:nvPr/>
          </p:nvGrpSpPr>
          <p:grpSpPr>
            <a:xfrm>
              <a:off x="617254" y="3324128"/>
              <a:ext cx="696766" cy="686149"/>
              <a:chOff x="2178025" y="3258335"/>
              <a:chExt cx="696766" cy="686149"/>
            </a:xfrm>
          </p:grpSpPr>
          <p:pic>
            <p:nvPicPr>
              <p:cNvPr id="151" name="Picture 380"/>
              <p:cNvPicPr/>
              <p:nvPr/>
            </p:nvPicPr>
            <p:blipFill>
              <a:blip r:embed="rId21"/>
              <a:stretch>
                <a:fillRect/>
              </a:stretch>
            </p:blipFill>
            <p:spPr>
              <a:xfrm>
                <a:off x="2178025" y="3258335"/>
                <a:ext cx="684000" cy="684000"/>
              </a:xfrm>
              <a:prstGeom prst="rect">
                <a:avLst/>
              </a:prstGeom>
            </p:spPr>
          </p:pic>
          <p:sp>
            <p:nvSpPr>
              <p:cNvPr id="152" name="Shape 381"/>
              <p:cNvSpPr/>
              <p:nvPr/>
            </p:nvSpPr>
            <p:spPr>
              <a:xfrm>
                <a:off x="2190791" y="3260484"/>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352" name="グループ化 351"/>
            <p:cNvGrpSpPr/>
            <p:nvPr/>
          </p:nvGrpSpPr>
          <p:grpSpPr>
            <a:xfrm>
              <a:off x="4642528" y="3326096"/>
              <a:ext cx="691912" cy="690787"/>
              <a:chOff x="-7325829" y="2939468"/>
              <a:chExt cx="691912" cy="690787"/>
            </a:xfrm>
          </p:grpSpPr>
          <p:pic>
            <p:nvPicPr>
              <p:cNvPr id="163" name="Picture 404"/>
              <p:cNvPicPr/>
              <p:nvPr/>
            </p:nvPicPr>
            <p:blipFill>
              <a:blip r:embed="rId22"/>
              <a:stretch>
                <a:fillRect/>
              </a:stretch>
            </p:blipFill>
            <p:spPr>
              <a:xfrm>
                <a:off x="-7325829" y="2946255"/>
                <a:ext cx="691912" cy="684000"/>
              </a:xfrm>
              <a:prstGeom prst="rect">
                <a:avLst/>
              </a:prstGeom>
            </p:spPr>
          </p:pic>
          <p:sp>
            <p:nvSpPr>
              <p:cNvPr id="164" name="Shape 405"/>
              <p:cNvSpPr/>
              <p:nvPr/>
            </p:nvSpPr>
            <p:spPr>
              <a:xfrm>
                <a:off x="-7325723" y="2939468"/>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40" name="グループ化 39"/>
            <p:cNvGrpSpPr/>
            <p:nvPr/>
          </p:nvGrpSpPr>
          <p:grpSpPr>
            <a:xfrm>
              <a:off x="2220364" y="3332883"/>
              <a:ext cx="709329" cy="691881"/>
              <a:chOff x="3024040" y="3284769"/>
              <a:chExt cx="709329" cy="691881"/>
            </a:xfrm>
          </p:grpSpPr>
          <p:pic>
            <p:nvPicPr>
              <p:cNvPr id="64" name="図 63"/>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3024040" y="3284769"/>
                <a:ext cx="709329" cy="684000"/>
              </a:xfrm>
              <a:prstGeom prst="rect">
                <a:avLst/>
              </a:prstGeom>
            </p:spPr>
          </p:pic>
          <p:sp>
            <p:nvSpPr>
              <p:cNvPr id="171" name="Shape 425"/>
              <p:cNvSpPr/>
              <p:nvPr/>
            </p:nvSpPr>
            <p:spPr>
              <a:xfrm>
                <a:off x="3046178" y="3292650"/>
                <a:ext cx="684000" cy="684000"/>
              </a:xfrm>
              <a:custGeom>
                <a:avLst/>
                <a:gdLst/>
                <a:ahLst/>
                <a:cxnLst/>
                <a:rect l="0" t="0" r="0" b="0"/>
                <a:pathLst>
                  <a:path w="1016000" h="1016000">
                    <a:moveTo>
                      <a:pt x="0" y="0"/>
                    </a:moveTo>
                    <a:lnTo>
                      <a:pt x="1016000" y="0"/>
                    </a:lnTo>
                    <a:lnTo>
                      <a:pt x="1016000" y="1016000"/>
                    </a:lnTo>
                    <a:lnTo>
                      <a:pt x="0" y="1016000"/>
                    </a:lnTo>
                    <a:close/>
                  </a:path>
                </a:pathLst>
              </a:custGeom>
              <a:ln w="12700" cap="flat">
                <a:miter lim="100000"/>
              </a:ln>
            </p:spPr>
            <p:style>
              <a:lnRef idx="1">
                <a:srgbClr val="52575F"/>
              </a:lnRef>
              <a:fillRef idx="0">
                <a:srgbClr val="000000">
                  <a:alpha val="0"/>
                </a:srgbClr>
              </a:fillRef>
              <a:effectRef idx="0">
                <a:scrgbClr r="0" g="0" b="0"/>
              </a:effectRef>
              <a:fontRef idx="none"/>
            </p:style>
            <p:txBody>
              <a:bodyPr/>
              <a:lstStyle/>
              <a:p>
                <a:endParaRPr lang="ja-JP" altLang="en-US" sz="1350"/>
              </a:p>
            </p:txBody>
          </p:sp>
        </p:grpSp>
        <p:grpSp>
          <p:nvGrpSpPr>
            <p:cNvPr id="25" name="グループ化 24"/>
            <p:cNvGrpSpPr/>
            <p:nvPr/>
          </p:nvGrpSpPr>
          <p:grpSpPr>
            <a:xfrm>
              <a:off x="1446107" y="3327262"/>
              <a:ext cx="683999" cy="684000"/>
              <a:chOff x="7123759" y="2388252"/>
              <a:chExt cx="683999" cy="684000"/>
            </a:xfrm>
          </p:grpSpPr>
          <p:pic>
            <p:nvPicPr>
              <p:cNvPr id="311" name="図 310"/>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150537" y="2424188"/>
                <a:ext cx="630441" cy="630441"/>
              </a:xfrm>
              <a:prstGeom prst="rect">
                <a:avLst/>
              </a:prstGeom>
            </p:spPr>
          </p:pic>
          <p:sp>
            <p:nvSpPr>
              <p:cNvPr id="312" name="Shape 369"/>
              <p:cNvSpPr/>
              <p:nvPr/>
            </p:nvSpPr>
            <p:spPr>
              <a:xfrm>
                <a:off x="7123759" y="2388252"/>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51" name="グループ化 50"/>
            <p:cNvGrpSpPr/>
            <p:nvPr/>
          </p:nvGrpSpPr>
          <p:grpSpPr>
            <a:xfrm>
              <a:off x="6240895" y="3303426"/>
              <a:ext cx="695640" cy="698372"/>
              <a:chOff x="10786515" y="956827"/>
              <a:chExt cx="695640" cy="698372"/>
            </a:xfrm>
          </p:grpSpPr>
          <p:pic>
            <p:nvPicPr>
              <p:cNvPr id="333" name="図 332"/>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0808321" y="981365"/>
                <a:ext cx="673834" cy="673834"/>
              </a:xfrm>
              <a:prstGeom prst="rect">
                <a:avLst/>
              </a:prstGeom>
            </p:spPr>
          </p:pic>
          <p:sp>
            <p:nvSpPr>
              <p:cNvPr id="334" name="Shape 347"/>
              <p:cNvSpPr/>
              <p:nvPr/>
            </p:nvSpPr>
            <p:spPr>
              <a:xfrm>
                <a:off x="10786515" y="956827"/>
                <a:ext cx="683999"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52" name="グループ化 51"/>
            <p:cNvGrpSpPr/>
            <p:nvPr/>
          </p:nvGrpSpPr>
          <p:grpSpPr>
            <a:xfrm>
              <a:off x="7032212" y="3312072"/>
              <a:ext cx="698188" cy="695715"/>
              <a:chOff x="9979131" y="953561"/>
              <a:chExt cx="698188" cy="695715"/>
            </a:xfrm>
          </p:grpSpPr>
          <p:pic>
            <p:nvPicPr>
              <p:cNvPr id="335" name="図 334"/>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9979131" y="965276"/>
                <a:ext cx="684000" cy="684000"/>
              </a:xfrm>
              <a:prstGeom prst="rect">
                <a:avLst/>
              </a:prstGeom>
            </p:spPr>
          </p:pic>
          <p:sp>
            <p:nvSpPr>
              <p:cNvPr id="336" name="Shape 349"/>
              <p:cNvSpPr/>
              <p:nvPr/>
            </p:nvSpPr>
            <p:spPr>
              <a:xfrm>
                <a:off x="9992885" y="953561"/>
                <a:ext cx="684434" cy="693107"/>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grpSp>
        <p:nvGrpSpPr>
          <p:cNvPr id="380" name="グループ化 379"/>
          <p:cNvGrpSpPr/>
          <p:nvPr/>
        </p:nvGrpSpPr>
        <p:grpSpPr>
          <a:xfrm>
            <a:off x="626156" y="2560594"/>
            <a:ext cx="7899415" cy="715500"/>
            <a:chOff x="626156" y="2500434"/>
            <a:chExt cx="7899415" cy="715500"/>
          </a:xfrm>
        </p:grpSpPr>
        <p:grpSp>
          <p:nvGrpSpPr>
            <p:cNvPr id="22" name="グループ化 21"/>
            <p:cNvGrpSpPr/>
            <p:nvPr/>
          </p:nvGrpSpPr>
          <p:grpSpPr>
            <a:xfrm>
              <a:off x="4650006" y="2506673"/>
              <a:ext cx="684434" cy="684000"/>
              <a:chOff x="576187" y="2408918"/>
              <a:chExt cx="684434" cy="684000"/>
            </a:xfrm>
          </p:grpSpPr>
          <p:pic>
            <p:nvPicPr>
              <p:cNvPr id="69" name="Picture 348"/>
              <p:cNvPicPr/>
              <p:nvPr/>
            </p:nvPicPr>
            <p:blipFill>
              <a:blip r:embed="rId27"/>
              <a:stretch>
                <a:fillRect/>
              </a:stretch>
            </p:blipFill>
            <p:spPr>
              <a:xfrm>
                <a:off x="615305" y="2437204"/>
                <a:ext cx="627147" cy="626913"/>
              </a:xfrm>
              <a:prstGeom prst="rect">
                <a:avLst/>
              </a:prstGeom>
            </p:spPr>
          </p:pic>
          <p:sp>
            <p:nvSpPr>
              <p:cNvPr id="70" name="Shape 349"/>
              <p:cNvSpPr/>
              <p:nvPr/>
            </p:nvSpPr>
            <p:spPr>
              <a:xfrm>
                <a:off x="576187" y="2408918"/>
                <a:ext cx="684434"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45" name="グループ化 44"/>
            <p:cNvGrpSpPr/>
            <p:nvPr/>
          </p:nvGrpSpPr>
          <p:grpSpPr>
            <a:xfrm>
              <a:off x="5438477" y="2509709"/>
              <a:ext cx="684000" cy="684000"/>
              <a:chOff x="4662483" y="2408648"/>
              <a:chExt cx="684000" cy="684000"/>
            </a:xfrm>
          </p:grpSpPr>
          <p:pic>
            <p:nvPicPr>
              <p:cNvPr id="105" name="Picture 422"/>
              <p:cNvPicPr/>
              <p:nvPr/>
            </p:nvPicPr>
            <p:blipFill>
              <a:blip r:embed="rId28"/>
              <a:stretch>
                <a:fillRect/>
              </a:stretch>
            </p:blipFill>
            <p:spPr>
              <a:xfrm>
                <a:off x="4662483" y="2408648"/>
                <a:ext cx="684000" cy="684000"/>
              </a:xfrm>
              <a:prstGeom prst="rect">
                <a:avLst/>
              </a:prstGeom>
            </p:spPr>
          </p:pic>
          <p:sp>
            <p:nvSpPr>
              <p:cNvPr id="106" name="Shape 423"/>
              <p:cNvSpPr/>
              <p:nvPr/>
            </p:nvSpPr>
            <p:spPr>
              <a:xfrm>
                <a:off x="4662483" y="2408648"/>
                <a:ext cx="684000" cy="684000"/>
              </a:xfrm>
              <a:custGeom>
                <a:avLst/>
                <a:gdLst/>
                <a:ahLst/>
                <a:cxnLst/>
                <a:rect l="0" t="0" r="0" b="0"/>
                <a:pathLst>
                  <a:path w="1016000" h="1016000">
                    <a:moveTo>
                      <a:pt x="0" y="0"/>
                    </a:moveTo>
                    <a:lnTo>
                      <a:pt x="1016000" y="0"/>
                    </a:lnTo>
                    <a:lnTo>
                      <a:pt x="1016000" y="1016000"/>
                    </a:lnTo>
                    <a:lnTo>
                      <a:pt x="0" y="1016000"/>
                    </a:lnTo>
                    <a:close/>
                  </a:path>
                </a:pathLst>
              </a:custGeom>
              <a:ln w="12700" cap="flat">
                <a:miter lim="100000"/>
              </a:ln>
            </p:spPr>
            <p:style>
              <a:lnRef idx="1">
                <a:srgbClr val="52575F"/>
              </a:lnRef>
              <a:fillRef idx="0">
                <a:srgbClr val="000000">
                  <a:alpha val="0"/>
                </a:srgbClr>
              </a:fillRef>
              <a:effectRef idx="0">
                <a:scrgbClr r="0" g="0" b="0"/>
              </a:effectRef>
              <a:fontRef idx="none"/>
            </p:style>
            <p:txBody>
              <a:bodyPr/>
              <a:lstStyle/>
              <a:p>
                <a:endParaRPr lang="ja-JP" altLang="en-US" sz="1350"/>
              </a:p>
            </p:txBody>
          </p:sp>
        </p:grpSp>
        <p:grpSp>
          <p:nvGrpSpPr>
            <p:cNvPr id="47" name="グループ化 46"/>
            <p:cNvGrpSpPr/>
            <p:nvPr/>
          </p:nvGrpSpPr>
          <p:grpSpPr>
            <a:xfrm>
              <a:off x="1446107" y="2508250"/>
              <a:ext cx="684000" cy="684000"/>
              <a:chOff x="3028349" y="2414881"/>
              <a:chExt cx="684000" cy="684000"/>
            </a:xfrm>
          </p:grpSpPr>
          <p:pic>
            <p:nvPicPr>
              <p:cNvPr id="169" name="Picture 420"/>
              <p:cNvPicPr/>
              <p:nvPr/>
            </p:nvPicPr>
            <p:blipFill>
              <a:blip r:embed="rId29"/>
              <a:stretch>
                <a:fillRect/>
              </a:stretch>
            </p:blipFill>
            <p:spPr>
              <a:xfrm>
                <a:off x="3065539" y="2461415"/>
                <a:ext cx="612775" cy="612775"/>
              </a:xfrm>
              <a:prstGeom prst="rect">
                <a:avLst/>
              </a:prstGeom>
            </p:spPr>
          </p:pic>
          <p:sp>
            <p:nvSpPr>
              <p:cNvPr id="170" name="Shape 421"/>
              <p:cNvSpPr/>
              <p:nvPr/>
            </p:nvSpPr>
            <p:spPr>
              <a:xfrm>
                <a:off x="3028349" y="2414881"/>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44" name="グループ化 43"/>
            <p:cNvGrpSpPr/>
            <p:nvPr/>
          </p:nvGrpSpPr>
          <p:grpSpPr>
            <a:xfrm>
              <a:off x="7831349" y="2511536"/>
              <a:ext cx="694222" cy="704398"/>
              <a:chOff x="569238" y="3244247"/>
              <a:chExt cx="694222" cy="704398"/>
            </a:xfrm>
          </p:grpSpPr>
          <p:pic>
            <p:nvPicPr>
              <p:cNvPr id="172" name="Picture 426"/>
              <p:cNvPicPr/>
              <p:nvPr/>
            </p:nvPicPr>
            <p:blipFill>
              <a:blip r:embed="rId30"/>
              <a:stretch>
                <a:fillRect/>
              </a:stretch>
            </p:blipFill>
            <p:spPr>
              <a:xfrm>
                <a:off x="579460" y="3264645"/>
                <a:ext cx="684000" cy="684000"/>
              </a:xfrm>
              <a:prstGeom prst="rect">
                <a:avLst/>
              </a:prstGeom>
            </p:spPr>
          </p:pic>
          <p:sp>
            <p:nvSpPr>
              <p:cNvPr id="173" name="Shape 427"/>
              <p:cNvSpPr/>
              <p:nvPr/>
            </p:nvSpPr>
            <p:spPr>
              <a:xfrm>
                <a:off x="569238" y="3244247"/>
                <a:ext cx="684000" cy="684000"/>
              </a:xfrm>
              <a:custGeom>
                <a:avLst/>
                <a:gdLst/>
                <a:ahLst/>
                <a:cxnLst/>
                <a:rect l="0" t="0" r="0" b="0"/>
                <a:pathLst>
                  <a:path w="1016000" h="1016000">
                    <a:moveTo>
                      <a:pt x="0" y="0"/>
                    </a:moveTo>
                    <a:lnTo>
                      <a:pt x="1016000" y="0"/>
                    </a:lnTo>
                    <a:lnTo>
                      <a:pt x="1016000" y="1016000"/>
                    </a:lnTo>
                    <a:lnTo>
                      <a:pt x="0" y="1016000"/>
                    </a:lnTo>
                    <a:close/>
                  </a:path>
                </a:pathLst>
              </a:custGeom>
              <a:ln w="12700" cap="flat">
                <a:miter lim="100000"/>
              </a:ln>
            </p:spPr>
            <p:style>
              <a:lnRef idx="1">
                <a:srgbClr val="52575F"/>
              </a:lnRef>
              <a:fillRef idx="0">
                <a:srgbClr val="000000">
                  <a:alpha val="0"/>
                </a:srgbClr>
              </a:fillRef>
              <a:effectRef idx="0">
                <a:scrgbClr r="0" g="0" b="0"/>
              </a:effectRef>
              <a:fontRef idx="none"/>
            </p:style>
            <p:txBody>
              <a:bodyPr/>
              <a:lstStyle/>
              <a:p>
                <a:endParaRPr lang="ja-JP" altLang="en-US" sz="1350"/>
              </a:p>
            </p:txBody>
          </p:sp>
        </p:grpSp>
        <p:pic>
          <p:nvPicPr>
            <p:cNvPr id="176" name="Picture 436"/>
            <p:cNvPicPr/>
            <p:nvPr/>
          </p:nvPicPr>
          <p:blipFill>
            <a:blip r:embed="rId31"/>
            <a:stretch>
              <a:fillRect/>
            </a:stretch>
          </p:blipFill>
          <p:spPr>
            <a:xfrm>
              <a:off x="7038367" y="2531538"/>
              <a:ext cx="684000" cy="684000"/>
            </a:xfrm>
            <a:prstGeom prst="rect">
              <a:avLst/>
            </a:prstGeom>
            <a:ln w="3175">
              <a:solidFill>
                <a:schemeClr val="tx1"/>
              </a:solidFill>
            </a:ln>
          </p:spPr>
        </p:pic>
        <p:grpSp>
          <p:nvGrpSpPr>
            <p:cNvPr id="48" name="グループ化 47"/>
            <p:cNvGrpSpPr/>
            <p:nvPr/>
          </p:nvGrpSpPr>
          <p:grpSpPr>
            <a:xfrm>
              <a:off x="3032316" y="2500434"/>
              <a:ext cx="684000" cy="684000"/>
              <a:chOff x="2209823" y="2423408"/>
              <a:chExt cx="684000" cy="684000"/>
            </a:xfrm>
          </p:grpSpPr>
          <p:sp>
            <p:nvSpPr>
              <p:cNvPr id="168" name="Shape 417"/>
              <p:cNvSpPr/>
              <p:nvPr/>
            </p:nvSpPr>
            <p:spPr>
              <a:xfrm>
                <a:off x="2209823" y="2423408"/>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177" name="図 176"/>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2250705" y="2456046"/>
                <a:ext cx="625659" cy="631203"/>
              </a:xfrm>
              <a:prstGeom prst="rect">
                <a:avLst/>
              </a:prstGeom>
            </p:spPr>
          </p:pic>
        </p:grpSp>
        <p:grpSp>
          <p:nvGrpSpPr>
            <p:cNvPr id="28" name="グループ化 27"/>
            <p:cNvGrpSpPr/>
            <p:nvPr/>
          </p:nvGrpSpPr>
          <p:grpSpPr>
            <a:xfrm>
              <a:off x="626156" y="2505941"/>
              <a:ext cx="683999" cy="684000"/>
              <a:chOff x="5469989" y="2396693"/>
              <a:chExt cx="683999" cy="684000"/>
            </a:xfrm>
          </p:grpSpPr>
          <p:pic>
            <p:nvPicPr>
              <p:cNvPr id="307" name="図 306"/>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5488556" y="2406060"/>
                <a:ext cx="646864" cy="646864"/>
              </a:xfrm>
              <a:prstGeom prst="rect">
                <a:avLst/>
              </a:prstGeom>
            </p:spPr>
          </p:pic>
          <p:sp>
            <p:nvSpPr>
              <p:cNvPr id="309" name="Shape 355"/>
              <p:cNvSpPr/>
              <p:nvPr/>
            </p:nvSpPr>
            <p:spPr>
              <a:xfrm>
                <a:off x="5469989" y="2396693"/>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7" name="グループ化 26"/>
            <p:cNvGrpSpPr/>
            <p:nvPr/>
          </p:nvGrpSpPr>
          <p:grpSpPr>
            <a:xfrm>
              <a:off x="3837784" y="2507474"/>
              <a:ext cx="683999" cy="684000"/>
              <a:chOff x="6276108" y="2396693"/>
              <a:chExt cx="683999" cy="684000"/>
            </a:xfrm>
          </p:grpSpPr>
          <p:sp>
            <p:nvSpPr>
              <p:cNvPr id="308" name="Shape 351"/>
              <p:cNvSpPr/>
              <p:nvPr/>
            </p:nvSpPr>
            <p:spPr>
              <a:xfrm>
                <a:off x="6276108" y="2396693"/>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310" name="Picture 386"/>
              <p:cNvPicPr/>
              <p:nvPr/>
            </p:nvPicPr>
            <p:blipFill>
              <a:blip r:embed="rId34"/>
              <a:stretch>
                <a:fillRect/>
              </a:stretch>
            </p:blipFill>
            <p:spPr>
              <a:xfrm>
                <a:off x="6337520" y="2456046"/>
                <a:ext cx="562534" cy="589861"/>
              </a:xfrm>
              <a:prstGeom prst="rect">
                <a:avLst/>
              </a:prstGeom>
            </p:spPr>
          </p:pic>
        </p:grpSp>
        <p:grpSp>
          <p:nvGrpSpPr>
            <p:cNvPr id="23" name="グループ化 22"/>
            <p:cNvGrpSpPr/>
            <p:nvPr/>
          </p:nvGrpSpPr>
          <p:grpSpPr>
            <a:xfrm>
              <a:off x="2246399" y="2509709"/>
              <a:ext cx="683999" cy="684000"/>
              <a:chOff x="7943710" y="2388252"/>
              <a:chExt cx="683999" cy="684000"/>
            </a:xfrm>
          </p:grpSpPr>
          <p:sp>
            <p:nvSpPr>
              <p:cNvPr id="313" name="Shape 355"/>
              <p:cNvSpPr/>
              <p:nvPr/>
            </p:nvSpPr>
            <p:spPr>
              <a:xfrm>
                <a:off x="7943710" y="2388252"/>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314" name="図 313"/>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7963918" y="2410382"/>
                <a:ext cx="642542" cy="642542"/>
              </a:xfrm>
              <a:prstGeom prst="rect">
                <a:avLst/>
              </a:prstGeom>
            </p:spPr>
          </p:pic>
        </p:grpSp>
        <p:grpSp>
          <p:nvGrpSpPr>
            <p:cNvPr id="353" name="グループ化 352"/>
            <p:cNvGrpSpPr/>
            <p:nvPr/>
          </p:nvGrpSpPr>
          <p:grpSpPr>
            <a:xfrm>
              <a:off x="6240895" y="2508248"/>
              <a:ext cx="683999" cy="686922"/>
              <a:chOff x="11237011" y="1136067"/>
              <a:chExt cx="683999" cy="686922"/>
            </a:xfrm>
          </p:grpSpPr>
          <p:pic>
            <p:nvPicPr>
              <p:cNvPr id="354" name="図 353"/>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11241074" y="1136067"/>
                <a:ext cx="679936" cy="679936"/>
              </a:xfrm>
              <a:prstGeom prst="rect">
                <a:avLst/>
              </a:prstGeom>
            </p:spPr>
          </p:pic>
          <p:sp>
            <p:nvSpPr>
              <p:cNvPr id="355" name="Shape 347"/>
              <p:cNvSpPr/>
              <p:nvPr/>
            </p:nvSpPr>
            <p:spPr>
              <a:xfrm>
                <a:off x="11237011" y="1139245"/>
                <a:ext cx="683999"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grpSp>
        <p:nvGrpSpPr>
          <p:cNvPr id="424" name="グループ化 423"/>
          <p:cNvGrpSpPr/>
          <p:nvPr/>
        </p:nvGrpSpPr>
        <p:grpSpPr>
          <a:xfrm>
            <a:off x="632643" y="5377266"/>
            <a:ext cx="7881249" cy="712487"/>
            <a:chOff x="632643" y="4956158"/>
            <a:chExt cx="7881249" cy="712487"/>
          </a:xfrm>
        </p:grpSpPr>
        <p:grpSp>
          <p:nvGrpSpPr>
            <p:cNvPr id="349" name="グループ化 348"/>
            <p:cNvGrpSpPr/>
            <p:nvPr/>
          </p:nvGrpSpPr>
          <p:grpSpPr>
            <a:xfrm>
              <a:off x="4639559" y="4963171"/>
              <a:ext cx="684000" cy="684000"/>
              <a:chOff x="5499505" y="5589497"/>
              <a:chExt cx="684000" cy="684000"/>
            </a:xfrm>
          </p:grpSpPr>
          <p:pic>
            <p:nvPicPr>
              <p:cNvPr id="101" name="Picture 412"/>
              <p:cNvPicPr/>
              <p:nvPr/>
            </p:nvPicPr>
            <p:blipFill>
              <a:blip r:embed="rId37"/>
              <a:stretch>
                <a:fillRect/>
              </a:stretch>
            </p:blipFill>
            <p:spPr>
              <a:xfrm>
                <a:off x="5499505" y="5589497"/>
                <a:ext cx="684000" cy="684000"/>
              </a:xfrm>
              <a:prstGeom prst="rect">
                <a:avLst/>
              </a:prstGeom>
            </p:spPr>
          </p:pic>
          <p:sp>
            <p:nvSpPr>
              <p:cNvPr id="102" name="Shape 413"/>
              <p:cNvSpPr/>
              <p:nvPr/>
            </p:nvSpPr>
            <p:spPr>
              <a:xfrm>
                <a:off x="5499505" y="5589497"/>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pic>
          <p:nvPicPr>
            <p:cNvPr id="108" name="Picture 337"/>
            <p:cNvPicPr/>
            <p:nvPr/>
          </p:nvPicPr>
          <p:blipFill>
            <a:blip r:embed="rId38"/>
            <a:stretch>
              <a:fillRect/>
            </a:stretch>
          </p:blipFill>
          <p:spPr>
            <a:xfrm>
              <a:off x="632643" y="4971610"/>
              <a:ext cx="684000" cy="684000"/>
            </a:xfrm>
            <a:prstGeom prst="rect">
              <a:avLst/>
            </a:prstGeom>
            <a:ln>
              <a:solidFill>
                <a:schemeClr val="tx1"/>
              </a:solidFill>
            </a:ln>
          </p:spPr>
        </p:pic>
        <p:grpSp>
          <p:nvGrpSpPr>
            <p:cNvPr id="348" name="グループ化 347"/>
            <p:cNvGrpSpPr/>
            <p:nvPr/>
          </p:nvGrpSpPr>
          <p:grpSpPr>
            <a:xfrm>
              <a:off x="2228416" y="4970742"/>
              <a:ext cx="698086" cy="692547"/>
              <a:chOff x="3843762" y="5589497"/>
              <a:chExt cx="698086" cy="692547"/>
            </a:xfrm>
          </p:grpSpPr>
          <p:pic>
            <p:nvPicPr>
              <p:cNvPr id="111" name="Picture 352"/>
              <p:cNvPicPr/>
              <p:nvPr/>
            </p:nvPicPr>
            <p:blipFill>
              <a:blip r:embed="rId39"/>
              <a:stretch>
                <a:fillRect/>
              </a:stretch>
            </p:blipFill>
            <p:spPr>
              <a:xfrm>
                <a:off x="3857848" y="5598044"/>
                <a:ext cx="684000" cy="684000"/>
              </a:xfrm>
              <a:prstGeom prst="rect">
                <a:avLst/>
              </a:prstGeom>
            </p:spPr>
          </p:pic>
          <p:sp>
            <p:nvSpPr>
              <p:cNvPr id="112" name="Shape 353"/>
              <p:cNvSpPr/>
              <p:nvPr/>
            </p:nvSpPr>
            <p:spPr>
              <a:xfrm>
                <a:off x="3843762" y="5589497"/>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347" name="グループ化 346"/>
            <p:cNvGrpSpPr/>
            <p:nvPr/>
          </p:nvGrpSpPr>
          <p:grpSpPr>
            <a:xfrm>
              <a:off x="3022484" y="4970537"/>
              <a:ext cx="709392" cy="684410"/>
              <a:chOff x="3026677" y="5589966"/>
              <a:chExt cx="709392" cy="684410"/>
            </a:xfrm>
          </p:grpSpPr>
          <p:pic>
            <p:nvPicPr>
              <p:cNvPr id="158" name="Picture 394"/>
              <p:cNvPicPr/>
              <p:nvPr/>
            </p:nvPicPr>
            <p:blipFill>
              <a:blip r:embed="rId40"/>
              <a:stretch>
                <a:fillRect/>
              </a:stretch>
            </p:blipFill>
            <p:spPr>
              <a:xfrm>
                <a:off x="3052069" y="5589966"/>
                <a:ext cx="684000" cy="684000"/>
              </a:xfrm>
              <a:prstGeom prst="rect">
                <a:avLst/>
              </a:prstGeom>
            </p:spPr>
          </p:pic>
          <p:sp>
            <p:nvSpPr>
              <p:cNvPr id="159" name="Shape 395"/>
              <p:cNvSpPr/>
              <p:nvPr/>
            </p:nvSpPr>
            <p:spPr>
              <a:xfrm>
                <a:off x="3026677" y="5590376"/>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57" name="グループ化 56"/>
            <p:cNvGrpSpPr/>
            <p:nvPr/>
          </p:nvGrpSpPr>
          <p:grpSpPr>
            <a:xfrm>
              <a:off x="1433110" y="4972882"/>
              <a:ext cx="696996" cy="695763"/>
              <a:chOff x="4671903" y="4792501"/>
              <a:chExt cx="696996" cy="695763"/>
            </a:xfrm>
          </p:grpSpPr>
          <p:pic>
            <p:nvPicPr>
              <p:cNvPr id="320" name="図 319"/>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a:xfrm>
                <a:off x="4684899" y="4804264"/>
                <a:ext cx="684000" cy="684000"/>
              </a:xfrm>
              <a:prstGeom prst="rect">
                <a:avLst/>
              </a:prstGeom>
            </p:spPr>
          </p:pic>
          <p:sp>
            <p:nvSpPr>
              <p:cNvPr id="321" name="Shape 355"/>
              <p:cNvSpPr/>
              <p:nvPr/>
            </p:nvSpPr>
            <p:spPr>
              <a:xfrm>
                <a:off x="4671903" y="4792501"/>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53" name="グループ化 52"/>
            <p:cNvGrpSpPr/>
            <p:nvPr/>
          </p:nvGrpSpPr>
          <p:grpSpPr>
            <a:xfrm>
              <a:off x="7822181" y="4958535"/>
              <a:ext cx="691711" cy="694606"/>
              <a:chOff x="7986823" y="4771020"/>
              <a:chExt cx="691711" cy="694606"/>
            </a:xfrm>
          </p:grpSpPr>
          <p:pic>
            <p:nvPicPr>
              <p:cNvPr id="323" name="図 322"/>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7994534" y="4781626"/>
                <a:ext cx="684000" cy="684000"/>
              </a:xfrm>
              <a:prstGeom prst="rect">
                <a:avLst/>
              </a:prstGeom>
            </p:spPr>
          </p:pic>
          <p:sp>
            <p:nvSpPr>
              <p:cNvPr id="326" name="Shape 403"/>
              <p:cNvSpPr/>
              <p:nvPr/>
            </p:nvSpPr>
            <p:spPr>
              <a:xfrm>
                <a:off x="7986823" y="4771020"/>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56" name="グループ化 55"/>
            <p:cNvGrpSpPr/>
            <p:nvPr/>
          </p:nvGrpSpPr>
          <p:grpSpPr>
            <a:xfrm>
              <a:off x="6252183" y="4962772"/>
              <a:ext cx="687075" cy="688733"/>
              <a:chOff x="5499505" y="4777146"/>
              <a:chExt cx="687075" cy="688733"/>
            </a:xfrm>
          </p:grpSpPr>
          <p:pic>
            <p:nvPicPr>
              <p:cNvPr id="327" name="図 326"/>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5502580" y="4777146"/>
                <a:ext cx="684000" cy="684000"/>
              </a:xfrm>
              <a:prstGeom prst="rect">
                <a:avLst/>
              </a:prstGeom>
            </p:spPr>
          </p:pic>
          <p:sp>
            <p:nvSpPr>
              <p:cNvPr id="330" name="Shape 355"/>
              <p:cNvSpPr/>
              <p:nvPr/>
            </p:nvSpPr>
            <p:spPr>
              <a:xfrm>
                <a:off x="5499505" y="4781879"/>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346" name="グループ化 345"/>
            <p:cNvGrpSpPr/>
            <p:nvPr/>
          </p:nvGrpSpPr>
          <p:grpSpPr>
            <a:xfrm>
              <a:off x="7046401" y="4963992"/>
              <a:ext cx="683999" cy="684000"/>
              <a:chOff x="2206156" y="5575272"/>
              <a:chExt cx="683999" cy="684000"/>
            </a:xfrm>
          </p:grpSpPr>
          <p:pic>
            <p:nvPicPr>
              <p:cNvPr id="331" name="図 330"/>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2232642" y="5605484"/>
                <a:ext cx="644827" cy="644827"/>
              </a:xfrm>
              <a:prstGeom prst="rect">
                <a:avLst/>
              </a:prstGeom>
            </p:spPr>
          </p:pic>
          <p:sp>
            <p:nvSpPr>
              <p:cNvPr id="332" name="Shape 351"/>
              <p:cNvSpPr/>
              <p:nvPr/>
            </p:nvSpPr>
            <p:spPr>
              <a:xfrm>
                <a:off x="2206156" y="5575272"/>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350" name="グループ化 349"/>
            <p:cNvGrpSpPr/>
            <p:nvPr/>
          </p:nvGrpSpPr>
          <p:grpSpPr>
            <a:xfrm>
              <a:off x="5436109" y="4956158"/>
              <a:ext cx="684434" cy="693353"/>
              <a:chOff x="6302114" y="5570033"/>
              <a:chExt cx="684434" cy="693353"/>
            </a:xfrm>
          </p:grpSpPr>
          <p:pic>
            <p:nvPicPr>
              <p:cNvPr id="337" name="図 336"/>
              <p:cNvPicPr>
                <a:picLocks noChangeAspect="1"/>
              </p:cNvPicPr>
              <p:nvPr/>
            </p:nvPicPr>
            <p:blipFill>
              <a:blip r:embed="rId45" cstate="print">
                <a:extLst>
                  <a:ext uri="{28A0092B-C50C-407E-A947-70E740481C1C}">
                    <a14:useLocalDpi xmlns:a14="http://schemas.microsoft.com/office/drawing/2010/main" val="0"/>
                  </a:ext>
                </a:extLst>
              </a:blip>
              <a:stretch>
                <a:fillRect/>
              </a:stretch>
            </p:blipFill>
            <p:spPr>
              <a:xfrm>
                <a:off x="6302548" y="5579386"/>
                <a:ext cx="684000" cy="684000"/>
              </a:xfrm>
              <a:prstGeom prst="rect">
                <a:avLst/>
              </a:prstGeom>
            </p:spPr>
          </p:pic>
          <p:sp>
            <p:nvSpPr>
              <p:cNvPr id="338" name="Shape 349"/>
              <p:cNvSpPr/>
              <p:nvPr/>
            </p:nvSpPr>
            <p:spPr>
              <a:xfrm>
                <a:off x="6302114" y="5570033"/>
                <a:ext cx="684434" cy="693107"/>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357" name="グループ化 356"/>
            <p:cNvGrpSpPr/>
            <p:nvPr/>
          </p:nvGrpSpPr>
          <p:grpSpPr>
            <a:xfrm>
              <a:off x="3834623" y="4957950"/>
              <a:ext cx="683999" cy="684000"/>
              <a:chOff x="13612974" y="-187248"/>
              <a:chExt cx="683999" cy="684000"/>
            </a:xfrm>
          </p:grpSpPr>
          <p:sp>
            <p:nvSpPr>
              <p:cNvPr id="358" name="Shape 369"/>
              <p:cNvSpPr/>
              <p:nvPr/>
            </p:nvSpPr>
            <p:spPr>
              <a:xfrm>
                <a:off x="13612974" y="-187248"/>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359" name="図 358"/>
              <p:cNvPicPr>
                <a:picLocks noChangeAspect="1"/>
              </p:cNvPicPr>
              <p:nvPr/>
            </p:nvPicPr>
            <p:blipFill>
              <a:blip r:embed="rId46" cstate="print">
                <a:extLst>
                  <a:ext uri="{28A0092B-C50C-407E-A947-70E740481C1C}">
                    <a14:useLocalDpi xmlns:a14="http://schemas.microsoft.com/office/drawing/2010/main" val="0"/>
                  </a:ext>
                </a:extLst>
              </a:blip>
              <a:stretch>
                <a:fillRect/>
              </a:stretch>
            </p:blipFill>
            <p:spPr>
              <a:xfrm>
                <a:off x="13655958" y="-144660"/>
                <a:ext cx="613203" cy="613203"/>
              </a:xfrm>
              <a:prstGeom prst="rect">
                <a:avLst/>
              </a:prstGeom>
            </p:spPr>
          </p:pic>
        </p:grpSp>
      </p:grpSp>
      <p:grpSp>
        <p:nvGrpSpPr>
          <p:cNvPr id="379" name="グループ化 378"/>
          <p:cNvGrpSpPr/>
          <p:nvPr/>
        </p:nvGrpSpPr>
        <p:grpSpPr>
          <a:xfrm>
            <a:off x="630323" y="4422314"/>
            <a:ext cx="7883569" cy="700503"/>
            <a:chOff x="630323" y="4145586"/>
            <a:chExt cx="7883569" cy="700503"/>
          </a:xfrm>
        </p:grpSpPr>
        <p:grpSp>
          <p:nvGrpSpPr>
            <p:cNvPr id="343" name="グループ化 342"/>
            <p:cNvGrpSpPr/>
            <p:nvPr/>
          </p:nvGrpSpPr>
          <p:grpSpPr>
            <a:xfrm>
              <a:off x="630323" y="4158054"/>
              <a:ext cx="690081" cy="687373"/>
              <a:chOff x="570106" y="4738723"/>
              <a:chExt cx="690081" cy="687373"/>
            </a:xfrm>
          </p:grpSpPr>
          <p:pic>
            <p:nvPicPr>
              <p:cNvPr id="58" name="図 57"/>
              <p:cNvPicPr>
                <a:picLocks noChangeAspect="1"/>
              </p:cNvPicPr>
              <p:nvPr/>
            </p:nvPicPr>
            <p:blipFill>
              <a:blip r:embed="rId47" cstate="print">
                <a:extLst>
                  <a:ext uri="{28A0092B-C50C-407E-A947-70E740481C1C}">
                    <a14:useLocalDpi xmlns:a14="http://schemas.microsoft.com/office/drawing/2010/main" val="0"/>
                  </a:ext>
                </a:extLst>
              </a:blip>
              <a:stretch>
                <a:fillRect/>
              </a:stretch>
            </p:blipFill>
            <p:spPr>
              <a:xfrm>
                <a:off x="576187" y="4742096"/>
                <a:ext cx="684000" cy="684000"/>
              </a:xfrm>
              <a:prstGeom prst="rect">
                <a:avLst/>
              </a:prstGeom>
            </p:spPr>
          </p:pic>
          <p:sp>
            <p:nvSpPr>
              <p:cNvPr id="73" name="Shape 355"/>
              <p:cNvSpPr/>
              <p:nvPr/>
            </p:nvSpPr>
            <p:spPr>
              <a:xfrm>
                <a:off x="570106" y="4738723"/>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340" name="グループ化 339"/>
            <p:cNvGrpSpPr/>
            <p:nvPr/>
          </p:nvGrpSpPr>
          <p:grpSpPr>
            <a:xfrm>
              <a:off x="3838097" y="4148751"/>
              <a:ext cx="684000" cy="684000"/>
              <a:chOff x="3024443" y="4778283"/>
              <a:chExt cx="684000" cy="684000"/>
            </a:xfrm>
          </p:grpSpPr>
          <p:pic>
            <p:nvPicPr>
              <p:cNvPr id="65" name="図 64"/>
              <p:cNvPicPr>
                <a:picLocks noChangeAspect="1"/>
              </p:cNvPicPr>
              <p:nvPr/>
            </p:nvPicPr>
            <p:blipFill>
              <a:blip r:embed="rId48" cstate="print">
                <a:extLst>
                  <a:ext uri="{28A0092B-C50C-407E-A947-70E740481C1C}">
                    <a14:useLocalDpi xmlns:a14="http://schemas.microsoft.com/office/drawing/2010/main" val="0"/>
                  </a:ext>
                </a:extLst>
              </a:blip>
              <a:stretch>
                <a:fillRect/>
              </a:stretch>
            </p:blipFill>
            <p:spPr>
              <a:xfrm>
                <a:off x="3088308" y="4798282"/>
                <a:ext cx="563030" cy="640553"/>
              </a:xfrm>
              <a:prstGeom prst="rect">
                <a:avLst/>
              </a:prstGeom>
            </p:spPr>
          </p:pic>
          <p:sp>
            <p:nvSpPr>
              <p:cNvPr id="148" name="Shape 375"/>
              <p:cNvSpPr/>
              <p:nvPr/>
            </p:nvSpPr>
            <p:spPr>
              <a:xfrm>
                <a:off x="3024443" y="4778283"/>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341" name="グループ化 340"/>
            <p:cNvGrpSpPr/>
            <p:nvPr/>
          </p:nvGrpSpPr>
          <p:grpSpPr>
            <a:xfrm>
              <a:off x="2235699" y="4153038"/>
              <a:ext cx="684000" cy="684000"/>
              <a:chOff x="2212220" y="4778085"/>
              <a:chExt cx="684000" cy="684000"/>
            </a:xfrm>
          </p:grpSpPr>
          <p:sp>
            <p:nvSpPr>
              <p:cNvPr id="132" name="Shape 363"/>
              <p:cNvSpPr/>
              <p:nvPr/>
            </p:nvSpPr>
            <p:spPr>
              <a:xfrm>
                <a:off x="2212220" y="4778085"/>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184" name="図 183"/>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2228736" y="4796281"/>
                <a:ext cx="651089" cy="648000"/>
              </a:xfrm>
              <a:prstGeom prst="rect">
                <a:avLst/>
              </a:prstGeom>
            </p:spPr>
          </p:pic>
        </p:grpSp>
        <p:grpSp>
          <p:nvGrpSpPr>
            <p:cNvPr id="339" name="グループ化 338"/>
            <p:cNvGrpSpPr/>
            <p:nvPr/>
          </p:nvGrpSpPr>
          <p:grpSpPr>
            <a:xfrm>
              <a:off x="7829892" y="4151768"/>
              <a:ext cx="684000" cy="684000"/>
              <a:chOff x="3836667" y="4796864"/>
              <a:chExt cx="684000" cy="684000"/>
            </a:xfrm>
          </p:grpSpPr>
          <p:sp>
            <p:nvSpPr>
              <p:cNvPr id="153" name="Shape 383"/>
              <p:cNvSpPr/>
              <p:nvPr/>
            </p:nvSpPr>
            <p:spPr>
              <a:xfrm>
                <a:off x="3836667" y="4796864"/>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185" name="図 184"/>
              <p:cNvPicPr>
                <a:picLocks noChangeAspect="1"/>
              </p:cNvPicPr>
              <p:nvPr/>
            </p:nvPicPr>
            <p:blipFill>
              <a:blip r:embed="rId50" cstate="print">
                <a:extLst>
                  <a:ext uri="{28A0092B-C50C-407E-A947-70E740481C1C}">
                    <a14:useLocalDpi xmlns:a14="http://schemas.microsoft.com/office/drawing/2010/main" val="0"/>
                  </a:ext>
                </a:extLst>
              </a:blip>
              <a:stretch>
                <a:fillRect/>
              </a:stretch>
            </p:blipFill>
            <p:spPr>
              <a:xfrm>
                <a:off x="3856423" y="4812703"/>
                <a:ext cx="648000" cy="648000"/>
              </a:xfrm>
              <a:prstGeom prst="rect">
                <a:avLst/>
              </a:prstGeom>
            </p:spPr>
          </p:pic>
        </p:grpSp>
        <p:grpSp>
          <p:nvGrpSpPr>
            <p:cNvPr id="342" name="グループ化 341"/>
            <p:cNvGrpSpPr/>
            <p:nvPr/>
          </p:nvGrpSpPr>
          <p:grpSpPr>
            <a:xfrm>
              <a:off x="1442338" y="4149812"/>
              <a:ext cx="683999" cy="683744"/>
              <a:chOff x="1437924" y="4747428"/>
              <a:chExt cx="683999" cy="683744"/>
            </a:xfrm>
          </p:grpSpPr>
          <p:sp>
            <p:nvSpPr>
              <p:cNvPr id="68" name="Shape 347"/>
              <p:cNvSpPr/>
              <p:nvPr/>
            </p:nvSpPr>
            <p:spPr>
              <a:xfrm>
                <a:off x="1437924" y="4747428"/>
                <a:ext cx="683999"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186" name="図 185"/>
              <p:cNvPicPr>
                <a:picLocks noChangeAspect="1"/>
              </p:cNvPicPr>
              <p:nvPr/>
            </p:nvPicPr>
            <p:blipFill>
              <a:blip r:embed="rId51" cstate="print">
                <a:extLst>
                  <a:ext uri="{28A0092B-C50C-407E-A947-70E740481C1C}">
                    <a14:useLocalDpi xmlns:a14="http://schemas.microsoft.com/office/drawing/2010/main" val="0"/>
                  </a:ext>
                </a:extLst>
              </a:blip>
              <a:stretch>
                <a:fillRect/>
              </a:stretch>
            </p:blipFill>
            <p:spPr>
              <a:xfrm>
                <a:off x="1455796" y="4761481"/>
                <a:ext cx="654467" cy="648000"/>
              </a:xfrm>
              <a:prstGeom prst="rect">
                <a:avLst/>
              </a:prstGeom>
            </p:spPr>
          </p:pic>
        </p:grpSp>
        <p:grpSp>
          <p:nvGrpSpPr>
            <p:cNvPr id="54" name="グループ化 53"/>
            <p:cNvGrpSpPr/>
            <p:nvPr/>
          </p:nvGrpSpPr>
          <p:grpSpPr>
            <a:xfrm>
              <a:off x="5435587" y="4151187"/>
              <a:ext cx="702837" cy="686579"/>
              <a:chOff x="7139791" y="4769706"/>
              <a:chExt cx="702837" cy="686579"/>
            </a:xfrm>
          </p:grpSpPr>
          <p:pic>
            <p:nvPicPr>
              <p:cNvPr id="324" name="図 323"/>
              <p:cNvPicPr>
                <a:picLocks noChangeAspect="1"/>
              </p:cNvPicPr>
              <p:nvPr/>
            </p:nvPicPr>
            <p:blipFill>
              <a:blip r:embed="rId52" cstate="print">
                <a:extLst>
                  <a:ext uri="{28A0092B-C50C-407E-A947-70E740481C1C}">
                    <a14:useLocalDpi xmlns:a14="http://schemas.microsoft.com/office/drawing/2010/main" val="0"/>
                  </a:ext>
                </a:extLst>
              </a:blip>
              <a:stretch>
                <a:fillRect/>
              </a:stretch>
            </p:blipFill>
            <p:spPr>
              <a:xfrm>
                <a:off x="7158628" y="4772285"/>
                <a:ext cx="684000" cy="684000"/>
              </a:xfrm>
              <a:prstGeom prst="rect">
                <a:avLst/>
              </a:prstGeom>
            </p:spPr>
          </p:pic>
          <p:sp>
            <p:nvSpPr>
              <p:cNvPr id="325" name="Shape 347"/>
              <p:cNvSpPr/>
              <p:nvPr/>
            </p:nvSpPr>
            <p:spPr>
              <a:xfrm>
                <a:off x="7139791" y="4769706"/>
                <a:ext cx="683999"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55" name="グループ化 54"/>
            <p:cNvGrpSpPr/>
            <p:nvPr/>
          </p:nvGrpSpPr>
          <p:grpSpPr>
            <a:xfrm>
              <a:off x="4639559" y="4148325"/>
              <a:ext cx="687075" cy="693671"/>
              <a:chOff x="6302548" y="4781879"/>
              <a:chExt cx="687075" cy="693671"/>
            </a:xfrm>
          </p:grpSpPr>
          <p:pic>
            <p:nvPicPr>
              <p:cNvPr id="328" name="図 327"/>
              <p:cNvPicPr>
                <a:picLocks noChangeAspect="1"/>
              </p:cNvPicPr>
              <p:nvPr/>
            </p:nvPicPr>
            <p:blipFill>
              <a:blip r:embed="rId53" cstate="print">
                <a:extLst>
                  <a:ext uri="{28A0092B-C50C-407E-A947-70E740481C1C}">
                    <a14:useLocalDpi xmlns:a14="http://schemas.microsoft.com/office/drawing/2010/main" val="0"/>
                  </a:ext>
                </a:extLst>
              </a:blip>
              <a:stretch>
                <a:fillRect/>
              </a:stretch>
            </p:blipFill>
            <p:spPr>
              <a:xfrm>
                <a:off x="6302548" y="4791550"/>
                <a:ext cx="684000" cy="684000"/>
              </a:xfrm>
              <a:prstGeom prst="rect">
                <a:avLst/>
              </a:prstGeom>
            </p:spPr>
          </p:pic>
          <p:sp>
            <p:nvSpPr>
              <p:cNvPr id="329" name="Shape 351"/>
              <p:cNvSpPr/>
              <p:nvPr/>
            </p:nvSpPr>
            <p:spPr>
              <a:xfrm>
                <a:off x="6305624" y="4781879"/>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366" name="グループ化 365"/>
            <p:cNvGrpSpPr/>
            <p:nvPr/>
          </p:nvGrpSpPr>
          <p:grpSpPr>
            <a:xfrm>
              <a:off x="7044278" y="4147216"/>
              <a:ext cx="686122" cy="683744"/>
              <a:chOff x="13632578" y="1947018"/>
              <a:chExt cx="686122" cy="683744"/>
            </a:xfrm>
          </p:grpSpPr>
          <p:pic>
            <p:nvPicPr>
              <p:cNvPr id="367" name="図 366"/>
              <p:cNvPicPr>
                <a:picLocks noChangeAspect="1"/>
              </p:cNvPicPr>
              <p:nvPr/>
            </p:nvPicPr>
            <p:blipFill>
              <a:blip r:embed="rId54" cstate="print">
                <a:extLst>
                  <a:ext uri="{28A0092B-C50C-407E-A947-70E740481C1C}">
                    <a14:useLocalDpi xmlns:a14="http://schemas.microsoft.com/office/drawing/2010/main" val="0"/>
                  </a:ext>
                </a:extLst>
              </a:blip>
              <a:stretch>
                <a:fillRect/>
              </a:stretch>
            </p:blipFill>
            <p:spPr>
              <a:xfrm>
                <a:off x="13632578" y="1957770"/>
                <a:ext cx="667002" cy="667002"/>
              </a:xfrm>
              <a:prstGeom prst="rect">
                <a:avLst/>
              </a:prstGeom>
            </p:spPr>
          </p:pic>
          <p:sp>
            <p:nvSpPr>
              <p:cNvPr id="368" name="Shape 347"/>
              <p:cNvSpPr/>
              <p:nvPr/>
            </p:nvSpPr>
            <p:spPr>
              <a:xfrm>
                <a:off x="13634701" y="1947018"/>
                <a:ext cx="683999"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372" name="グループ化 371"/>
            <p:cNvGrpSpPr/>
            <p:nvPr/>
          </p:nvGrpSpPr>
          <p:grpSpPr>
            <a:xfrm>
              <a:off x="3024384" y="4158054"/>
              <a:ext cx="683999" cy="688035"/>
              <a:chOff x="11786789" y="1095573"/>
              <a:chExt cx="683999" cy="688035"/>
            </a:xfrm>
          </p:grpSpPr>
          <p:pic>
            <p:nvPicPr>
              <p:cNvPr id="373" name="図 372"/>
              <p:cNvPicPr>
                <a:picLocks noChangeAspect="1"/>
              </p:cNvPicPr>
              <p:nvPr/>
            </p:nvPicPr>
            <p:blipFill>
              <a:blip r:embed="rId55" cstate="print">
                <a:extLst>
                  <a:ext uri="{28A0092B-C50C-407E-A947-70E740481C1C}">
                    <a14:useLocalDpi xmlns:a14="http://schemas.microsoft.com/office/drawing/2010/main" val="0"/>
                  </a:ext>
                </a:extLst>
              </a:blip>
              <a:stretch>
                <a:fillRect/>
              </a:stretch>
            </p:blipFill>
            <p:spPr>
              <a:xfrm>
                <a:off x="11799992" y="1117681"/>
                <a:ext cx="665927" cy="665927"/>
              </a:xfrm>
              <a:prstGeom prst="rect">
                <a:avLst/>
              </a:prstGeom>
            </p:spPr>
          </p:pic>
          <p:sp>
            <p:nvSpPr>
              <p:cNvPr id="374" name="Shape 347"/>
              <p:cNvSpPr/>
              <p:nvPr/>
            </p:nvSpPr>
            <p:spPr>
              <a:xfrm>
                <a:off x="11786789" y="1095573"/>
                <a:ext cx="683999"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375" name="グループ化 374"/>
            <p:cNvGrpSpPr/>
            <p:nvPr/>
          </p:nvGrpSpPr>
          <p:grpSpPr>
            <a:xfrm>
              <a:off x="6247376" y="4145586"/>
              <a:ext cx="683999" cy="683744"/>
              <a:chOff x="13651498" y="893318"/>
              <a:chExt cx="683999" cy="683744"/>
            </a:xfrm>
          </p:grpSpPr>
          <p:sp>
            <p:nvSpPr>
              <p:cNvPr id="376" name="Shape 347"/>
              <p:cNvSpPr/>
              <p:nvPr/>
            </p:nvSpPr>
            <p:spPr>
              <a:xfrm>
                <a:off x="13651498" y="893318"/>
                <a:ext cx="683999"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377" name="図 376"/>
              <p:cNvPicPr>
                <a:picLocks noChangeAspect="1"/>
              </p:cNvPicPr>
              <p:nvPr/>
            </p:nvPicPr>
            <p:blipFill>
              <a:blip r:embed="rId56" cstate="print">
                <a:extLst>
                  <a:ext uri="{28A0092B-C50C-407E-A947-70E740481C1C}">
                    <a14:useLocalDpi xmlns:a14="http://schemas.microsoft.com/office/drawing/2010/main" val="0"/>
                  </a:ext>
                </a:extLst>
              </a:blip>
              <a:stretch>
                <a:fillRect/>
              </a:stretch>
            </p:blipFill>
            <p:spPr>
              <a:xfrm>
                <a:off x="13685170" y="924357"/>
                <a:ext cx="627115" cy="627115"/>
              </a:xfrm>
              <a:prstGeom prst="rect">
                <a:avLst/>
              </a:prstGeom>
            </p:spPr>
          </p:pic>
        </p:grpSp>
      </p:grpSp>
      <p:sp>
        <p:nvSpPr>
          <p:cNvPr id="10" name="テキスト ボックス 9"/>
          <p:cNvSpPr txBox="1"/>
          <p:nvPr/>
        </p:nvSpPr>
        <p:spPr>
          <a:xfrm>
            <a:off x="1353088" y="1088960"/>
            <a:ext cx="6450805" cy="369332"/>
          </a:xfrm>
          <a:prstGeom prst="rect">
            <a:avLst/>
          </a:prstGeom>
          <a:noFill/>
        </p:spPr>
        <p:txBody>
          <a:bodyPr wrap="none" rtlCol="0">
            <a:spAutoFit/>
          </a:bodyPr>
          <a:lstStyle/>
          <a:p>
            <a:r>
              <a:rPr kumimoji="1" lang="ja-JP" altLang="en-US" dirty="0"/>
              <a:t>Ｗｅｂ業界を中心に約</a:t>
            </a:r>
            <a:r>
              <a:rPr kumimoji="1" lang="en-US" altLang="ja-JP" dirty="0"/>
              <a:t>350</a:t>
            </a:r>
            <a:r>
              <a:rPr kumimoji="1" lang="ja-JP" altLang="en-US" dirty="0"/>
              <a:t>社の企業にご参画いただいております。</a:t>
            </a:r>
          </a:p>
        </p:txBody>
      </p:sp>
      <p:sp>
        <p:nvSpPr>
          <p:cNvPr id="175" name="テキスト ボックス 174"/>
          <p:cNvSpPr txBox="1"/>
          <p:nvPr/>
        </p:nvSpPr>
        <p:spPr>
          <a:xfrm>
            <a:off x="8805772" y="6309156"/>
            <a:ext cx="301686" cy="369332"/>
          </a:xfrm>
          <a:prstGeom prst="rect">
            <a:avLst/>
          </a:prstGeom>
          <a:noFill/>
        </p:spPr>
        <p:txBody>
          <a:bodyPr wrap="none" rtlCol="0">
            <a:spAutoFit/>
          </a:bodyPr>
          <a:lstStyle/>
          <a:p>
            <a:r>
              <a:rPr kumimoji="1" lang="en-US" altLang="ja-JP" dirty="0" smtClean="0">
                <a:solidFill>
                  <a:schemeClr val="bg1"/>
                </a:solidFill>
              </a:rPr>
              <a:t>6</a:t>
            </a:r>
            <a:endParaRPr kumimoji="1" lang="ja-JP" altLang="en-US" dirty="0">
              <a:solidFill>
                <a:schemeClr val="bg1"/>
              </a:solidFill>
            </a:endParaRPr>
          </a:p>
        </p:txBody>
      </p:sp>
    </p:spTree>
    <p:extLst>
      <p:ext uri="{BB962C8B-B14F-4D97-AF65-F5344CB8AC3E}">
        <p14:creationId xmlns:p14="http://schemas.microsoft.com/office/powerpoint/2010/main" val="333491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グループ化 45"/>
          <p:cNvGrpSpPr/>
          <p:nvPr/>
        </p:nvGrpSpPr>
        <p:grpSpPr>
          <a:xfrm>
            <a:off x="7620654" y="1769475"/>
            <a:ext cx="1128996" cy="1128996"/>
            <a:chOff x="13273552" y="435110"/>
            <a:chExt cx="1128996" cy="1128996"/>
          </a:xfrm>
        </p:grpSpPr>
        <p:pic>
          <p:nvPicPr>
            <p:cNvPr id="45" name="図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3552" y="435110"/>
              <a:ext cx="1128996" cy="1128996"/>
            </a:xfrm>
            <a:prstGeom prst="rect">
              <a:avLst/>
            </a:prstGeom>
          </p:spPr>
        </p:pic>
        <p:sp>
          <p:nvSpPr>
            <p:cNvPr id="78" name="Shape 403"/>
            <p:cNvSpPr/>
            <p:nvPr/>
          </p:nvSpPr>
          <p:spPr>
            <a:xfrm>
              <a:off x="13496050" y="657608"/>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pic>
        <p:nvPicPr>
          <p:cNvPr id="95" name="図 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0294" y="2104139"/>
            <a:ext cx="1304906" cy="504000"/>
          </a:xfrm>
          <a:prstGeom prst="rect">
            <a:avLst/>
          </a:prstGeom>
        </p:spPr>
      </p:pic>
      <p:sp>
        <p:nvSpPr>
          <p:cNvPr id="125" name="正方形/長方形 124"/>
          <p:cNvSpPr/>
          <p:nvPr/>
        </p:nvSpPr>
        <p:spPr>
          <a:xfrm>
            <a:off x="0" y="6361491"/>
            <a:ext cx="9144000" cy="279436"/>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フッター プレースホルダー 5"/>
          <p:cNvSpPr txBox="1">
            <a:spLocks/>
          </p:cNvSpPr>
          <p:nvPr/>
        </p:nvSpPr>
        <p:spPr>
          <a:xfrm>
            <a:off x="2694787" y="6337427"/>
            <a:ext cx="3762835" cy="365125"/>
          </a:xfrm>
          <a:prstGeom prst="rect">
            <a:avLst/>
          </a:prstGeom>
        </p:spPr>
        <p:txBody>
          <a:bodyPr vert="horz" lIns="91440" tIns="45720" rIns="91440" bIns="45720" rtlCol="0" anchor="ctr"/>
          <a:lstStyle>
            <a:defPPr>
              <a:defRPr lang="ja-JP"/>
            </a:defPPr>
            <a:lvl1pPr marL="0" algn="ct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dirty="0">
                <a:solidFill>
                  <a:schemeClr val="bg1"/>
                </a:solidFill>
              </a:rPr>
              <a:t>©2016 Net Marketing corporation All rights reserved. </a:t>
            </a:r>
            <a:endParaRPr lang="ja-JP" altLang="en-US" dirty="0">
              <a:solidFill>
                <a:schemeClr val="bg1"/>
              </a:solidFill>
            </a:endParaRPr>
          </a:p>
        </p:txBody>
      </p:sp>
      <p:sp>
        <p:nvSpPr>
          <p:cNvPr id="127" name="平行四辺形 126"/>
          <p:cNvSpPr/>
          <p:nvPr/>
        </p:nvSpPr>
        <p:spPr>
          <a:xfrm>
            <a:off x="8312344" y="6359330"/>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平行四辺形 128"/>
          <p:cNvSpPr/>
          <p:nvPr/>
        </p:nvSpPr>
        <p:spPr>
          <a:xfrm>
            <a:off x="8516881" y="6359140"/>
            <a:ext cx="204537" cy="281407"/>
          </a:xfrm>
          <a:prstGeom prst="parallelogram">
            <a:avLst>
              <a:gd name="adj" fmla="val 4595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4" name="図 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7110" y="-599442"/>
            <a:ext cx="2302101" cy="648000"/>
          </a:xfrm>
          <a:prstGeom prst="rect">
            <a:avLst/>
          </a:prstGeom>
        </p:spPr>
      </p:pic>
      <p:pic>
        <p:nvPicPr>
          <p:cNvPr id="20" name="図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25211" y="3400767"/>
            <a:ext cx="684000" cy="684000"/>
          </a:xfrm>
          <a:prstGeom prst="rect">
            <a:avLst/>
          </a:prstGeom>
        </p:spPr>
      </p:pic>
      <p:pic>
        <p:nvPicPr>
          <p:cNvPr id="24" name="図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231493" y="6313867"/>
            <a:ext cx="684000" cy="684000"/>
          </a:xfrm>
          <a:prstGeom prst="rect">
            <a:avLst/>
          </a:prstGeom>
        </p:spPr>
      </p:pic>
      <p:pic>
        <p:nvPicPr>
          <p:cNvPr id="26" name="図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550145" y="2391045"/>
            <a:ext cx="681313" cy="678593"/>
          </a:xfrm>
          <a:prstGeom prst="rect">
            <a:avLst/>
          </a:prstGeom>
        </p:spPr>
      </p:pic>
      <p:pic>
        <p:nvPicPr>
          <p:cNvPr id="27" name="図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146669" y="2581290"/>
            <a:ext cx="684000" cy="684000"/>
          </a:xfrm>
          <a:prstGeom prst="rect">
            <a:avLst/>
          </a:prstGeom>
        </p:spPr>
      </p:pic>
      <p:pic>
        <p:nvPicPr>
          <p:cNvPr id="29" name="図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866145" y="6645381"/>
            <a:ext cx="684000" cy="684000"/>
          </a:xfrm>
          <a:prstGeom prst="rect">
            <a:avLst/>
          </a:prstGeom>
        </p:spPr>
      </p:pic>
      <p:pic>
        <p:nvPicPr>
          <p:cNvPr id="32" name="図 3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36435" y="6348293"/>
            <a:ext cx="684000" cy="684000"/>
          </a:xfrm>
          <a:prstGeom prst="rect">
            <a:avLst/>
          </a:prstGeom>
        </p:spPr>
      </p:pic>
      <p:pic>
        <p:nvPicPr>
          <p:cNvPr id="35" name="図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450207" y="5434091"/>
            <a:ext cx="623372" cy="623372"/>
          </a:xfrm>
          <a:prstGeom prst="rect">
            <a:avLst/>
          </a:prstGeom>
        </p:spPr>
      </p:pic>
      <p:pic>
        <p:nvPicPr>
          <p:cNvPr id="36" name="図 3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2618815" y="5426314"/>
            <a:ext cx="625471" cy="684000"/>
          </a:xfrm>
          <a:prstGeom prst="rect">
            <a:avLst/>
          </a:prstGeom>
        </p:spPr>
      </p:pic>
      <p:pic>
        <p:nvPicPr>
          <p:cNvPr id="37" name="図 3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4237848" y="5414594"/>
            <a:ext cx="684000" cy="684000"/>
          </a:xfrm>
          <a:prstGeom prst="rect">
            <a:avLst/>
          </a:prstGeom>
        </p:spPr>
      </p:pic>
      <p:pic>
        <p:nvPicPr>
          <p:cNvPr id="38" name="図 3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46760" y="5493887"/>
            <a:ext cx="634101" cy="634101"/>
          </a:xfrm>
          <a:prstGeom prst="rect">
            <a:avLst/>
          </a:prstGeom>
        </p:spPr>
      </p:pic>
      <p:pic>
        <p:nvPicPr>
          <p:cNvPr id="40" name="図 3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2589551" y="3701360"/>
            <a:ext cx="684000" cy="684000"/>
          </a:xfrm>
          <a:prstGeom prst="rect">
            <a:avLst/>
          </a:prstGeom>
        </p:spPr>
      </p:pic>
      <p:pic>
        <p:nvPicPr>
          <p:cNvPr id="41" name="図 4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2615781" y="4636291"/>
            <a:ext cx="649564" cy="649564"/>
          </a:xfrm>
          <a:prstGeom prst="rect">
            <a:avLst/>
          </a:prstGeom>
        </p:spPr>
      </p:pic>
      <p:pic>
        <p:nvPicPr>
          <p:cNvPr id="47" name="図 4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548997" y="5050111"/>
            <a:ext cx="684000" cy="684000"/>
          </a:xfrm>
          <a:prstGeom prst="rect">
            <a:avLst/>
          </a:prstGeom>
        </p:spPr>
      </p:pic>
      <p:pic>
        <p:nvPicPr>
          <p:cNvPr id="62" name="図 6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3438695" y="3702893"/>
            <a:ext cx="634884" cy="632349"/>
          </a:xfrm>
          <a:prstGeom prst="rect">
            <a:avLst/>
          </a:prstGeom>
        </p:spPr>
      </p:pic>
      <p:grpSp>
        <p:nvGrpSpPr>
          <p:cNvPr id="11" name="グループ化 10"/>
          <p:cNvGrpSpPr/>
          <p:nvPr/>
        </p:nvGrpSpPr>
        <p:grpSpPr>
          <a:xfrm>
            <a:off x="7833337" y="2818965"/>
            <a:ext cx="683999" cy="684000"/>
            <a:chOff x="15869309" y="2842760"/>
            <a:chExt cx="683999" cy="684000"/>
          </a:xfrm>
        </p:grpSpPr>
        <p:pic>
          <p:nvPicPr>
            <p:cNvPr id="21" name="図 2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5898517" y="2885234"/>
              <a:ext cx="625582" cy="625582"/>
            </a:xfrm>
            <a:prstGeom prst="rect">
              <a:avLst/>
            </a:prstGeom>
          </p:spPr>
        </p:pic>
        <p:sp>
          <p:nvSpPr>
            <p:cNvPr id="67" name="Shape 403"/>
            <p:cNvSpPr/>
            <p:nvPr/>
          </p:nvSpPr>
          <p:spPr>
            <a:xfrm>
              <a:off x="15869309" y="2842760"/>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sp>
        <p:nvSpPr>
          <p:cNvPr id="81" name="Shape 349"/>
          <p:cNvSpPr/>
          <p:nvPr/>
        </p:nvSpPr>
        <p:spPr>
          <a:xfrm>
            <a:off x="14226224" y="5417207"/>
            <a:ext cx="684434" cy="693107"/>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sp>
        <p:nvSpPr>
          <p:cNvPr id="85" name="Shape 399"/>
          <p:cNvSpPr/>
          <p:nvPr/>
        </p:nvSpPr>
        <p:spPr>
          <a:xfrm>
            <a:off x="12589552" y="5426314"/>
            <a:ext cx="683999" cy="684000"/>
          </a:xfrm>
          <a:custGeom>
            <a:avLst/>
            <a:gdLst/>
            <a:ahLst/>
            <a:cxnLst/>
            <a:rect l="0" t="0" r="0" b="0"/>
            <a:pathLst>
              <a:path w="1016001" h="1016000">
                <a:moveTo>
                  <a:pt x="0" y="0"/>
                </a:moveTo>
                <a:lnTo>
                  <a:pt x="1016001" y="0"/>
                </a:lnTo>
                <a:lnTo>
                  <a:pt x="1016001"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sp>
        <p:nvSpPr>
          <p:cNvPr id="98" name="Shape 399"/>
          <p:cNvSpPr/>
          <p:nvPr/>
        </p:nvSpPr>
        <p:spPr>
          <a:xfrm>
            <a:off x="12598564" y="4610962"/>
            <a:ext cx="683999" cy="684000"/>
          </a:xfrm>
          <a:custGeom>
            <a:avLst/>
            <a:gdLst/>
            <a:ahLst/>
            <a:cxnLst/>
            <a:rect l="0" t="0" r="0" b="0"/>
            <a:pathLst>
              <a:path w="1016001" h="1016000">
                <a:moveTo>
                  <a:pt x="0" y="0"/>
                </a:moveTo>
                <a:lnTo>
                  <a:pt x="1016001" y="0"/>
                </a:lnTo>
                <a:lnTo>
                  <a:pt x="1016001"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sp>
        <p:nvSpPr>
          <p:cNvPr id="103" name="Shape 336"/>
          <p:cNvSpPr/>
          <p:nvPr/>
        </p:nvSpPr>
        <p:spPr>
          <a:xfrm>
            <a:off x="13412394" y="3680535"/>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sp>
        <p:nvSpPr>
          <p:cNvPr id="109" name="Shape 399"/>
          <p:cNvSpPr/>
          <p:nvPr/>
        </p:nvSpPr>
        <p:spPr>
          <a:xfrm>
            <a:off x="12589552" y="3692541"/>
            <a:ext cx="683999" cy="684000"/>
          </a:xfrm>
          <a:custGeom>
            <a:avLst/>
            <a:gdLst/>
            <a:ahLst/>
            <a:cxnLst/>
            <a:rect l="0" t="0" r="0" b="0"/>
            <a:pathLst>
              <a:path w="1016001" h="1016000">
                <a:moveTo>
                  <a:pt x="0" y="0"/>
                </a:moveTo>
                <a:lnTo>
                  <a:pt x="1016001" y="0"/>
                </a:lnTo>
                <a:lnTo>
                  <a:pt x="1016001"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nvGrpSpPr>
          <p:cNvPr id="202" name="グループ化 201"/>
          <p:cNvGrpSpPr/>
          <p:nvPr/>
        </p:nvGrpSpPr>
        <p:grpSpPr>
          <a:xfrm>
            <a:off x="7034419" y="3691326"/>
            <a:ext cx="683999" cy="696899"/>
            <a:chOff x="10961335" y="6335393"/>
            <a:chExt cx="683999" cy="696899"/>
          </a:xfrm>
        </p:grpSpPr>
        <p:pic>
          <p:nvPicPr>
            <p:cNvPr id="33" name="図 3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0978058" y="6384829"/>
              <a:ext cx="647463" cy="647463"/>
            </a:xfrm>
            <a:prstGeom prst="rect">
              <a:avLst/>
            </a:prstGeom>
          </p:spPr>
        </p:pic>
        <p:sp>
          <p:nvSpPr>
            <p:cNvPr id="115" name="Shape 347"/>
            <p:cNvSpPr/>
            <p:nvPr/>
          </p:nvSpPr>
          <p:spPr>
            <a:xfrm>
              <a:off x="10961335" y="6335393"/>
              <a:ext cx="683999"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sp>
        <p:nvSpPr>
          <p:cNvPr id="116" name="Shape 349"/>
          <p:cNvSpPr/>
          <p:nvPr/>
        </p:nvSpPr>
        <p:spPr>
          <a:xfrm>
            <a:off x="14226224" y="6304760"/>
            <a:ext cx="684434" cy="693107"/>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nvGrpSpPr>
          <p:cNvPr id="10" name="グループ化 9"/>
          <p:cNvGrpSpPr/>
          <p:nvPr/>
        </p:nvGrpSpPr>
        <p:grpSpPr>
          <a:xfrm>
            <a:off x="6225559" y="3679686"/>
            <a:ext cx="684703" cy="693562"/>
            <a:chOff x="9315502" y="6325575"/>
            <a:chExt cx="684703" cy="693562"/>
          </a:xfrm>
        </p:grpSpPr>
        <p:pic>
          <p:nvPicPr>
            <p:cNvPr id="34" name="図 33"/>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9315502" y="6325575"/>
              <a:ext cx="684000" cy="684000"/>
            </a:xfrm>
            <a:prstGeom prst="rect">
              <a:avLst/>
            </a:prstGeom>
          </p:spPr>
        </p:pic>
        <p:sp>
          <p:nvSpPr>
            <p:cNvPr id="117" name="Shape 351"/>
            <p:cNvSpPr/>
            <p:nvPr/>
          </p:nvSpPr>
          <p:spPr>
            <a:xfrm>
              <a:off x="9316206" y="6335137"/>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sp>
        <p:nvSpPr>
          <p:cNvPr id="119" name="Shape 369"/>
          <p:cNvSpPr/>
          <p:nvPr/>
        </p:nvSpPr>
        <p:spPr>
          <a:xfrm>
            <a:off x="10137747" y="6335137"/>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nvGrpSpPr>
          <p:cNvPr id="18" name="グループ化 17"/>
          <p:cNvGrpSpPr/>
          <p:nvPr/>
        </p:nvGrpSpPr>
        <p:grpSpPr>
          <a:xfrm>
            <a:off x="631825" y="3632582"/>
            <a:ext cx="692063" cy="704861"/>
            <a:chOff x="13542225" y="1779250"/>
            <a:chExt cx="692063" cy="704861"/>
          </a:xfrm>
        </p:grpSpPr>
        <p:pic>
          <p:nvPicPr>
            <p:cNvPr id="22" name="図 21"/>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3550288" y="1779250"/>
              <a:ext cx="684000" cy="684000"/>
            </a:xfrm>
            <a:prstGeom prst="rect">
              <a:avLst/>
            </a:prstGeom>
          </p:spPr>
        </p:pic>
        <p:sp>
          <p:nvSpPr>
            <p:cNvPr id="113" name="Shape 403"/>
            <p:cNvSpPr/>
            <p:nvPr/>
          </p:nvSpPr>
          <p:spPr>
            <a:xfrm>
              <a:off x="13542225" y="1800111"/>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30" name="グループ化 29"/>
          <p:cNvGrpSpPr/>
          <p:nvPr/>
        </p:nvGrpSpPr>
        <p:grpSpPr>
          <a:xfrm>
            <a:off x="632895" y="1152083"/>
            <a:ext cx="684000" cy="688733"/>
            <a:chOff x="11786788" y="5454368"/>
            <a:chExt cx="684000" cy="688733"/>
          </a:xfrm>
        </p:grpSpPr>
        <p:pic>
          <p:nvPicPr>
            <p:cNvPr id="19" name="図 18"/>
            <p:cNvPicPr>
              <a:picLocks noChangeAspect="1"/>
            </p:cNvPicPr>
            <p:nvPr/>
          </p:nvPicPr>
          <p:blipFill rotWithShape="1">
            <a:blip r:embed="rId24" cstate="print">
              <a:extLst>
                <a:ext uri="{28A0092B-C50C-407E-A947-70E740481C1C}">
                  <a14:useLocalDpi xmlns:a14="http://schemas.microsoft.com/office/drawing/2010/main" val="0"/>
                </a:ext>
              </a:extLst>
            </a:blip>
            <a:srcRect l="13156" t="15996" r="15996" b="13155"/>
            <a:stretch/>
          </p:blipFill>
          <p:spPr>
            <a:xfrm>
              <a:off x="11786788" y="5454368"/>
              <a:ext cx="684000" cy="684000"/>
            </a:xfrm>
            <a:prstGeom prst="rect">
              <a:avLst/>
            </a:prstGeom>
          </p:spPr>
        </p:pic>
        <p:sp>
          <p:nvSpPr>
            <p:cNvPr id="128" name="Shape 399"/>
            <p:cNvSpPr/>
            <p:nvPr/>
          </p:nvSpPr>
          <p:spPr>
            <a:xfrm>
              <a:off x="11786789" y="5459101"/>
              <a:ext cx="683999" cy="684000"/>
            </a:xfrm>
            <a:custGeom>
              <a:avLst/>
              <a:gdLst/>
              <a:ahLst/>
              <a:cxnLst/>
              <a:rect l="0" t="0" r="0" b="0"/>
              <a:pathLst>
                <a:path w="1016001" h="1016000">
                  <a:moveTo>
                    <a:pt x="0" y="0"/>
                  </a:moveTo>
                  <a:lnTo>
                    <a:pt x="1016001" y="0"/>
                  </a:lnTo>
                  <a:lnTo>
                    <a:pt x="1016001"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12" name="グループ化 211"/>
          <p:cNvGrpSpPr/>
          <p:nvPr/>
        </p:nvGrpSpPr>
        <p:grpSpPr>
          <a:xfrm>
            <a:off x="4648152" y="1985222"/>
            <a:ext cx="689286" cy="688513"/>
            <a:chOff x="496864" y="3176702"/>
            <a:chExt cx="689286" cy="688513"/>
          </a:xfrm>
        </p:grpSpPr>
        <p:pic>
          <p:nvPicPr>
            <p:cNvPr id="28" name="図 27"/>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502150" y="3176702"/>
              <a:ext cx="684000" cy="684000"/>
            </a:xfrm>
            <a:prstGeom prst="rect">
              <a:avLst/>
            </a:prstGeom>
          </p:spPr>
        </p:pic>
        <p:sp>
          <p:nvSpPr>
            <p:cNvPr id="120" name="Shape 399"/>
            <p:cNvSpPr/>
            <p:nvPr/>
          </p:nvSpPr>
          <p:spPr>
            <a:xfrm>
              <a:off x="496864" y="3181215"/>
              <a:ext cx="683999" cy="684000"/>
            </a:xfrm>
            <a:custGeom>
              <a:avLst/>
              <a:gdLst/>
              <a:ahLst/>
              <a:cxnLst/>
              <a:rect l="0" t="0" r="0" b="0"/>
              <a:pathLst>
                <a:path w="1016001" h="1016000">
                  <a:moveTo>
                    <a:pt x="0" y="0"/>
                  </a:moveTo>
                  <a:lnTo>
                    <a:pt x="1016001" y="0"/>
                  </a:lnTo>
                  <a:lnTo>
                    <a:pt x="1016001"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93" name="グループ化 292"/>
          <p:cNvGrpSpPr/>
          <p:nvPr/>
        </p:nvGrpSpPr>
        <p:grpSpPr>
          <a:xfrm>
            <a:off x="9747059" y="959631"/>
            <a:ext cx="692598" cy="703760"/>
            <a:chOff x="11795822" y="4606141"/>
            <a:chExt cx="692598" cy="703760"/>
          </a:xfrm>
        </p:grpSpPr>
        <p:pic>
          <p:nvPicPr>
            <p:cNvPr id="54" name="図 53"/>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1814810" y="4636291"/>
              <a:ext cx="673610" cy="673610"/>
            </a:xfrm>
            <a:prstGeom prst="rect">
              <a:avLst/>
            </a:prstGeom>
          </p:spPr>
        </p:pic>
        <p:sp>
          <p:nvSpPr>
            <p:cNvPr id="126" name="Shape 399"/>
            <p:cNvSpPr/>
            <p:nvPr/>
          </p:nvSpPr>
          <p:spPr>
            <a:xfrm>
              <a:off x="11795822" y="4606141"/>
              <a:ext cx="683999" cy="684000"/>
            </a:xfrm>
            <a:custGeom>
              <a:avLst/>
              <a:gdLst/>
              <a:ahLst/>
              <a:cxnLst/>
              <a:rect l="0" t="0" r="0" b="0"/>
              <a:pathLst>
                <a:path w="1016001" h="1016000">
                  <a:moveTo>
                    <a:pt x="0" y="0"/>
                  </a:moveTo>
                  <a:lnTo>
                    <a:pt x="1016001" y="0"/>
                  </a:lnTo>
                  <a:lnTo>
                    <a:pt x="1016001"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08" name="グループ化 207"/>
          <p:cNvGrpSpPr/>
          <p:nvPr/>
        </p:nvGrpSpPr>
        <p:grpSpPr>
          <a:xfrm>
            <a:off x="2218902" y="1991166"/>
            <a:ext cx="683999" cy="684000"/>
            <a:chOff x="4517250" y="3242577"/>
            <a:chExt cx="683999" cy="684000"/>
          </a:xfrm>
        </p:grpSpPr>
        <p:sp>
          <p:nvSpPr>
            <p:cNvPr id="74" name="Shape 399"/>
            <p:cNvSpPr/>
            <p:nvPr/>
          </p:nvSpPr>
          <p:spPr>
            <a:xfrm>
              <a:off x="4517250" y="3242577"/>
              <a:ext cx="683999" cy="684000"/>
            </a:xfrm>
            <a:custGeom>
              <a:avLst/>
              <a:gdLst/>
              <a:ahLst/>
              <a:cxnLst/>
              <a:rect l="0" t="0" r="0" b="0"/>
              <a:pathLst>
                <a:path w="1016001" h="1016000">
                  <a:moveTo>
                    <a:pt x="0" y="0"/>
                  </a:moveTo>
                  <a:lnTo>
                    <a:pt x="1016001" y="0"/>
                  </a:lnTo>
                  <a:lnTo>
                    <a:pt x="1016001"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135" name="図 134"/>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4543359" y="3255880"/>
              <a:ext cx="648000" cy="648000"/>
            </a:xfrm>
            <a:prstGeom prst="rect">
              <a:avLst/>
            </a:prstGeom>
          </p:spPr>
        </p:pic>
      </p:grpSp>
      <p:grpSp>
        <p:nvGrpSpPr>
          <p:cNvPr id="211" name="グループ化 210"/>
          <p:cNvGrpSpPr/>
          <p:nvPr/>
        </p:nvGrpSpPr>
        <p:grpSpPr>
          <a:xfrm>
            <a:off x="3828858" y="1986469"/>
            <a:ext cx="684000" cy="684000"/>
            <a:chOff x="1314670" y="3192860"/>
            <a:chExt cx="684000" cy="684000"/>
          </a:xfrm>
        </p:grpSpPr>
        <p:pic>
          <p:nvPicPr>
            <p:cNvPr id="168" name="Picture 410"/>
            <p:cNvPicPr/>
            <p:nvPr/>
          </p:nvPicPr>
          <p:blipFill>
            <a:blip r:embed="rId28"/>
            <a:stretch>
              <a:fillRect/>
            </a:stretch>
          </p:blipFill>
          <p:spPr>
            <a:xfrm>
              <a:off x="1332670" y="3210179"/>
              <a:ext cx="648000" cy="648000"/>
            </a:xfrm>
            <a:prstGeom prst="rect">
              <a:avLst/>
            </a:prstGeom>
          </p:spPr>
        </p:pic>
        <p:sp>
          <p:nvSpPr>
            <p:cNvPr id="169" name="Shape 411"/>
            <p:cNvSpPr/>
            <p:nvPr/>
          </p:nvSpPr>
          <p:spPr>
            <a:xfrm>
              <a:off x="1314670" y="3192860"/>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pic>
        <p:nvPicPr>
          <p:cNvPr id="170" name="Picture 432"/>
          <p:cNvPicPr/>
          <p:nvPr/>
        </p:nvPicPr>
        <p:blipFill>
          <a:blip r:embed="rId29"/>
          <a:stretch>
            <a:fillRect/>
          </a:stretch>
        </p:blipFill>
        <p:spPr>
          <a:xfrm>
            <a:off x="5437631" y="1995457"/>
            <a:ext cx="684000" cy="684000"/>
          </a:xfrm>
          <a:prstGeom prst="rect">
            <a:avLst/>
          </a:prstGeom>
          <a:ln w="3175">
            <a:solidFill>
              <a:schemeClr val="tx1"/>
            </a:solidFill>
          </a:ln>
        </p:spPr>
      </p:pic>
      <p:grpSp>
        <p:nvGrpSpPr>
          <p:cNvPr id="210" name="グループ化 209"/>
          <p:cNvGrpSpPr/>
          <p:nvPr/>
        </p:nvGrpSpPr>
        <p:grpSpPr>
          <a:xfrm>
            <a:off x="6256924" y="1987577"/>
            <a:ext cx="693267" cy="691880"/>
            <a:chOff x="2887029" y="3203833"/>
            <a:chExt cx="693267" cy="691880"/>
          </a:xfrm>
        </p:grpSpPr>
        <p:pic>
          <p:nvPicPr>
            <p:cNvPr id="171" name="Picture 358"/>
            <p:cNvPicPr/>
            <p:nvPr/>
          </p:nvPicPr>
          <p:blipFill>
            <a:blip r:embed="rId30"/>
            <a:stretch>
              <a:fillRect/>
            </a:stretch>
          </p:blipFill>
          <p:spPr>
            <a:xfrm>
              <a:off x="2896296" y="3211713"/>
              <a:ext cx="684000" cy="684000"/>
            </a:xfrm>
            <a:prstGeom prst="rect">
              <a:avLst/>
            </a:prstGeom>
          </p:spPr>
        </p:pic>
        <p:sp>
          <p:nvSpPr>
            <p:cNvPr id="172" name="Shape 359"/>
            <p:cNvSpPr/>
            <p:nvPr/>
          </p:nvSpPr>
          <p:spPr>
            <a:xfrm>
              <a:off x="2887029" y="3203833"/>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09" name="グループ化 208"/>
          <p:cNvGrpSpPr/>
          <p:nvPr/>
        </p:nvGrpSpPr>
        <p:grpSpPr>
          <a:xfrm>
            <a:off x="3027427" y="1986469"/>
            <a:ext cx="684000" cy="684000"/>
            <a:chOff x="3689048" y="3238561"/>
            <a:chExt cx="684000" cy="684000"/>
          </a:xfrm>
        </p:grpSpPr>
        <p:sp>
          <p:nvSpPr>
            <p:cNvPr id="167" name="Shape 391"/>
            <p:cNvSpPr/>
            <p:nvPr/>
          </p:nvSpPr>
          <p:spPr>
            <a:xfrm>
              <a:off x="3689048" y="3238561"/>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173" name="図 172"/>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3701704" y="3255880"/>
              <a:ext cx="648000" cy="648000"/>
            </a:xfrm>
            <a:prstGeom prst="rect">
              <a:avLst/>
            </a:prstGeom>
          </p:spPr>
        </p:pic>
      </p:grpSp>
      <p:grpSp>
        <p:nvGrpSpPr>
          <p:cNvPr id="196" name="グループ化 195"/>
          <p:cNvGrpSpPr/>
          <p:nvPr/>
        </p:nvGrpSpPr>
        <p:grpSpPr>
          <a:xfrm>
            <a:off x="7040011" y="1995457"/>
            <a:ext cx="683999" cy="684000"/>
            <a:chOff x="12536399" y="1089242"/>
            <a:chExt cx="683999" cy="684000"/>
          </a:xfrm>
        </p:grpSpPr>
        <p:sp>
          <p:nvSpPr>
            <p:cNvPr id="132" name="Shape 399"/>
            <p:cNvSpPr/>
            <p:nvPr/>
          </p:nvSpPr>
          <p:spPr>
            <a:xfrm>
              <a:off x="12536399" y="1089242"/>
              <a:ext cx="683999" cy="684000"/>
            </a:xfrm>
            <a:custGeom>
              <a:avLst/>
              <a:gdLst/>
              <a:ahLst/>
              <a:cxnLst/>
              <a:rect l="0" t="0" r="0" b="0"/>
              <a:pathLst>
                <a:path w="1016001" h="1016000">
                  <a:moveTo>
                    <a:pt x="0" y="0"/>
                  </a:moveTo>
                  <a:lnTo>
                    <a:pt x="1016001" y="0"/>
                  </a:lnTo>
                  <a:lnTo>
                    <a:pt x="1016001"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183" name="図 182"/>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2553437" y="1108161"/>
              <a:ext cx="651087" cy="651087"/>
            </a:xfrm>
            <a:prstGeom prst="rect">
              <a:avLst/>
            </a:prstGeom>
          </p:spPr>
        </p:pic>
      </p:grpSp>
      <p:grpSp>
        <p:nvGrpSpPr>
          <p:cNvPr id="197" name="グループ化 196"/>
          <p:cNvGrpSpPr/>
          <p:nvPr/>
        </p:nvGrpSpPr>
        <p:grpSpPr>
          <a:xfrm>
            <a:off x="1410377" y="1989502"/>
            <a:ext cx="683999" cy="683744"/>
            <a:chOff x="12530296" y="1798571"/>
            <a:chExt cx="683999" cy="683744"/>
          </a:xfrm>
        </p:grpSpPr>
        <p:pic>
          <p:nvPicPr>
            <p:cNvPr id="17" name="図 16"/>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12567879" y="1836708"/>
              <a:ext cx="621038" cy="621038"/>
            </a:xfrm>
            <a:prstGeom prst="rect">
              <a:avLst/>
            </a:prstGeom>
          </p:spPr>
        </p:pic>
        <p:sp>
          <p:nvSpPr>
            <p:cNvPr id="189" name="Shape 347"/>
            <p:cNvSpPr/>
            <p:nvPr/>
          </p:nvSpPr>
          <p:spPr>
            <a:xfrm>
              <a:off x="12530296" y="1798571"/>
              <a:ext cx="683999"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194" name="グループ化 193"/>
          <p:cNvGrpSpPr/>
          <p:nvPr/>
        </p:nvGrpSpPr>
        <p:grpSpPr>
          <a:xfrm>
            <a:off x="631431" y="1979767"/>
            <a:ext cx="683999" cy="683744"/>
            <a:chOff x="11516701" y="1101434"/>
            <a:chExt cx="683999" cy="683744"/>
          </a:xfrm>
        </p:grpSpPr>
        <p:pic>
          <p:nvPicPr>
            <p:cNvPr id="16" name="図 15"/>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1529089" y="1120929"/>
              <a:ext cx="651446" cy="651446"/>
            </a:xfrm>
            <a:prstGeom prst="rect">
              <a:avLst/>
            </a:prstGeom>
          </p:spPr>
        </p:pic>
        <p:sp>
          <p:nvSpPr>
            <p:cNvPr id="191" name="Shape 347"/>
            <p:cNvSpPr/>
            <p:nvPr/>
          </p:nvSpPr>
          <p:spPr>
            <a:xfrm>
              <a:off x="11516701" y="1101434"/>
              <a:ext cx="683999"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pic>
        <p:nvPicPr>
          <p:cNvPr id="243" name="Picture 406"/>
          <p:cNvPicPr/>
          <p:nvPr/>
        </p:nvPicPr>
        <p:blipFill>
          <a:blip r:embed="rId35"/>
          <a:stretch>
            <a:fillRect/>
          </a:stretch>
        </p:blipFill>
        <p:spPr>
          <a:xfrm>
            <a:off x="11976642" y="205105"/>
            <a:ext cx="684000" cy="684001"/>
          </a:xfrm>
          <a:prstGeom prst="rect">
            <a:avLst/>
          </a:prstGeom>
        </p:spPr>
      </p:pic>
      <p:grpSp>
        <p:nvGrpSpPr>
          <p:cNvPr id="42" name="グループ化 41"/>
          <p:cNvGrpSpPr/>
          <p:nvPr/>
        </p:nvGrpSpPr>
        <p:grpSpPr>
          <a:xfrm>
            <a:off x="7830748" y="356841"/>
            <a:ext cx="684000" cy="684000"/>
            <a:chOff x="12920815" y="46555"/>
            <a:chExt cx="684000" cy="684000"/>
          </a:xfrm>
        </p:grpSpPr>
        <p:pic>
          <p:nvPicPr>
            <p:cNvPr id="31" name="図 30"/>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12920815" y="46555"/>
              <a:ext cx="684000" cy="684000"/>
            </a:xfrm>
            <a:prstGeom prst="rect">
              <a:avLst/>
            </a:prstGeom>
          </p:spPr>
        </p:pic>
        <p:sp>
          <p:nvSpPr>
            <p:cNvPr id="244" name="Shape 407"/>
            <p:cNvSpPr/>
            <p:nvPr/>
          </p:nvSpPr>
          <p:spPr>
            <a:xfrm>
              <a:off x="12920815" y="46555"/>
              <a:ext cx="684000" cy="684000"/>
            </a:xfrm>
            <a:custGeom>
              <a:avLst/>
              <a:gdLst/>
              <a:ahLst/>
              <a:cxnLst/>
              <a:rect l="0" t="0" r="0" b="0"/>
              <a:pathLst>
                <a:path w="1003300" h="1016000">
                  <a:moveTo>
                    <a:pt x="0" y="0"/>
                  </a:moveTo>
                  <a:lnTo>
                    <a:pt x="1003300" y="0"/>
                  </a:lnTo>
                  <a:lnTo>
                    <a:pt x="10033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07" name="グループ化 206"/>
          <p:cNvGrpSpPr/>
          <p:nvPr/>
        </p:nvGrpSpPr>
        <p:grpSpPr>
          <a:xfrm>
            <a:off x="3828859" y="1159223"/>
            <a:ext cx="683999" cy="684000"/>
            <a:chOff x="4219945" y="4886503"/>
            <a:chExt cx="683999" cy="684000"/>
          </a:xfrm>
        </p:grpSpPr>
        <p:pic>
          <p:nvPicPr>
            <p:cNvPr id="59" name="図 58"/>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4269216" y="4916078"/>
              <a:ext cx="589530" cy="590452"/>
            </a:xfrm>
            <a:prstGeom prst="rect">
              <a:avLst/>
            </a:prstGeom>
          </p:spPr>
        </p:pic>
        <p:sp>
          <p:nvSpPr>
            <p:cNvPr id="68" name="Shape 336"/>
            <p:cNvSpPr/>
            <p:nvPr/>
          </p:nvSpPr>
          <p:spPr>
            <a:xfrm>
              <a:off x="4219945" y="4886503"/>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14" name="グループ化 213"/>
          <p:cNvGrpSpPr/>
          <p:nvPr/>
        </p:nvGrpSpPr>
        <p:grpSpPr>
          <a:xfrm>
            <a:off x="2230934" y="1167476"/>
            <a:ext cx="683999" cy="684000"/>
            <a:chOff x="7747725" y="3473432"/>
            <a:chExt cx="683999" cy="684000"/>
          </a:xfrm>
        </p:grpSpPr>
        <p:pic>
          <p:nvPicPr>
            <p:cNvPr id="55" name="図 54"/>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7803666" y="3526760"/>
              <a:ext cx="583566" cy="583566"/>
            </a:xfrm>
            <a:prstGeom prst="rect">
              <a:avLst/>
            </a:prstGeom>
          </p:spPr>
        </p:pic>
        <p:sp>
          <p:nvSpPr>
            <p:cNvPr id="75" name="Shape 403"/>
            <p:cNvSpPr/>
            <p:nvPr/>
          </p:nvSpPr>
          <p:spPr>
            <a:xfrm>
              <a:off x="7747725" y="3473432"/>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18" name="グループ化 217"/>
          <p:cNvGrpSpPr/>
          <p:nvPr/>
        </p:nvGrpSpPr>
        <p:grpSpPr>
          <a:xfrm>
            <a:off x="4635374" y="1160078"/>
            <a:ext cx="699421" cy="689049"/>
            <a:chOff x="6811622" y="3598050"/>
            <a:chExt cx="699421" cy="689049"/>
          </a:xfrm>
        </p:grpSpPr>
        <p:pic>
          <p:nvPicPr>
            <p:cNvPr id="39" name="図 38"/>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6827043" y="3603099"/>
              <a:ext cx="684000" cy="684000"/>
            </a:xfrm>
            <a:prstGeom prst="rect">
              <a:avLst/>
            </a:prstGeom>
          </p:spPr>
        </p:pic>
        <p:sp>
          <p:nvSpPr>
            <p:cNvPr id="82" name="Shape 351"/>
            <p:cNvSpPr/>
            <p:nvPr/>
          </p:nvSpPr>
          <p:spPr>
            <a:xfrm>
              <a:off x="6811622" y="3598050"/>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49" name="グループ化 248"/>
          <p:cNvGrpSpPr/>
          <p:nvPr/>
        </p:nvGrpSpPr>
        <p:grpSpPr>
          <a:xfrm>
            <a:off x="7038548" y="360956"/>
            <a:ext cx="683999" cy="683744"/>
            <a:chOff x="491703" y="1675662"/>
            <a:chExt cx="683999" cy="683744"/>
          </a:xfrm>
        </p:grpSpPr>
        <p:pic>
          <p:nvPicPr>
            <p:cNvPr id="52" name="図 51"/>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521967" y="1714752"/>
              <a:ext cx="616183" cy="616183"/>
            </a:xfrm>
            <a:prstGeom prst="rect">
              <a:avLst/>
            </a:prstGeom>
          </p:spPr>
        </p:pic>
        <p:sp>
          <p:nvSpPr>
            <p:cNvPr id="104" name="Shape 347"/>
            <p:cNvSpPr/>
            <p:nvPr/>
          </p:nvSpPr>
          <p:spPr>
            <a:xfrm>
              <a:off x="491703" y="1675662"/>
              <a:ext cx="683999"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13" name="グループ化 212"/>
          <p:cNvGrpSpPr/>
          <p:nvPr/>
        </p:nvGrpSpPr>
        <p:grpSpPr>
          <a:xfrm>
            <a:off x="3029679" y="1158369"/>
            <a:ext cx="692131" cy="693107"/>
            <a:chOff x="7758119" y="2637247"/>
            <a:chExt cx="692131" cy="693107"/>
          </a:xfrm>
        </p:grpSpPr>
        <p:pic>
          <p:nvPicPr>
            <p:cNvPr id="61" name="図 60"/>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a:xfrm>
              <a:off x="7766250" y="2644860"/>
              <a:ext cx="684000" cy="684000"/>
            </a:xfrm>
            <a:prstGeom prst="rect">
              <a:avLst/>
            </a:prstGeom>
          </p:spPr>
        </p:pic>
        <p:sp>
          <p:nvSpPr>
            <p:cNvPr id="105" name="Shape 349"/>
            <p:cNvSpPr/>
            <p:nvPr/>
          </p:nvSpPr>
          <p:spPr>
            <a:xfrm>
              <a:off x="7758119" y="2637247"/>
              <a:ext cx="684434" cy="693107"/>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17" name="グループ化 216"/>
          <p:cNvGrpSpPr/>
          <p:nvPr/>
        </p:nvGrpSpPr>
        <p:grpSpPr>
          <a:xfrm>
            <a:off x="6256993" y="1148694"/>
            <a:ext cx="698988" cy="696006"/>
            <a:chOff x="5908418" y="4406613"/>
            <a:chExt cx="698988" cy="696006"/>
          </a:xfrm>
        </p:grpSpPr>
        <p:pic>
          <p:nvPicPr>
            <p:cNvPr id="25" name="図 24"/>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5923406" y="4418619"/>
              <a:ext cx="684000" cy="684000"/>
            </a:xfrm>
            <a:prstGeom prst="rect">
              <a:avLst/>
            </a:prstGeom>
          </p:spPr>
        </p:pic>
        <p:sp>
          <p:nvSpPr>
            <p:cNvPr id="114" name="Shape 336"/>
            <p:cNvSpPr/>
            <p:nvPr/>
          </p:nvSpPr>
          <p:spPr>
            <a:xfrm>
              <a:off x="5908418" y="4406613"/>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16" name="グループ化 215"/>
          <p:cNvGrpSpPr/>
          <p:nvPr/>
        </p:nvGrpSpPr>
        <p:grpSpPr>
          <a:xfrm>
            <a:off x="5421368" y="1147709"/>
            <a:ext cx="684000" cy="693107"/>
            <a:chOff x="6867748" y="4372970"/>
            <a:chExt cx="684000" cy="693107"/>
          </a:xfrm>
        </p:grpSpPr>
        <p:pic>
          <p:nvPicPr>
            <p:cNvPr id="23" name="図 22"/>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6867748" y="4372970"/>
              <a:ext cx="684000" cy="684000"/>
            </a:xfrm>
            <a:prstGeom prst="rect">
              <a:avLst/>
            </a:prstGeom>
          </p:spPr>
        </p:pic>
        <p:sp>
          <p:nvSpPr>
            <p:cNvPr id="121" name="Shape 403"/>
            <p:cNvSpPr/>
            <p:nvPr/>
          </p:nvSpPr>
          <p:spPr>
            <a:xfrm>
              <a:off x="6867749" y="4382077"/>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06" name="グループ化 205"/>
          <p:cNvGrpSpPr/>
          <p:nvPr/>
        </p:nvGrpSpPr>
        <p:grpSpPr>
          <a:xfrm>
            <a:off x="7824142" y="1152226"/>
            <a:ext cx="683999" cy="684000"/>
            <a:chOff x="2601228" y="4881302"/>
            <a:chExt cx="683999" cy="684000"/>
          </a:xfrm>
        </p:grpSpPr>
        <p:pic>
          <p:nvPicPr>
            <p:cNvPr id="58" name="図 57"/>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2651565" y="4918615"/>
              <a:ext cx="596538" cy="596538"/>
            </a:xfrm>
            <a:prstGeom prst="rect">
              <a:avLst/>
            </a:prstGeom>
          </p:spPr>
        </p:pic>
        <p:sp>
          <p:nvSpPr>
            <p:cNvPr id="122" name="Shape 399"/>
            <p:cNvSpPr/>
            <p:nvPr/>
          </p:nvSpPr>
          <p:spPr>
            <a:xfrm>
              <a:off x="2601228" y="4881302"/>
              <a:ext cx="683999" cy="684000"/>
            </a:xfrm>
            <a:custGeom>
              <a:avLst/>
              <a:gdLst/>
              <a:ahLst/>
              <a:cxnLst/>
              <a:rect l="0" t="0" r="0" b="0"/>
              <a:pathLst>
                <a:path w="1016001" h="1016000">
                  <a:moveTo>
                    <a:pt x="0" y="0"/>
                  </a:moveTo>
                  <a:lnTo>
                    <a:pt x="1016001" y="0"/>
                  </a:lnTo>
                  <a:lnTo>
                    <a:pt x="1016001"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15" name="グループ化 214"/>
          <p:cNvGrpSpPr/>
          <p:nvPr/>
        </p:nvGrpSpPr>
        <p:grpSpPr>
          <a:xfrm>
            <a:off x="1417870" y="1167733"/>
            <a:ext cx="693011" cy="683744"/>
            <a:chOff x="7749542" y="4332416"/>
            <a:chExt cx="693011" cy="683744"/>
          </a:xfrm>
        </p:grpSpPr>
        <p:sp>
          <p:nvSpPr>
            <p:cNvPr id="88" name="Shape 403"/>
            <p:cNvSpPr/>
            <p:nvPr/>
          </p:nvSpPr>
          <p:spPr>
            <a:xfrm>
              <a:off x="7749542" y="4332416"/>
              <a:ext cx="693011"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134" name="図 133"/>
            <p:cNvPicPr>
              <a:picLocks noChangeAspect="1"/>
            </p:cNvPicPr>
            <p:nvPr/>
          </p:nvPicPr>
          <p:blipFill>
            <a:blip r:embed="rId45" cstate="print">
              <a:extLst>
                <a:ext uri="{28A0092B-C50C-407E-A947-70E740481C1C}">
                  <a14:useLocalDpi xmlns:a14="http://schemas.microsoft.com/office/drawing/2010/main" val="0"/>
                </a:ext>
              </a:extLst>
            </a:blip>
            <a:stretch>
              <a:fillRect/>
            </a:stretch>
          </p:blipFill>
          <p:spPr>
            <a:xfrm>
              <a:off x="7785541" y="4361068"/>
              <a:ext cx="648000" cy="648000"/>
            </a:xfrm>
            <a:prstGeom prst="rect">
              <a:avLst/>
            </a:prstGeom>
          </p:spPr>
        </p:pic>
      </p:grpSp>
      <p:grpSp>
        <p:nvGrpSpPr>
          <p:cNvPr id="260" name="グループ化 259"/>
          <p:cNvGrpSpPr/>
          <p:nvPr/>
        </p:nvGrpSpPr>
        <p:grpSpPr>
          <a:xfrm>
            <a:off x="7041967" y="1148694"/>
            <a:ext cx="684000" cy="684000"/>
            <a:chOff x="6031715" y="2763843"/>
            <a:chExt cx="684000" cy="684000"/>
          </a:xfrm>
        </p:grpSpPr>
        <p:sp>
          <p:nvSpPr>
            <p:cNvPr id="251" name="Shape 409"/>
            <p:cNvSpPr/>
            <p:nvPr/>
          </p:nvSpPr>
          <p:spPr>
            <a:xfrm>
              <a:off x="6031715" y="2763843"/>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252" name="図 251"/>
            <p:cNvPicPr>
              <a:picLocks noChangeAspect="1"/>
            </p:cNvPicPr>
            <p:nvPr/>
          </p:nvPicPr>
          <p:blipFill rotWithShape="1">
            <a:blip r:embed="rId46" cstate="print">
              <a:extLst>
                <a:ext uri="{28A0092B-C50C-407E-A947-70E740481C1C}">
                  <a14:useLocalDpi xmlns:a14="http://schemas.microsoft.com/office/drawing/2010/main" val="0"/>
                </a:ext>
              </a:extLst>
            </a:blip>
            <a:srcRect l="13321" t="16995" r="14710" b="17164"/>
            <a:stretch/>
          </p:blipFill>
          <p:spPr>
            <a:xfrm>
              <a:off x="6062866" y="2790816"/>
              <a:ext cx="601392" cy="625967"/>
            </a:xfrm>
            <a:prstGeom prst="rect">
              <a:avLst/>
            </a:prstGeom>
          </p:spPr>
        </p:pic>
      </p:grpSp>
      <p:grpSp>
        <p:nvGrpSpPr>
          <p:cNvPr id="253" name="グループ化 252"/>
          <p:cNvGrpSpPr/>
          <p:nvPr/>
        </p:nvGrpSpPr>
        <p:grpSpPr>
          <a:xfrm>
            <a:off x="3844586" y="3679686"/>
            <a:ext cx="684000" cy="684000"/>
            <a:chOff x="-4652038" y="681013"/>
            <a:chExt cx="684000" cy="684000"/>
          </a:xfrm>
        </p:grpSpPr>
        <p:sp>
          <p:nvSpPr>
            <p:cNvPr id="254" name="Shape 377"/>
            <p:cNvSpPr/>
            <p:nvPr/>
          </p:nvSpPr>
          <p:spPr>
            <a:xfrm>
              <a:off x="-4652038" y="681013"/>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255" name="図 254"/>
            <p:cNvPicPr>
              <a:picLocks noChangeAspect="1"/>
            </p:cNvPicPr>
            <p:nvPr/>
          </p:nvPicPr>
          <p:blipFill>
            <a:blip r:embed="rId47" cstate="print">
              <a:extLst>
                <a:ext uri="{28A0092B-C50C-407E-A947-70E740481C1C}">
                  <a14:useLocalDpi xmlns:a14="http://schemas.microsoft.com/office/drawing/2010/main" val="0"/>
                </a:ext>
              </a:extLst>
            </a:blip>
            <a:stretch>
              <a:fillRect/>
            </a:stretch>
          </p:blipFill>
          <p:spPr>
            <a:xfrm>
              <a:off x="-4621036" y="700525"/>
              <a:ext cx="644462" cy="644462"/>
            </a:xfrm>
            <a:prstGeom prst="rect">
              <a:avLst/>
            </a:prstGeom>
          </p:spPr>
        </p:pic>
      </p:grpSp>
      <p:grpSp>
        <p:nvGrpSpPr>
          <p:cNvPr id="264" name="グループ化 263"/>
          <p:cNvGrpSpPr/>
          <p:nvPr/>
        </p:nvGrpSpPr>
        <p:grpSpPr>
          <a:xfrm>
            <a:off x="4624853" y="3690393"/>
            <a:ext cx="684000" cy="684000"/>
            <a:chOff x="9429379" y="2862804"/>
            <a:chExt cx="684000" cy="684000"/>
          </a:xfrm>
        </p:grpSpPr>
        <p:sp>
          <p:nvSpPr>
            <p:cNvPr id="250" name="Shape 397"/>
            <p:cNvSpPr/>
            <p:nvPr/>
          </p:nvSpPr>
          <p:spPr>
            <a:xfrm>
              <a:off x="9429379" y="2862804"/>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256" name="図 255"/>
            <p:cNvPicPr>
              <a:picLocks noChangeAspect="1"/>
            </p:cNvPicPr>
            <p:nvPr/>
          </p:nvPicPr>
          <p:blipFill>
            <a:blip r:embed="rId48" cstate="print">
              <a:extLst>
                <a:ext uri="{28A0092B-C50C-407E-A947-70E740481C1C}">
                  <a14:useLocalDpi xmlns:a14="http://schemas.microsoft.com/office/drawing/2010/main" val="0"/>
                </a:ext>
              </a:extLst>
            </a:blip>
            <a:stretch>
              <a:fillRect/>
            </a:stretch>
          </p:blipFill>
          <p:spPr>
            <a:xfrm>
              <a:off x="9444113" y="2878760"/>
              <a:ext cx="648000" cy="648000"/>
            </a:xfrm>
            <a:prstGeom prst="rect">
              <a:avLst/>
            </a:prstGeom>
          </p:spPr>
        </p:pic>
      </p:grpSp>
      <p:grpSp>
        <p:nvGrpSpPr>
          <p:cNvPr id="257" name="グループ化 256"/>
          <p:cNvGrpSpPr/>
          <p:nvPr/>
        </p:nvGrpSpPr>
        <p:grpSpPr>
          <a:xfrm>
            <a:off x="5441432" y="3690393"/>
            <a:ext cx="684000" cy="684000"/>
            <a:chOff x="11412746" y="3789553"/>
            <a:chExt cx="684000" cy="684000"/>
          </a:xfrm>
        </p:grpSpPr>
        <p:sp>
          <p:nvSpPr>
            <p:cNvPr id="258" name="Shape 435"/>
            <p:cNvSpPr/>
            <p:nvPr/>
          </p:nvSpPr>
          <p:spPr>
            <a:xfrm>
              <a:off x="11412746" y="3789553"/>
              <a:ext cx="684000" cy="684000"/>
            </a:xfrm>
            <a:custGeom>
              <a:avLst/>
              <a:gdLst/>
              <a:ahLst/>
              <a:cxnLst/>
              <a:rect l="0" t="0" r="0" b="0"/>
              <a:pathLst>
                <a:path w="1016000" h="1016000">
                  <a:moveTo>
                    <a:pt x="0" y="0"/>
                  </a:moveTo>
                  <a:lnTo>
                    <a:pt x="1016000" y="0"/>
                  </a:lnTo>
                  <a:lnTo>
                    <a:pt x="1016000" y="1016000"/>
                  </a:lnTo>
                  <a:lnTo>
                    <a:pt x="0" y="1016000"/>
                  </a:lnTo>
                  <a:close/>
                </a:path>
              </a:pathLst>
            </a:custGeom>
            <a:ln w="12700" cap="flat">
              <a:miter lim="100000"/>
            </a:ln>
          </p:spPr>
          <p:style>
            <a:lnRef idx="1">
              <a:srgbClr val="52575F"/>
            </a:lnRef>
            <a:fillRef idx="0">
              <a:srgbClr val="000000">
                <a:alpha val="0"/>
              </a:srgbClr>
            </a:fillRef>
            <a:effectRef idx="0">
              <a:scrgbClr r="0" g="0" b="0"/>
            </a:effectRef>
            <a:fontRef idx="none"/>
          </p:style>
          <p:txBody>
            <a:bodyPr/>
            <a:lstStyle/>
            <a:p>
              <a:endParaRPr lang="ja-JP" altLang="en-US" sz="1350"/>
            </a:p>
          </p:txBody>
        </p:sp>
        <p:pic>
          <p:nvPicPr>
            <p:cNvPr id="259" name="図 258"/>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11450007" y="3826814"/>
              <a:ext cx="609477" cy="609477"/>
            </a:xfrm>
            <a:prstGeom prst="rect">
              <a:avLst/>
            </a:prstGeom>
          </p:spPr>
        </p:pic>
      </p:grpSp>
      <p:grpSp>
        <p:nvGrpSpPr>
          <p:cNvPr id="3" name="グループ化 2"/>
          <p:cNvGrpSpPr/>
          <p:nvPr/>
        </p:nvGrpSpPr>
        <p:grpSpPr>
          <a:xfrm>
            <a:off x="1417870" y="3671338"/>
            <a:ext cx="683999" cy="684000"/>
            <a:chOff x="13181345" y="2199485"/>
            <a:chExt cx="683999" cy="684000"/>
          </a:xfrm>
        </p:grpSpPr>
        <p:sp>
          <p:nvSpPr>
            <p:cNvPr id="79" name="Shape 336"/>
            <p:cNvSpPr/>
            <p:nvPr/>
          </p:nvSpPr>
          <p:spPr>
            <a:xfrm>
              <a:off x="13181345" y="2199485"/>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262" name="図 261"/>
            <p:cNvPicPr>
              <a:picLocks noChangeAspect="1"/>
            </p:cNvPicPr>
            <p:nvPr/>
          </p:nvPicPr>
          <p:blipFill>
            <a:blip r:embed="rId50" cstate="print">
              <a:extLst>
                <a:ext uri="{28A0092B-C50C-407E-A947-70E740481C1C}">
                  <a14:useLocalDpi xmlns:a14="http://schemas.microsoft.com/office/drawing/2010/main" val="0"/>
                </a:ext>
              </a:extLst>
            </a:blip>
            <a:stretch>
              <a:fillRect/>
            </a:stretch>
          </p:blipFill>
          <p:spPr>
            <a:xfrm>
              <a:off x="13217768" y="2226285"/>
              <a:ext cx="630400" cy="630400"/>
            </a:xfrm>
            <a:prstGeom prst="rect">
              <a:avLst/>
            </a:prstGeom>
          </p:spPr>
        </p:pic>
      </p:grpSp>
      <p:grpSp>
        <p:nvGrpSpPr>
          <p:cNvPr id="269" name="グループ化 268"/>
          <p:cNvGrpSpPr/>
          <p:nvPr/>
        </p:nvGrpSpPr>
        <p:grpSpPr>
          <a:xfrm>
            <a:off x="3021271" y="2825071"/>
            <a:ext cx="684000" cy="684000"/>
            <a:chOff x="558452" y="5580734"/>
            <a:chExt cx="684000" cy="684000"/>
          </a:xfrm>
        </p:grpSpPr>
        <p:pic>
          <p:nvPicPr>
            <p:cNvPr id="270" name="Picture 338"/>
            <p:cNvPicPr/>
            <p:nvPr/>
          </p:nvPicPr>
          <p:blipFill>
            <a:blip r:embed="rId51"/>
            <a:stretch>
              <a:fillRect/>
            </a:stretch>
          </p:blipFill>
          <p:spPr>
            <a:xfrm>
              <a:off x="567693" y="5598053"/>
              <a:ext cx="648000" cy="648000"/>
            </a:xfrm>
            <a:prstGeom prst="rect">
              <a:avLst/>
            </a:prstGeom>
          </p:spPr>
        </p:pic>
        <p:sp>
          <p:nvSpPr>
            <p:cNvPr id="271" name="Shape 339"/>
            <p:cNvSpPr/>
            <p:nvPr/>
          </p:nvSpPr>
          <p:spPr>
            <a:xfrm>
              <a:off x="558452" y="5580734"/>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72" name="グループ化 271"/>
          <p:cNvGrpSpPr/>
          <p:nvPr/>
        </p:nvGrpSpPr>
        <p:grpSpPr>
          <a:xfrm>
            <a:off x="4638346" y="2819434"/>
            <a:ext cx="684000" cy="702427"/>
            <a:chOff x="4681154" y="3295890"/>
            <a:chExt cx="684000" cy="702427"/>
          </a:xfrm>
        </p:grpSpPr>
        <p:pic>
          <p:nvPicPr>
            <p:cNvPr id="273" name="図 272"/>
            <p:cNvPicPr>
              <a:picLocks noChangeAspect="1"/>
            </p:cNvPicPr>
            <p:nvPr/>
          </p:nvPicPr>
          <p:blipFill>
            <a:blip r:embed="rId52" cstate="print">
              <a:extLst>
                <a:ext uri="{28A0092B-C50C-407E-A947-70E740481C1C}">
                  <a14:useLocalDpi xmlns:a14="http://schemas.microsoft.com/office/drawing/2010/main" val="0"/>
                </a:ext>
              </a:extLst>
            </a:blip>
            <a:stretch>
              <a:fillRect/>
            </a:stretch>
          </p:blipFill>
          <p:spPr>
            <a:xfrm>
              <a:off x="4684899" y="3314317"/>
              <a:ext cx="680255" cy="684000"/>
            </a:xfrm>
            <a:prstGeom prst="rect">
              <a:avLst/>
            </a:prstGeom>
          </p:spPr>
        </p:pic>
        <p:sp>
          <p:nvSpPr>
            <p:cNvPr id="274" name="Shape 344"/>
            <p:cNvSpPr/>
            <p:nvPr/>
          </p:nvSpPr>
          <p:spPr>
            <a:xfrm>
              <a:off x="4681154" y="3295890"/>
              <a:ext cx="684000" cy="684000"/>
            </a:xfrm>
            <a:custGeom>
              <a:avLst/>
              <a:gdLst/>
              <a:ahLst/>
              <a:cxnLst/>
              <a:rect l="0" t="0" r="0" b="0"/>
              <a:pathLst>
                <a:path w="1016000" h="1016000">
                  <a:moveTo>
                    <a:pt x="0" y="0"/>
                  </a:moveTo>
                  <a:lnTo>
                    <a:pt x="0" y="1016000"/>
                  </a:lnTo>
                  <a:lnTo>
                    <a:pt x="1016000" y="1016000"/>
                  </a:lnTo>
                  <a:lnTo>
                    <a:pt x="1016000"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75" name="グループ化 274"/>
          <p:cNvGrpSpPr/>
          <p:nvPr/>
        </p:nvGrpSpPr>
        <p:grpSpPr>
          <a:xfrm>
            <a:off x="3833114" y="2825071"/>
            <a:ext cx="684001" cy="684000"/>
            <a:chOff x="1437922" y="5585678"/>
            <a:chExt cx="684001" cy="684000"/>
          </a:xfrm>
        </p:grpSpPr>
        <p:pic>
          <p:nvPicPr>
            <p:cNvPr id="276" name="Picture 392"/>
            <p:cNvPicPr/>
            <p:nvPr/>
          </p:nvPicPr>
          <p:blipFill>
            <a:blip r:embed="rId53"/>
            <a:stretch>
              <a:fillRect/>
            </a:stretch>
          </p:blipFill>
          <p:spPr>
            <a:xfrm>
              <a:off x="1437923" y="5585678"/>
              <a:ext cx="684000" cy="684000"/>
            </a:xfrm>
            <a:prstGeom prst="rect">
              <a:avLst/>
            </a:prstGeom>
          </p:spPr>
        </p:pic>
        <p:sp>
          <p:nvSpPr>
            <p:cNvPr id="277" name="Shape 393"/>
            <p:cNvSpPr/>
            <p:nvPr/>
          </p:nvSpPr>
          <p:spPr>
            <a:xfrm>
              <a:off x="1437922" y="5585678"/>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78" name="グループ化 277"/>
          <p:cNvGrpSpPr/>
          <p:nvPr/>
        </p:nvGrpSpPr>
        <p:grpSpPr>
          <a:xfrm>
            <a:off x="6236746" y="2811553"/>
            <a:ext cx="693416" cy="691881"/>
            <a:chOff x="6353230" y="5834597"/>
            <a:chExt cx="693416" cy="691881"/>
          </a:xfrm>
        </p:grpSpPr>
        <p:pic>
          <p:nvPicPr>
            <p:cNvPr id="279" name="Picture 384"/>
            <p:cNvPicPr/>
            <p:nvPr/>
          </p:nvPicPr>
          <p:blipFill>
            <a:blip r:embed="rId54"/>
            <a:stretch>
              <a:fillRect/>
            </a:stretch>
          </p:blipFill>
          <p:spPr>
            <a:xfrm>
              <a:off x="6362646" y="5834597"/>
              <a:ext cx="684000" cy="684000"/>
            </a:xfrm>
            <a:prstGeom prst="rect">
              <a:avLst/>
            </a:prstGeom>
          </p:spPr>
        </p:pic>
        <p:sp>
          <p:nvSpPr>
            <p:cNvPr id="280" name="Shape 385"/>
            <p:cNvSpPr/>
            <p:nvPr/>
          </p:nvSpPr>
          <p:spPr>
            <a:xfrm>
              <a:off x="6353230" y="5842478"/>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81" name="グループ化 280"/>
          <p:cNvGrpSpPr/>
          <p:nvPr/>
        </p:nvGrpSpPr>
        <p:grpSpPr>
          <a:xfrm>
            <a:off x="5434373" y="2825946"/>
            <a:ext cx="684000" cy="684000"/>
            <a:chOff x="5515005" y="5871574"/>
            <a:chExt cx="684000" cy="684000"/>
          </a:xfrm>
        </p:grpSpPr>
        <p:pic>
          <p:nvPicPr>
            <p:cNvPr id="282" name="Picture 400"/>
            <p:cNvPicPr/>
            <p:nvPr/>
          </p:nvPicPr>
          <p:blipFill>
            <a:blip r:embed="rId55"/>
            <a:stretch>
              <a:fillRect/>
            </a:stretch>
          </p:blipFill>
          <p:spPr>
            <a:xfrm>
              <a:off x="5529091" y="5887516"/>
              <a:ext cx="648000" cy="648000"/>
            </a:xfrm>
            <a:prstGeom prst="rect">
              <a:avLst/>
            </a:prstGeom>
          </p:spPr>
        </p:pic>
        <p:sp>
          <p:nvSpPr>
            <p:cNvPr id="283" name="Shape 401"/>
            <p:cNvSpPr/>
            <p:nvPr/>
          </p:nvSpPr>
          <p:spPr>
            <a:xfrm>
              <a:off x="5515005" y="5871574"/>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84" name="グループ化 283"/>
          <p:cNvGrpSpPr/>
          <p:nvPr/>
        </p:nvGrpSpPr>
        <p:grpSpPr>
          <a:xfrm>
            <a:off x="1412313" y="2830420"/>
            <a:ext cx="683999" cy="683744"/>
            <a:chOff x="13389580" y="-490515"/>
            <a:chExt cx="683999" cy="683744"/>
          </a:xfrm>
        </p:grpSpPr>
        <p:sp>
          <p:nvSpPr>
            <p:cNvPr id="285" name="Shape 347"/>
            <p:cNvSpPr/>
            <p:nvPr/>
          </p:nvSpPr>
          <p:spPr>
            <a:xfrm>
              <a:off x="13389580" y="-490515"/>
              <a:ext cx="683999"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286" name="図 285"/>
            <p:cNvPicPr>
              <a:picLocks noChangeAspect="1"/>
            </p:cNvPicPr>
            <p:nvPr/>
          </p:nvPicPr>
          <p:blipFill>
            <a:blip r:embed="rId56" cstate="print">
              <a:extLst>
                <a:ext uri="{28A0092B-C50C-407E-A947-70E740481C1C}">
                  <a14:useLocalDpi xmlns:a14="http://schemas.microsoft.com/office/drawing/2010/main" val="0"/>
                </a:ext>
              </a:extLst>
            </a:blip>
            <a:stretch>
              <a:fillRect/>
            </a:stretch>
          </p:blipFill>
          <p:spPr>
            <a:xfrm>
              <a:off x="13406577" y="-477991"/>
              <a:ext cx="667002" cy="667002"/>
            </a:xfrm>
            <a:prstGeom prst="rect">
              <a:avLst/>
            </a:prstGeom>
          </p:spPr>
        </p:pic>
      </p:grpSp>
      <p:grpSp>
        <p:nvGrpSpPr>
          <p:cNvPr id="287" name="グループ化 286"/>
          <p:cNvGrpSpPr/>
          <p:nvPr/>
        </p:nvGrpSpPr>
        <p:grpSpPr>
          <a:xfrm>
            <a:off x="2234486" y="2825495"/>
            <a:ext cx="683999" cy="683744"/>
            <a:chOff x="14697726" y="1089498"/>
            <a:chExt cx="683999" cy="683744"/>
          </a:xfrm>
        </p:grpSpPr>
        <p:pic>
          <p:nvPicPr>
            <p:cNvPr id="288" name="図 287"/>
            <p:cNvPicPr>
              <a:picLocks noChangeAspect="1"/>
            </p:cNvPicPr>
            <p:nvPr/>
          </p:nvPicPr>
          <p:blipFill>
            <a:blip r:embed="rId57" cstate="print">
              <a:extLst>
                <a:ext uri="{28A0092B-C50C-407E-A947-70E740481C1C}">
                  <a14:useLocalDpi xmlns:a14="http://schemas.microsoft.com/office/drawing/2010/main" val="0"/>
                </a:ext>
              </a:extLst>
            </a:blip>
            <a:stretch>
              <a:fillRect/>
            </a:stretch>
          </p:blipFill>
          <p:spPr>
            <a:xfrm>
              <a:off x="14733085" y="1130712"/>
              <a:ext cx="617903" cy="617903"/>
            </a:xfrm>
            <a:prstGeom prst="rect">
              <a:avLst/>
            </a:prstGeom>
          </p:spPr>
        </p:pic>
        <p:sp>
          <p:nvSpPr>
            <p:cNvPr id="289" name="Shape 347"/>
            <p:cNvSpPr/>
            <p:nvPr/>
          </p:nvSpPr>
          <p:spPr>
            <a:xfrm>
              <a:off x="14697726" y="1089498"/>
              <a:ext cx="683999"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90" name="グループ化 289"/>
          <p:cNvGrpSpPr/>
          <p:nvPr/>
        </p:nvGrpSpPr>
        <p:grpSpPr>
          <a:xfrm>
            <a:off x="631430" y="2822690"/>
            <a:ext cx="684000" cy="690546"/>
            <a:chOff x="2067233" y="7058554"/>
            <a:chExt cx="684000" cy="690546"/>
          </a:xfrm>
        </p:grpSpPr>
        <p:pic>
          <p:nvPicPr>
            <p:cNvPr id="291" name="図 290"/>
            <p:cNvPicPr>
              <a:picLocks noChangeAspect="1"/>
            </p:cNvPicPr>
            <p:nvPr/>
          </p:nvPicPr>
          <p:blipFill>
            <a:blip r:embed="rId58" cstate="print">
              <a:extLst>
                <a:ext uri="{28A0092B-C50C-407E-A947-70E740481C1C}">
                  <a14:useLocalDpi xmlns:a14="http://schemas.microsoft.com/office/drawing/2010/main" val="0"/>
                </a:ext>
              </a:extLst>
            </a:blip>
            <a:stretch>
              <a:fillRect/>
            </a:stretch>
          </p:blipFill>
          <p:spPr>
            <a:xfrm>
              <a:off x="2067233" y="7058554"/>
              <a:ext cx="681877" cy="690546"/>
            </a:xfrm>
            <a:prstGeom prst="rect">
              <a:avLst/>
            </a:prstGeom>
          </p:spPr>
        </p:pic>
        <p:sp>
          <p:nvSpPr>
            <p:cNvPr id="292" name="Shape 347"/>
            <p:cNvSpPr/>
            <p:nvPr/>
          </p:nvSpPr>
          <p:spPr>
            <a:xfrm>
              <a:off x="2067234" y="7062251"/>
              <a:ext cx="683999" cy="683744"/>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6" name="グループ化 5"/>
          <p:cNvGrpSpPr/>
          <p:nvPr/>
        </p:nvGrpSpPr>
        <p:grpSpPr>
          <a:xfrm>
            <a:off x="2230934" y="3669987"/>
            <a:ext cx="683999" cy="684000"/>
            <a:chOff x="13180674" y="1014675"/>
            <a:chExt cx="683999" cy="684000"/>
          </a:xfrm>
        </p:grpSpPr>
        <p:pic>
          <p:nvPicPr>
            <p:cNvPr id="295" name="図 294"/>
            <p:cNvPicPr>
              <a:picLocks noChangeAspect="1"/>
            </p:cNvPicPr>
            <p:nvPr/>
          </p:nvPicPr>
          <p:blipFill>
            <a:blip r:embed="rId59" cstate="print">
              <a:extLst>
                <a:ext uri="{28A0092B-C50C-407E-A947-70E740481C1C}">
                  <a14:useLocalDpi xmlns:a14="http://schemas.microsoft.com/office/drawing/2010/main" val="0"/>
                </a:ext>
              </a:extLst>
            </a:blip>
            <a:stretch>
              <a:fillRect/>
            </a:stretch>
          </p:blipFill>
          <p:spPr>
            <a:xfrm>
              <a:off x="13219719" y="1057219"/>
              <a:ext cx="612941" cy="612941"/>
            </a:xfrm>
            <a:prstGeom prst="rect">
              <a:avLst/>
            </a:prstGeom>
          </p:spPr>
        </p:pic>
        <p:sp>
          <p:nvSpPr>
            <p:cNvPr id="178" name="Shape 399"/>
            <p:cNvSpPr/>
            <p:nvPr/>
          </p:nvSpPr>
          <p:spPr>
            <a:xfrm>
              <a:off x="13180674" y="1014675"/>
              <a:ext cx="683999" cy="684000"/>
            </a:xfrm>
            <a:custGeom>
              <a:avLst/>
              <a:gdLst/>
              <a:ahLst/>
              <a:cxnLst/>
              <a:rect l="0" t="0" r="0" b="0"/>
              <a:pathLst>
                <a:path w="1016001" h="1016000">
                  <a:moveTo>
                    <a:pt x="0" y="0"/>
                  </a:moveTo>
                  <a:lnTo>
                    <a:pt x="1016001" y="0"/>
                  </a:lnTo>
                  <a:lnTo>
                    <a:pt x="1016001"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5" name="グループ化 4"/>
          <p:cNvGrpSpPr/>
          <p:nvPr/>
        </p:nvGrpSpPr>
        <p:grpSpPr>
          <a:xfrm>
            <a:off x="7832350" y="3680706"/>
            <a:ext cx="683999" cy="684000"/>
            <a:chOff x="12660642" y="1807095"/>
            <a:chExt cx="683999" cy="684000"/>
          </a:xfrm>
        </p:grpSpPr>
        <p:pic>
          <p:nvPicPr>
            <p:cNvPr id="263" name="図 262"/>
            <p:cNvPicPr>
              <a:picLocks noChangeAspect="1"/>
            </p:cNvPicPr>
            <p:nvPr/>
          </p:nvPicPr>
          <p:blipFill>
            <a:blip r:embed="rId60" cstate="print">
              <a:extLst>
                <a:ext uri="{28A0092B-C50C-407E-A947-70E740481C1C}">
                  <a14:useLocalDpi xmlns:a14="http://schemas.microsoft.com/office/drawing/2010/main" val="0"/>
                </a:ext>
              </a:extLst>
            </a:blip>
            <a:stretch>
              <a:fillRect/>
            </a:stretch>
          </p:blipFill>
          <p:spPr>
            <a:xfrm>
              <a:off x="12705860" y="1843278"/>
              <a:ext cx="606570" cy="606570"/>
            </a:xfrm>
            <a:prstGeom prst="rect">
              <a:avLst/>
            </a:prstGeom>
          </p:spPr>
        </p:pic>
        <p:sp>
          <p:nvSpPr>
            <p:cNvPr id="179" name="Shape 399"/>
            <p:cNvSpPr/>
            <p:nvPr/>
          </p:nvSpPr>
          <p:spPr>
            <a:xfrm>
              <a:off x="12660642" y="1807095"/>
              <a:ext cx="683999" cy="684000"/>
            </a:xfrm>
            <a:custGeom>
              <a:avLst/>
              <a:gdLst/>
              <a:ahLst/>
              <a:cxnLst/>
              <a:rect l="0" t="0" r="0" b="0"/>
              <a:pathLst>
                <a:path w="1016001" h="1016000">
                  <a:moveTo>
                    <a:pt x="0" y="0"/>
                  </a:moveTo>
                  <a:lnTo>
                    <a:pt x="1016001" y="0"/>
                  </a:lnTo>
                  <a:lnTo>
                    <a:pt x="1016001"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25" name="グループ化 224"/>
          <p:cNvGrpSpPr/>
          <p:nvPr/>
        </p:nvGrpSpPr>
        <p:grpSpPr>
          <a:xfrm>
            <a:off x="2241174" y="351528"/>
            <a:ext cx="684000" cy="690802"/>
            <a:chOff x="3911348" y="6588025"/>
            <a:chExt cx="684000" cy="690802"/>
          </a:xfrm>
        </p:grpSpPr>
        <p:pic>
          <p:nvPicPr>
            <p:cNvPr id="226" name="図 225"/>
            <p:cNvPicPr>
              <a:picLocks noChangeAspect="1"/>
            </p:cNvPicPr>
            <p:nvPr/>
          </p:nvPicPr>
          <p:blipFill>
            <a:blip r:embed="rId61" cstate="print">
              <a:extLst>
                <a:ext uri="{28A0092B-C50C-407E-A947-70E740481C1C}">
                  <a14:useLocalDpi xmlns:a14="http://schemas.microsoft.com/office/drawing/2010/main" val="0"/>
                </a:ext>
              </a:extLst>
            </a:blip>
            <a:stretch>
              <a:fillRect/>
            </a:stretch>
          </p:blipFill>
          <p:spPr>
            <a:xfrm>
              <a:off x="3911348" y="6594827"/>
              <a:ext cx="684000" cy="684000"/>
            </a:xfrm>
            <a:prstGeom prst="rect">
              <a:avLst/>
            </a:prstGeom>
          </p:spPr>
        </p:pic>
        <p:sp>
          <p:nvSpPr>
            <p:cNvPr id="227" name="Shape 403"/>
            <p:cNvSpPr/>
            <p:nvPr/>
          </p:nvSpPr>
          <p:spPr>
            <a:xfrm>
              <a:off x="3911349" y="6588025"/>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28" name="グループ化 227"/>
          <p:cNvGrpSpPr/>
          <p:nvPr/>
        </p:nvGrpSpPr>
        <p:grpSpPr>
          <a:xfrm>
            <a:off x="3047052" y="353574"/>
            <a:ext cx="684000" cy="684000"/>
            <a:chOff x="4736029" y="6579718"/>
            <a:chExt cx="684000" cy="684000"/>
          </a:xfrm>
        </p:grpSpPr>
        <p:pic>
          <p:nvPicPr>
            <p:cNvPr id="229" name="Picture 378"/>
            <p:cNvPicPr/>
            <p:nvPr/>
          </p:nvPicPr>
          <p:blipFill>
            <a:blip r:embed="rId62"/>
            <a:stretch>
              <a:fillRect/>
            </a:stretch>
          </p:blipFill>
          <p:spPr>
            <a:xfrm>
              <a:off x="4771564" y="6597914"/>
              <a:ext cx="648000" cy="648000"/>
            </a:xfrm>
            <a:prstGeom prst="rect">
              <a:avLst/>
            </a:prstGeom>
          </p:spPr>
        </p:pic>
        <p:sp>
          <p:nvSpPr>
            <p:cNvPr id="230" name="Shape 379"/>
            <p:cNvSpPr/>
            <p:nvPr/>
          </p:nvSpPr>
          <p:spPr>
            <a:xfrm>
              <a:off x="4736029" y="6579718"/>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31" name="グループ化 230"/>
          <p:cNvGrpSpPr/>
          <p:nvPr/>
        </p:nvGrpSpPr>
        <p:grpSpPr>
          <a:xfrm>
            <a:off x="635858" y="346209"/>
            <a:ext cx="683999" cy="694632"/>
            <a:chOff x="603532" y="6581586"/>
            <a:chExt cx="683999" cy="694632"/>
          </a:xfrm>
        </p:grpSpPr>
        <p:pic>
          <p:nvPicPr>
            <p:cNvPr id="232" name="Picture 350"/>
            <p:cNvPicPr/>
            <p:nvPr/>
          </p:nvPicPr>
          <p:blipFill>
            <a:blip r:embed="rId63"/>
            <a:stretch>
              <a:fillRect/>
            </a:stretch>
          </p:blipFill>
          <p:spPr>
            <a:xfrm>
              <a:off x="603533" y="6602856"/>
              <a:ext cx="637999" cy="673362"/>
            </a:xfrm>
            <a:prstGeom prst="rect">
              <a:avLst/>
            </a:prstGeom>
          </p:spPr>
        </p:pic>
        <p:sp>
          <p:nvSpPr>
            <p:cNvPr id="233" name="Shape 351"/>
            <p:cNvSpPr/>
            <p:nvPr/>
          </p:nvSpPr>
          <p:spPr>
            <a:xfrm>
              <a:off x="603532" y="6581586"/>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34" name="グループ化 233"/>
          <p:cNvGrpSpPr/>
          <p:nvPr/>
        </p:nvGrpSpPr>
        <p:grpSpPr>
          <a:xfrm>
            <a:off x="1426882" y="345708"/>
            <a:ext cx="683999" cy="684000"/>
            <a:chOff x="1425939" y="6581586"/>
            <a:chExt cx="683999" cy="684000"/>
          </a:xfrm>
        </p:grpSpPr>
        <p:sp>
          <p:nvSpPr>
            <p:cNvPr id="235" name="Shape 369"/>
            <p:cNvSpPr/>
            <p:nvPr/>
          </p:nvSpPr>
          <p:spPr>
            <a:xfrm>
              <a:off x="1425939" y="6581586"/>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236" name="図 235"/>
            <p:cNvPicPr>
              <a:picLocks noChangeAspect="1"/>
            </p:cNvPicPr>
            <p:nvPr/>
          </p:nvPicPr>
          <p:blipFill>
            <a:blip r:embed="rId64" cstate="print">
              <a:extLst>
                <a:ext uri="{28A0092B-C50C-407E-A947-70E740481C1C}">
                  <a14:useLocalDpi xmlns:a14="http://schemas.microsoft.com/office/drawing/2010/main" val="0"/>
                </a:ext>
              </a:extLst>
            </a:blip>
            <a:stretch>
              <a:fillRect/>
            </a:stretch>
          </p:blipFill>
          <p:spPr>
            <a:xfrm>
              <a:off x="1467277" y="6605103"/>
              <a:ext cx="574401" cy="653491"/>
            </a:xfrm>
            <a:prstGeom prst="rect">
              <a:avLst/>
            </a:prstGeom>
          </p:spPr>
        </p:pic>
      </p:grpSp>
      <p:grpSp>
        <p:nvGrpSpPr>
          <p:cNvPr id="237" name="グループ化 236"/>
          <p:cNvGrpSpPr/>
          <p:nvPr/>
        </p:nvGrpSpPr>
        <p:grpSpPr>
          <a:xfrm>
            <a:off x="5417491" y="345708"/>
            <a:ext cx="692271" cy="691652"/>
            <a:chOff x="6368788" y="6576192"/>
            <a:chExt cx="692271" cy="691652"/>
          </a:xfrm>
        </p:grpSpPr>
        <p:pic>
          <p:nvPicPr>
            <p:cNvPr id="238" name="Picture 370"/>
            <p:cNvPicPr/>
            <p:nvPr/>
          </p:nvPicPr>
          <p:blipFill>
            <a:blip r:embed="rId65"/>
            <a:stretch>
              <a:fillRect/>
            </a:stretch>
          </p:blipFill>
          <p:spPr>
            <a:xfrm>
              <a:off x="6368788" y="6576192"/>
              <a:ext cx="684000" cy="684001"/>
            </a:xfrm>
            <a:prstGeom prst="rect">
              <a:avLst/>
            </a:prstGeom>
          </p:spPr>
        </p:pic>
        <p:sp>
          <p:nvSpPr>
            <p:cNvPr id="239" name="Shape 371"/>
            <p:cNvSpPr/>
            <p:nvPr/>
          </p:nvSpPr>
          <p:spPr>
            <a:xfrm>
              <a:off x="6377059" y="6583844"/>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240" name="グループ化 239"/>
          <p:cNvGrpSpPr/>
          <p:nvPr/>
        </p:nvGrpSpPr>
        <p:grpSpPr>
          <a:xfrm>
            <a:off x="3838468" y="350268"/>
            <a:ext cx="694686" cy="691880"/>
            <a:chOff x="5564836" y="6583844"/>
            <a:chExt cx="694686" cy="691880"/>
          </a:xfrm>
        </p:grpSpPr>
        <p:pic>
          <p:nvPicPr>
            <p:cNvPr id="241" name="図 240"/>
            <p:cNvPicPr>
              <a:picLocks noChangeAspect="1"/>
            </p:cNvPicPr>
            <p:nvPr/>
          </p:nvPicPr>
          <p:blipFill>
            <a:blip r:embed="rId66" cstate="print">
              <a:extLst>
                <a:ext uri="{28A0092B-C50C-407E-A947-70E740481C1C}">
                  <a14:useLocalDpi xmlns:a14="http://schemas.microsoft.com/office/drawing/2010/main" val="0"/>
                </a:ext>
              </a:extLst>
            </a:blip>
            <a:stretch>
              <a:fillRect/>
            </a:stretch>
          </p:blipFill>
          <p:spPr>
            <a:xfrm>
              <a:off x="5575522" y="6591724"/>
              <a:ext cx="684000" cy="684000"/>
            </a:xfrm>
            <a:prstGeom prst="rect">
              <a:avLst/>
            </a:prstGeom>
          </p:spPr>
        </p:pic>
        <p:sp>
          <p:nvSpPr>
            <p:cNvPr id="242" name="Shape 389"/>
            <p:cNvSpPr/>
            <p:nvPr/>
          </p:nvSpPr>
          <p:spPr>
            <a:xfrm>
              <a:off x="5564836" y="6583844"/>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8" name="グループ化 7"/>
          <p:cNvGrpSpPr/>
          <p:nvPr/>
        </p:nvGrpSpPr>
        <p:grpSpPr>
          <a:xfrm>
            <a:off x="4626844" y="353517"/>
            <a:ext cx="683999" cy="684000"/>
            <a:chOff x="14046822" y="1776348"/>
            <a:chExt cx="683999" cy="684000"/>
          </a:xfrm>
        </p:grpSpPr>
        <p:pic>
          <p:nvPicPr>
            <p:cNvPr id="268" name="図 267"/>
            <p:cNvPicPr>
              <a:picLocks noChangeAspect="1"/>
            </p:cNvPicPr>
            <p:nvPr/>
          </p:nvPicPr>
          <p:blipFill>
            <a:blip r:embed="rId67" cstate="print">
              <a:extLst>
                <a:ext uri="{28A0092B-C50C-407E-A947-70E740481C1C}">
                  <a14:useLocalDpi xmlns:a14="http://schemas.microsoft.com/office/drawing/2010/main" val="0"/>
                </a:ext>
              </a:extLst>
            </a:blip>
            <a:stretch>
              <a:fillRect/>
            </a:stretch>
          </p:blipFill>
          <p:spPr>
            <a:xfrm>
              <a:off x="14088533" y="1818060"/>
              <a:ext cx="600576" cy="600576"/>
            </a:xfrm>
            <a:prstGeom prst="rect">
              <a:avLst/>
            </a:prstGeom>
          </p:spPr>
        </p:pic>
        <p:sp>
          <p:nvSpPr>
            <p:cNvPr id="180" name="Shape 399"/>
            <p:cNvSpPr/>
            <p:nvPr/>
          </p:nvSpPr>
          <p:spPr>
            <a:xfrm>
              <a:off x="14046822" y="1776348"/>
              <a:ext cx="683999" cy="684000"/>
            </a:xfrm>
            <a:custGeom>
              <a:avLst/>
              <a:gdLst/>
              <a:ahLst/>
              <a:cxnLst/>
              <a:rect l="0" t="0" r="0" b="0"/>
              <a:pathLst>
                <a:path w="1016001" h="1016000">
                  <a:moveTo>
                    <a:pt x="0" y="0"/>
                  </a:moveTo>
                  <a:lnTo>
                    <a:pt x="1016001" y="0"/>
                  </a:lnTo>
                  <a:lnTo>
                    <a:pt x="1016001"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4" name="グループ化 3"/>
          <p:cNvGrpSpPr/>
          <p:nvPr/>
        </p:nvGrpSpPr>
        <p:grpSpPr>
          <a:xfrm>
            <a:off x="7042293" y="2819434"/>
            <a:ext cx="683999" cy="684000"/>
            <a:chOff x="13077894" y="1779250"/>
            <a:chExt cx="683999" cy="684000"/>
          </a:xfrm>
        </p:grpSpPr>
        <p:pic>
          <p:nvPicPr>
            <p:cNvPr id="265" name="図 264"/>
            <p:cNvPicPr>
              <a:picLocks noChangeAspect="1"/>
            </p:cNvPicPr>
            <p:nvPr/>
          </p:nvPicPr>
          <p:blipFill>
            <a:blip r:embed="rId68" cstate="print">
              <a:extLst>
                <a:ext uri="{28A0092B-C50C-407E-A947-70E740481C1C}">
                  <a14:useLocalDpi xmlns:a14="http://schemas.microsoft.com/office/drawing/2010/main" val="0"/>
                </a:ext>
              </a:extLst>
            </a:blip>
            <a:stretch>
              <a:fillRect/>
            </a:stretch>
          </p:blipFill>
          <p:spPr>
            <a:xfrm>
              <a:off x="13128312" y="1820493"/>
              <a:ext cx="600576" cy="600576"/>
            </a:xfrm>
            <a:prstGeom prst="rect">
              <a:avLst/>
            </a:prstGeom>
          </p:spPr>
        </p:pic>
        <p:sp>
          <p:nvSpPr>
            <p:cNvPr id="181" name="Shape 399"/>
            <p:cNvSpPr/>
            <p:nvPr/>
          </p:nvSpPr>
          <p:spPr>
            <a:xfrm>
              <a:off x="13077894" y="1779250"/>
              <a:ext cx="683999" cy="684000"/>
            </a:xfrm>
            <a:custGeom>
              <a:avLst/>
              <a:gdLst/>
              <a:ahLst/>
              <a:cxnLst/>
              <a:rect l="0" t="0" r="0" b="0"/>
              <a:pathLst>
                <a:path w="1016001" h="1016000">
                  <a:moveTo>
                    <a:pt x="0" y="0"/>
                  </a:moveTo>
                  <a:lnTo>
                    <a:pt x="1016001" y="0"/>
                  </a:lnTo>
                  <a:lnTo>
                    <a:pt x="1016001"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14" name="グループ化 13"/>
          <p:cNvGrpSpPr/>
          <p:nvPr/>
        </p:nvGrpSpPr>
        <p:grpSpPr>
          <a:xfrm>
            <a:off x="1735856" y="4865397"/>
            <a:ext cx="5696240" cy="317587"/>
            <a:chOff x="639026" y="5193621"/>
            <a:chExt cx="5696240" cy="317587"/>
          </a:xfrm>
        </p:grpSpPr>
        <p:grpSp>
          <p:nvGrpSpPr>
            <p:cNvPr id="12" name="グループ化 11"/>
            <p:cNvGrpSpPr/>
            <p:nvPr/>
          </p:nvGrpSpPr>
          <p:grpSpPr>
            <a:xfrm>
              <a:off x="1926662" y="5197468"/>
              <a:ext cx="1449527" cy="307777"/>
              <a:chOff x="1916485" y="4669854"/>
              <a:chExt cx="1449527" cy="307777"/>
            </a:xfrm>
          </p:grpSpPr>
          <p:sp>
            <p:nvSpPr>
              <p:cNvPr id="201" name="正方形/長方形 200"/>
              <p:cNvSpPr/>
              <p:nvPr/>
            </p:nvSpPr>
            <p:spPr>
              <a:xfrm>
                <a:off x="2414021" y="4679079"/>
                <a:ext cx="462079" cy="288847"/>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203" name="グループ化 202"/>
              <p:cNvGrpSpPr/>
              <p:nvPr/>
            </p:nvGrpSpPr>
            <p:grpSpPr>
              <a:xfrm>
                <a:off x="1916485" y="4669854"/>
                <a:ext cx="1449527" cy="307777"/>
                <a:chOff x="1567505" y="900934"/>
                <a:chExt cx="1449527" cy="307777"/>
              </a:xfrm>
            </p:grpSpPr>
            <p:grpSp>
              <p:nvGrpSpPr>
                <p:cNvPr id="204" name="グループ化 203"/>
                <p:cNvGrpSpPr/>
                <p:nvPr/>
              </p:nvGrpSpPr>
              <p:grpSpPr>
                <a:xfrm>
                  <a:off x="1567505" y="910416"/>
                  <a:ext cx="1449527" cy="285750"/>
                  <a:chOff x="1051473" y="219075"/>
                  <a:chExt cx="1104549" cy="285750"/>
                </a:xfrm>
              </p:grpSpPr>
              <p:sp>
                <p:nvSpPr>
                  <p:cNvPr id="296" name="フローチャート: 論理積ゲート 295"/>
                  <p:cNvSpPr/>
                  <p:nvPr/>
                </p:nvSpPr>
                <p:spPr>
                  <a:xfrm>
                    <a:off x="1782706" y="219075"/>
                    <a:ext cx="373316" cy="285750"/>
                  </a:xfrm>
                  <a:prstGeom prst="flowChartDelay">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7" name="フローチャート: 論理積ゲート 296"/>
                  <p:cNvSpPr/>
                  <p:nvPr/>
                </p:nvSpPr>
                <p:spPr>
                  <a:xfrm rot="10800000" flipV="1">
                    <a:off x="1051473" y="219075"/>
                    <a:ext cx="379126" cy="285750"/>
                  </a:xfrm>
                  <a:prstGeom prst="flowChartDelay">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05" name="正方形/長方形 204"/>
                <p:cNvSpPr/>
                <p:nvPr/>
              </p:nvSpPr>
              <p:spPr>
                <a:xfrm>
                  <a:off x="1679996" y="900934"/>
                  <a:ext cx="1257075" cy="307777"/>
                </a:xfrm>
                <a:prstGeom prst="rect">
                  <a:avLst/>
                </a:prstGeom>
              </p:spPr>
              <p:txBody>
                <a:bodyPr wrap="none">
                  <a:spAutoFit/>
                </a:bodyPr>
                <a:lstStyle/>
                <a:p>
                  <a:r>
                    <a:rPr lang="en-US" altLang="ja-JP" sz="1400" b="1" dirty="0">
                      <a:solidFill>
                        <a:schemeClr val="bg1"/>
                      </a:solidFill>
                    </a:rPr>
                    <a:t>Web</a:t>
                  </a:r>
                  <a:r>
                    <a:rPr lang="ja-JP" altLang="en-US" sz="1200" b="1" dirty="0">
                      <a:solidFill>
                        <a:schemeClr val="bg1"/>
                      </a:solidFill>
                    </a:rPr>
                    <a:t>サービス系</a:t>
                  </a:r>
                </a:p>
              </p:txBody>
            </p:sp>
          </p:grpSp>
        </p:grpSp>
        <p:grpSp>
          <p:nvGrpSpPr>
            <p:cNvPr id="192" name="グループ化 191"/>
            <p:cNvGrpSpPr/>
            <p:nvPr/>
          </p:nvGrpSpPr>
          <p:grpSpPr>
            <a:xfrm>
              <a:off x="639026" y="5193621"/>
              <a:ext cx="1057603" cy="307777"/>
              <a:chOff x="1567509" y="900934"/>
              <a:chExt cx="1057603" cy="307777"/>
            </a:xfrm>
          </p:grpSpPr>
          <p:grpSp>
            <p:nvGrpSpPr>
              <p:cNvPr id="193" name="グループ化 192"/>
              <p:cNvGrpSpPr/>
              <p:nvPr/>
            </p:nvGrpSpPr>
            <p:grpSpPr>
              <a:xfrm>
                <a:off x="1567509" y="910416"/>
                <a:ext cx="1057603" cy="285750"/>
                <a:chOff x="1051475" y="219075"/>
                <a:chExt cx="805900" cy="285750"/>
              </a:xfrm>
            </p:grpSpPr>
            <p:sp>
              <p:nvSpPr>
                <p:cNvPr id="198" name="フローチャート: 論理積ゲート 197"/>
                <p:cNvSpPr/>
                <p:nvPr/>
              </p:nvSpPr>
              <p:spPr>
                <a:xfrm>
                  <a:off x="1443613" y="219075"/>
                  <a:ext cx="413762" cy="285750"/>
                </a:xfrm>
                <a:prstGeom prst="flowChartDelay">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フローチャート: 論理積ゲート 198"/>
                <p:cNvSpPr/>
                <p:nvPr/>
              </p:nvSpPr>
              <p:spPr>
                <a:xfrm rot="10800000" flipV="1">
                  <a:off x="1051475" y="219075"/>
                  <a:ext cx="413762" cy="285750"/>
                </a:xfrm>
                <a:prstGeom prst="flowChartDelay">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95" name="正方形/長方形 194"/>
              <p:cNvSpPr/>
              <p:nvPr/>
            </p:nvSpPr>
            <p:spPr>
              <a:xfrm>
                <a:off x="1594271" y="900934"/>
                <a:ext cx="989373" cy="307777"/>
              </a:xfrm>
              <a:prstGeom prst="rect">
                <a:avLst/>
              </a:prstGeom>
            </p:spPr>
            <p:txBody>
              <a:bodyPr wrap="none">
                <a:spAutoFit/>
              </a:bodyPr>
              <a:lstStyle/>
              <a:p>
                <a:r>
                  <a:rPr lang="en-US" altLang="ja-JP" sz="1400" b="1" dirty="0">
                    <a:solidFill>
                      <a:schemeClr val="bg1"/>
                    </a:solidFill>
                  </a:rPr>
                  <a:t>Web</a:t>
                </a:r>
                <a:r>
                  <a:rPr lang="ja-JP" altLang="en-US" sz="1200" b="1" dirty="0">
                    <a:solidFill>
                      <a:schemeClr val="bg1"/>
                    </a:solidFill>
                  </a:rPr>
                  <a:t>広告系</a:t>
                </a:r>
              </a:p>
            </p:txBody>
          </p:sp>
        </p:grpSp>
        <p:grpSp>
          <p:nvGrpSpPr>
            <p:cNvPr id="298" name="グループ化 297"/>
            <p:cNvGrpSpPr/>
            <p:nvPr/>
          </p:nvGrpSpPr>
          <p:grpSpPr>
            <a:xfrm>
              <a:off x="3597242" y="5206693"/>
              <a:ext cx="1057603" cy="304515"/>
              <a:chOff x="1567509" y="910416"/>
              <a:chExt cx="1057603" cy="304515"/>
            </a:xfrm>
          </p:grpSpPr>
          <p:grpSp>
            <p:nvGrpSpPr>
              <p:cNvPr id="299" name="グループ化 298"/>
              <p:cNvGrpSpPr/>
              <p:nvPr/>
            </p:nvGrpSpPr>
            <p:grpSpPr>
              <a:xfrm>
                <a:off x="1567509" y="910416"/>
                <a:ext cx="1057603" cy="285750"/>
                <a:chOff x="1051475" y="219075"/>
                <a:chExt cx="805900" cy="285750"/>
              </a:xfrm>
            </p:grpSpPr>
            <p:sp>
              <p:nvSpPr>
                <p:cNvPr id="301" name="フローチャート: 論理積ゲート 300"/>
                <p:cNvSpPr/>
                <p:nvPr/>
              </p:nvSpPr>
              <p:spPr>
                <a:xfrm>
                  <a:off x="1443613" y="219075"/>
                  <a:ext cx="413762" cy="285750"/>
                </a:xfrm>
                <a:prstGeom prst="flowChartDelay">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2" name="フローチャート: 論理積ゲート 301"/>
                <p:cNvSpPr/>
                <p:nvPr/>
              </p:nvSpPr>
              <p:spPr>
                <a:xfrm rot="10800000" flipV="1">
                  <a:off x="1051475" y="219075"/>
                  <a:ext cx="413762" cy="285750"/>
                </a:xfrm>
                <a:prstGeom prst="flowChartDelay">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0" name="正方形/長方形 299"/>
              <p:cNvSpPr/>
              <p:nvPr/>
            </p:nvSpPr>
            <p:spPr>
              <a:xfrm>
                <a:off x="1688424" y="937932"/>
                <a:ext cx="787395" cy="276999"/>
              </a:xfrm>
              <a:prstGeom prst="rect">
                <a:avLst/>
              </a:prstGeom>
            </p:spPr>
            <p:txBody>
              <a:bodyPr wrap="none">
                <a:spAutoFit/>
              </a:bodyPr>
              <a:lstStyle/>
              <a:p>
                <a:r>
                  <a:rPr lang="ja-JP" altLang="en-US" sz="1200" b="1" dirty="0">
                    <a:solidFill>
                      <a:schemeClr val="bg1"/>
                    </a:solidFill>
                  </a:rPr>
                  <a:t>ゲーム系</a:t>
                </a:r>
              </a:p>
            </p:txBody>
          </p:sp>
        </p:grpSp>
        <p:grpSp>
          <p:nvGrpSpPr>
            <p:cNvPr id="303" name="グループ化 302"/>
            <p:cNvGrpSpPr/>
            <p:nvPr/>
          </p:nvGrpSpPr>
          <p:grpSpPr>
            <a:xfrm>
              <a:off x="4860460" y="5203050"/>
              <a:ext cx="1474806" cy="307777"/>
              <a:chOff x="4597036" y="1122570"/>
              <a:chExt cx="1474806" cy="307777"/>
            </a:xfrm>
          </p:grpSpPr>
          <p:sp>
            <p:nvSpPr>
              <p:cNvPr id="304" name="正方形/長方形 303"/>
              <p:cNvSpPr/>
              <p:nvPr/>
            </p:nvSpPr>
            <p:spPr>
              <a:xfrm>
                <a:off x="5102606" y="1132284"/>
                <a:ext cx="462079" cy="282160"/>
              </a:xfrm>
              <a:prstGeom prst="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305" name="グループ化 304"/>
              <p:cNvGrpSpPr/>
              <p:nvPr/>
            </p:nvGrpSpPr>
            <p:grpSpPr>
              <a:xfrm>
                <a:off x="4597036" y="1122570"/>
                <a:ext cx="1474806" cy="307777"/>
                <a:chOff x="3821092" y="910475"/>
                <a:chExt cx="1474806" cy="307777"/>
              </a:xfrm>
            </p:grpSpPr>
            <p:grpSp>
              <p:nvGrpSpPr>
                <p:cNvPr id="306" name="グループ化 305"/>
                <p:cNvGrpSpPr/>
                <p:nvPr/>
              </p:nvGrpSpPr>
              <p:grpSpPr>
                <a:xfrm>
                  <a:off x="3821092" y="920740"/>
                  <a:ext cx="1474806" cy="285750"/>
                  <a:chOff x="1051475" y="219075"/>
                  <a:chExt cx="818971" cy="285750"/>
                </a:xfrm>
              </p:grpSpPr>
              <p:sp>
                <p:nvSpPr>
                  <p:cNvPr id="308" name="フローチャート: 論理積ゲート 307"/>
                  <p:cNvSpPr/>
                  <p:nvPr/>
                </p:nvSpPr>
                <p:spPr>
                  <a:xfrm>
                    <a:off x="1588818" y="219075"/>
                    <a:ext cx="281628" cy="285750"/>
                  </a:xfrm>
                  <a:prstGeom prst="flowChartDelay">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9" name="フローチャート: 論理積ゲート 308"/>
                  <p:cNvSpPr/>
                  <p:nvPr/>
                </p:nvSpPr>
                <p:spPr>
                  <a:xfrm rot="10800000" flipV="1">
                    <a:off x="1051475" y="219075"/>
                    <a:ext cx="280748" cy="285750"/>
                  </a:xfrm>
                  <a:prstGeom prst="flowChartDelay">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7" name="正方形/長方形 306"/>
                <p:cNvSpPr/>
                <p:nvPr/>
              </p:nvSpPr>
              <p:spPr>
                <a:xfrm>
                  <a:off x="3964839" y="910475"/>
                  <a:ext cx="1181734" cy="307777"/>
                </a:xfrm>
                <a:prstGeom prst="rect">
                  <a:avLst/>
                </a:prstGeom>
              </p:spPr>
              <p:txBody>
                <a:bodyPr wrap="none">
                  <a:spAutoFit/>
                </a:bodyPr>
                <a:lstStyle/>
                <a:p>
                  <a:r>
                    <a:rPr lang="en-US" altLang="ja-JP" sz="1400" b="1" dirty="0">
                      <a:solidFill>
                        <a:schemeClr val="bg1"/>
                      </a:solidFill>
                    </a:rPr>
                    <a:t>Web</a:t>
                  </a:r>
                  <a:r>
                    <a:rPr lang="ja-JP" altLang="en-US" sz="1200" b="1" dirty="0">
                      <a:solidFill>
                        <a:schemeClr val="bg1"/>
                      </a:solidFill>
                    </a:rPr>
                    <a:t>メディア系</a:t>
                  </a:r>
                </a:p>
              </p:txBody>
            </p:sp>
          </p:grpSp>
        </p:grpSp>
      </p:grpSp>
      <p:sp>
        <p:nvSpPr>
          <p:cNvPr id="13" name="テキスト ボックス 12"/>
          <p:cNvSpPr txBox="1"/>
          <p:nvPr/>
        </p:nvSpPr>
        <p:spPr>
          <a:xfrm>
            <a:off x="605710" y="5527150"/>
            <a:ext cx="7949612" cy="338554"/>
          </a:xfrm>
          <a:prstGeom prst="rect">
            <a:avLst/>
          </a:prstGeom>
          <a:noFill/>
        </p:spPr>
        <p:txBody>
          <a:bodyPr wrap="none" rtlCol="0">
            <a:spAutoFit/>
          </a:bodyPr>
          <a:lstStyle/>
          <a:p>
            <a:r>
              <a:rPr lang="ja-JP" altLang="en-US" sz="1600" b="1" dirty="0" smtClean="0"/>
              <a:t>上場</a:t>
            </a:r>
            <a:r>
              <a:rPr lang="ja-JP" altLang="en-US" sz="1600" b="1" dirty="0"/>
              <a:t>企業から従業員数</a:t>
            </a:r>
            <a:r>
              <a:rPr lang="en-US" altLang="ja-JP" sz="1600" b="1" dirty="0"/>
              <a:t>10</a:t>
            </a:r>
            <a:r>
              <a:rPr lang="ja-JP" altLang="en-US" sz="1600" b="1" dirty="0"/>
              <a:t>名のスタートアップ</a:t>
            </a:r>
            <a:r>
              <a:rPr lang="ja-JP" altLang="en-US" sz="1600" b="1" dirty="0" smtClean="0"/>
              <a:t>まで多くの</a:t>
            </a:r>
            <a:r>
              <a:rPr lang="ja-JP" altLang="en-US" sz="1600" b="1" dirty="0"/>
              <a:t>企業にご利用いただいています。</a:t>
            </a:r>
            <a:endParaRPr kumimoji="1" lang="ja-JP" altLang="en-US" sz="1600" b="1" dirty="0"/>
          </a:p>
        </p:txBody>
      </p:sp>
      <p:sp>
        <p:nvSpPr>
          <p:cNvPr id="15" name="テキスト ボックス 14"/>
          <p:cNvSpPr txBox="1"/>
          <p:nvPr/>
        </p:nvSpPr>
        <p:spPr>
          <a:xfrm>
            <a:off x="639026" y="4411380"/>
            <a:ext cx="2162772" cy="338554"/>
          </a:xfrm>
          <a:prstGeom prst="rect">
            <a:avLst/>
          </a:prstGeom>
          <a:noFill/>
        </p:spPr>
        <p:txBody>
          <a:bodyPr wrap="none" rtlCol="0">
            <a:spAutoFit/>
          </a:bodyPr>
          <a:lstStyle/>
          <a:p>
            <a:r>
              <a:rPr kumimoji="1" lang="ja-JP" altLang="en-US" sz="1600" dirty="0"/>
              <a:t>＜主なサービス形態＞</a:t>
            </a:r>
          </a:p>
        </p:txBody>
      </p:sp>
      <p:grpSp>
        <p:nvGrpSpPr>
          <p:cNvPr id="248" name="グループ化 247"/>
          <p:cNvGrpSpPr/>
          <p:nvPr/>
        </p:nvGrpSpPr>
        <p:grpSpPr>
          <a:xfrm>
            <a:off x="6240748" y="343512"/>
            <a:ext cx="692124" cy="701804"/>
            <a:chOff x="8065602" y="6594827"/>
            <a:chExt cx="692124" cy="701804"/>
          </a:xfrm>
        </p:grpSpPr>
        <p:pic>
          <p:nvPicPr>
            <p:cNvPr id="310" name="Picture 366"/>
            <p:cNvPicPr/>
            <p:nvPr/>
          </p:nvPicPr>
          <p:blipFill>
            <a:blip r:embed="rId69"/>
            <a:stretch>
              <a:fillRect/>
            </a:stretch>
          </p:blipFill>
          <p:spPr>
            <a:xfrm>
              <a:off x="8073726" y="6594827"/>
              <a:ext cx="684000" cy="684000"/>
            </a:xfrm>
            <a:prstGeom prst="rect">
              <a:avLst/>
            </a:prstGeom>
          </p:spPr>
        </p:pic>
        <p:sp>
          <p:nvSpPr>
            <p:cNvPr id="311" name="Shape 367"/>
            <p:cNvSpPr/>
            <p:nvPr/>
          </p:nvSpPr>
          <p:spPr>
            <a:xfrm>
              <a:off x="8065602" y="6612631"/>
              <a:ext cx="684000"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grpSp>
      <p:grpSp>
        <p:nvGrpSpPr>
          <p:cNvPr id="44" name="グループ化 43"/>
          <p:cNvGrpSpPr/>
          <p:nvPr/>
        </p:nvGrpSpPr>
        <p:grpSpPr>
          <a:xfrm>
            <a:off x="3018480" y="3677001"/>
            <a:ext cx="683999" cy="684000"/>
            <a:chOff x="12937685" y="837451"/>
            <a:chExt cx="683999" cy="684000"/>
          </a:xfrm>
        </p:grpSpPr>
        <p:sp>
          <p:nvSpPr>
            <p:cNvPr id="102" name="Shape 403"/>
            <p:cNvSpPr/>
            <p:nvPr/>
          </p:nvSpPr>
          <p:spPr>
            <a:xfrm>
              <a:off x="12937685" y="837451"/>
              <a:ext cx="683999" cy="684000"/>
            </a:xfrm>
            <a:custGeom>
              <a:avLst/>
              <a:gdLst/>
              <a:ahLst/>
              <a:cxnLst/>
              <a:rect l="0" t="0" r="0" b="0"/>
              <a:pathLst>
                <a:path w="1016000" h="1016000">
                  <a:moveTo>
                    <a:pt x="0" y="0"/>
                  </a:moveTo>
                  <a:lnTo>
                    <a:pt x="1016000" y="0"/>
                  </a:lnTo>
                  <a:lnTo>
                    <a:pt x="1016000" y="1016000"/>
                  </a:lnTo>
                  <a:lnTo>
                    <a:pt x="0" y="101600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ja-JP" altLang="en-US" sz="1350"/>
            </a:p>
          </p:txBody>
        </p:sp>
        <p:pic>
          <p:nvPicPr>
            <p:cNvPr id="43" name="図 42"/>
            <p:cNvPicPr>
              <a:picLocks noChangeAspect="1"/>
            </p:cNvPicPr>
            <p:nvPr/>
          </p:nvPicPr>
          <p:blipFill>
            <a:blip r:embed="rId70" cstate="print">
              <a:extLst>
                <a:ext uri="{28A0092B-C50C-407E-A947-70E740481C1C}">
                  <a14:useLocalDpi xmlns:a14="http://schemas.microsoft.com/office/drawing/2010/main" val="0"/>
                </a:ext>
              </a:extLst>
            </a:blip>
            <a:stretch>
              <a:fillRect/>
            </a:stretch>
          </p:blipFill>
          <p:spPr>
            <a:xfrm>
              <a:off x="12968918" y="865022"/>
              <a:ext cx="636646" cy="636646"/>
            </a:xfrm>
            <a:prstGeom prst="rect">
              <a:avLst/>
            </a:prstGeom>
          </p:spPr>
        </p:pic>
      </p:grpSp>
      <p:sp>
        <p:nvSpPr>
          <p:cNvPr id="312" name="テキスト ボックス 311"/>
          <p:cNvSpPr txBox="1"/>
          <p:nvPr/>
        </p:nvSpPr>
        <p:spPr>
          <a:xfrm>
            <a:off x="8805772" y="6309156"/>
            <a:ext cx="301686" cy="369332"/>
          </a:xfrm>
          <a:prstGeom prst="rect">
            <a:avLst/>
          </a:prstGeom>
          <a:noFill/>
        </p:spPr>
        <p:txBody>
          <a:bodyPr wrap="none" rtlCol="0">
            <a:spAutoFit/>
          </a:bodyPr>
          <a:lstStyle/>
          <a:p>
            <a:r>
              <a:rPr kumimoji="1" lang="en-US" altLang="ja-JP" dirty="0" smtClean="0">
                <a:solidFill>
                  <a:schemeClr val="bg1"/>
                </a:solidFill>
              </a:rPr>
              <a:t>7</a:t>
            </a:r>
            <a:endParaRPr kumimoji="1" lang="ja-JP" altLang="en-US" dirty="0">
              <a:solidFill>
                <a:schemeClr val="bg1"/>
              </a:solidFill>
            </a:endParaRPr>
          </a:p>
        </p:txBody>
      </p:sp>
    </p:spTree>
    <p:extLst>
      <p:ext uri="{BB962C8B-B14F-4D97-AF65-F5344CB8AC3E}">
        <p14:creationId xmlns:p14="http://schemas.microsoft.com/office/powerpoint/2010/main" val="856493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12438</TotalTime>
  <Words>862</Words>
  <Application>Microsoft Office PowerPoint</Application>
  <PresentationFormat>画面に合わせる (4:3)</PresentationFormat>
  <Paragraphs>201</Paragraphs>
  <Slides>12</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HG丸ｺﾞｼｯｸM-PRO</vt:lpstr>
      <vt:lpstr>ＭＳ Ｐゴシック</vt:lpstr>
      <vt:lpstr>ＭＳ 明朝</vt:lpstr>
      <vt:lpstr>メイリオ</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菅本　知望</dc:creator>
  <cp:lastModifiedBy>菅本　知望</cp:lastModifiedBy>
  <cp:revision>94</cp:revision>
  <cp:lastPrinted>2016-10-12T09:18:31Z</cp:lastPrinted>
  <dcterms:created xsi:type="dcterms:W3CDTF">2016-09-27T09:39:05Z</dcterms:created>
  <dcterms:modified xsi:type="dcterms:W3CDTF">2016-10-13T11:47:51Z</dcterms:modified>
</cp:coreProperties>
</file>