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8" r:id="rId1"/>
  </p:sldMasterIdLst>
  <p:sldIdLst>
    <p:sldId id="298" r:id="rId2"/>
    <p:sldId id="279" r:id="rId3"/>
    <p:sldId id="280" r:id="rId4"/>
    <p:sldId id="299" r:id="rId5"/>
    <p:sldId id="309" r:id="rId6"/>
    <p:sldId id="300" r:id="rId7"/>
    <p:sldId id="301" r:id="rId8"/>
    <p:sldId id="303" r:id="rId9"/>
    <p:sldId id="302" r:id="rId10"/>
    <p:sldId id="304" r:id="rId11"/>
    <p:sldId id="305" r:id="rId12"/>
    <p:sldId id="306" r:id="rId13"/>
    <p:sldId id="308" r:id="rId14"/>
    <p:sldId id="307" r:id="rId15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ＭＳ Ｐゴシック" pitchFamily="4" charset="-128"/>
        <a:cs typeface="ＭＳ Ｐゴシック" pitchFamily="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ＭＳ Ｐゴシック" pitchFamily="4" charset="-128"/>
        <a:cs typeface="ＭＳ Ｐゴシック" pitchFamily="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ＭＳ Ｐゴシック" pitchFamily="4" charset="-128"/>
        <a:cs typeface="ＭＳ Ｐゴシック" pitchFamily="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ＭＳ Ｐゴシック" pitchFamily="4" charset="-128"/>
        <a:cs typeface="ＭＳ Ｐゴシック" pitchFamily="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ＭＳ Ｐゴシック" pitchFamily="4" charset="-128"/>
        <a:cs typeface="ＭＳ Ｐゴシック" pitchFamily="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4" charset="0"/>
        <a:ea typeface="ＭＳ Ｐゴシック" pitchFamily="4" charset="-128"/>
        <a:cs typeface="ＭＳ Ｐゴシック" pitchFamily="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4" charset="0"/>
        <a:ea typeface="ＭＳ Ｐゴシック" pitchFamily="4" charset="-128"/>
        <a:cs typeface="ＭＳ Ｐゴシック" pitchFamily="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4" charset="0"/>
        <a:ea typeface="ＭＳ Ｐゴシック" pitchFamily="4" charset="-128"/>
        <a:cs typeface="ＭＳ Ｐゴシック" pitchFamily="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4" charset="0"/>
        <a:ea typeface="ＭＳ Ｐゴシック" pitchFamily="4" charset="-128"/>
        <a:cs typeface="ＭＳ Ｐゴシック" pitchFamily="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7" autoAdjust="0"/>
    <p:restoredTop sz="94660"/>
  </p:normalViewPr>
  <p:slideViewPr>
    <p:cSldViewPr>
      <p:cViewPr varScale="1">
        <p:scale>
          <a:sx n="74" d="100"/>
          <a:sy n="74" d="100"/>
        </p:scale>
        <p:origin x="936" y="72"/>
      </p:cViewPr>
      <p:guideLst>
        <p:guide orient="horz" pos="2206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9DEA99-3B8B-0347-9AF5-73B0C7E963AF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57777F-F0FB-F340-ADBF-7973740E8ED0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73838" y="115888"/>
            <a:ext cx="2001837" cy="590391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66738" y="115888"/>
            <a:ext cx="5854700" cy="590391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D7BB0-86BE-9548-BC2A-943660FE79DB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47555-0F55-494C-AC41-4716876557EB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0EDD8-1FD8-B04D-88A9-F5BC150E0012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39D49-388B-CE4F-AD83-DFB020CBA50D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317700-D71D-9B48-8C1B-FB1F9F934C6F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B1010-745D-8F4D-A5BB-DEE037AC8C29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F82D58-F168-1642-AF08-80795308A6BC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791DC-5EBD-1D44-A0FF-A6D788FA62EE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926D58-9D37-D842-8D1D-8B01B98EE0B4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4"/>
          <p:cNvSpPr>
            <a:spLocks/>
          </p:cNvSpPr>
          <p:nvPr/>
        </p:nvSpPr>
        <p:spPr bwMode="auto">
          <a:xfrm>
            <a:off x="609600" y="72072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0"/>
              <a:gd name="T22" fmla="*/ 0 h 1000"/>
              <a:gd name="T23" fmla="*/ 1000 w 1000"/>
              <a:gd name="T24" fmla="*/ 1000 h 1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102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15888"/>
            <a:ext cx="800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/>
              <a:t>マスタ タイトルの書式設定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/>
              <a:t>マスタ テキストの書式設定</a:t>
            </a:r>
          </a:p>
          <a:p>
            <a:pPr lvl="1"/>
            <a:r>
              <a:rPr lang="ja-JP"/>
              <a:t>第 2 レベル</a:t>
            </a:r>
          </a:p>
          <a:p>
            <a:pPr lvl="2"/>
            <a:r>
              <a:rPr lang="ja-JP"/>
              <a:t>第 3 レベル</a:t>
            </a:r>
          </a:p>
          <a:p>
            <a:pPr lvl="3"/>
            <a:r>
              <a:rPr lang="ja-JP"/>
              <a:t>第 4 レベル</a:t>
            </a:r>
          </a:p>
          <a:p>
            <a:pPr lvl="4"/>
            <a:r>
              <a:rPr lang="ja-JP"/>
              <a:t>第 5 レベル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4" charset="0"/>
              <a:buNone/>
              <a:defRPr sz="1200">
                <a:solidFill>
                  <a:srgbClr val="000000"/>
                </a:solidFill>
                <a:latin typeface="A-OTF ゴシックMB101 Pro R" pitchFamily="4" charset="-128"/>
                <a:ea typeface="A-OTF ゴシックMB101 Pro R" pitchFamily="4" charset="-128"/>
                <a:cs typeface="A-OTF ゴシックMB101 Pro R" pitchFamily="4" charset="-128"/>
              </a:defRPr>
            </a:lvl1pPr>
          </a:lstStyle>
          <a:p>
            <a:fld id="{762AEE23-9274-CC45-A5AB-50CBDCBC8A32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-OTF ゴシックMB101 Pro B"/>
          <a:ea typeface="A-OTF ゴシックMB101 Pro B"/>
          <a:cs typeface="A-OTF ゴシックMB101 Pro B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-OTF ゴシックMB101 Pro B"/>
          <a:ea typeface="A-OTF ゴシックMB101 Pro B"/>
          <a:cs typeface="A-OTF ゴシックMB101 Pro B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-OTF ゴシックMB101 Pro B"/>
          <a:ea typeface="A-OTF ゴシックMB101 Pro B"/>
          <a:cs typeface="A-OTF ゴシックMB101 Pro B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-OTF ゴシックMB101 Pro B"/>
          <a:ea typeface="A-OTF ゴシックMB101 Pro B"/>
          <a:cs typeface="A-OTF ゴシックMB101 Pro B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-OTF ゴシックMB101 Pro B"/>
          <a:ea typeface="A-OTF ゴシックMB101 Pro B"/>
          <a:cs typeface="A-OTF ゴシックMB101 Pro B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-OTF ゴシックMB101 Pro B"/>
          <a:ea typeface="A-OTF ゴシックMB101 Pro B"/>
          <a:cs typeface="A-OTF ゴシックMB101 Pro B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-OTF ゴシックMB101 Pro B"/>
          <a:ea typeface="A-OTF ゴシックMB101 Pro B"/>
          <a:cs typeface="A-OTF ゴシックMB101 Pro B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-OTF ゴシックMB101 Pro B"/>
          <a:ea typeface="A-OTF ゴシックMB101 Pro B"/>
          <a:cs typeface="A-OTF ゴシックMB101 Pro B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HGP創英角ｺﾞｼｯｸUB" pitchFamily="50" charset="-128"/>
        <a:buChar char="☆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HGP創英角ｺﾞｼｯｸUB" pitchFamily="50" charset="-128"/>
        <a:buChar char="☆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HGP創英角ｺﾞｼｯｸUB" pitchFamily="50" charset="-128"/>
        <a:buChar char="☆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HGP創英角ｺﾞｼｯｸUB" pitchFamily="50" charset="-128"/>
        <a:buChar char="☆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HGP創英角ｺﾞｼｯｸUB" pitchFamily="50" charset="-128"/>
        <a:buChar char="☆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スライド番号プレースホルダー 3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>
              <a:buFont typeface="Arial" pitchFamily="4" charset="0"/>
              <a:buNone/>
            </a:pPr>
            <a:fld id="{71A61FB6-D571-9B42-966A-0A889A131DB3}" type="slidenum">
              <a:rPr lang="en-US" altLang="ja-JP" sz="1200">
                <a:solidFill>
                  <a:srgbClr val="000000"/>
                </a:solidFill>
                <a:latin typeface="A-OTF ゴシックMB101 Pro R" pitchFamily="4" charset="-128"/>
                <a:ea typeface="A-OTF ゴシックMB101 Pro R" pitchFamily="4" charset="-128"/>
                <a:cs typeface="A-OTF ゴシックMB101 Pro R" pitchFamily="4" charset="-128"/>
              </a:rPr>
              <a:pPr algn="r" eaLnBrk="1" hangingPunct="1">
                <a:buFont typeface="Arial" pitchFamily="4" charset="0"/>
                <a:buNone/>
              </a:pPr>
              <a:t>1</a:t>
            </a:fld>
            <a:endParaRPr lang="en-US" altLang="ja-JP" sz="1200" dirty="0">
              <a:solidFill>
                <a:srgbClr val="000000"/>
              </a:solidFill>
              <a:latin typeface="A-OTF ゴシックMB101 Pro R" pitchFamily="4" charset="-128"/>
              <a:ea typeface="A-OTF ゴシックMB101 Pro R" pitchFamily="4" charset="-128"/>
              <a:cs typeface="A-OTF ゴシックMB101 Pro R" pitchFamily="4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41338" y="2506663"/>
            <a:ext cx="8278812" cy="16224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052" name="正方形/長方形 6"/>
          <p:cNvSpPr>
            <a:spLocks noChangeArrowheads="1"/>
          </p:cNvSpPr>
          <p:nvPr/>
        </p:nvSpPr>
        <p:spPr bwMode="auto">
          <a:xfrm>
            <a:off x="1258888" y="2841625"/>
            <a:ext cx="66659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bg1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Switch </a:t>
            </a:r>
            <a:r>
              <a:rPr lang="ja-JP" altLang="en-US" sz="2800" dirty="0" smtClean="0">
                <a:solidFill>
                  <a:schemeClr val="bg1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スマホ</a:t>
            </a:r>
            <a:r>
              <a:rPr lang="en-US" altLang="ja-JP" sz="2800" dirty="0" smtClean="0">
                <a:solidFill>
                  <a:schemeClr val="bg1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/>
            </a:r>
            <a:br>
              <a:rPr lang="en-US" altLang="ja-JP" sz="2800" dirty="0" smtClean="0">
                <a:solidFill>
                  <a:schemeClr val="bg1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</a:br>
            <a:r>
              <a:rPr lang="en-US" altLang="ja-JP" sz="2800" dirty="0" smtClean="0">
                <a:solidFill>
                  <a:schemeClr val="bg1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PROJECT </a:t>
            </a:r>
            <a:r>
              <a:rPr lang="ja-JP" altLang="en-US" sz="2800" dirty="0" smtClean="0">
                <a:solidFill>
                  <a:schemeClr val="bg1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～</a:t>
            </a:r>
            <a:r>
              <a:rPr lang="en-US" altLang="ja-JP" sz="2800" dirty="0" smtClean="0">
                <a:solidFill>
                  <a:schemeClr val="bg1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vol.1</a:t>
            </a:r>
            <a:r>
              <a:rPr lang="ja-JP" altLang="en-US" sz="2800" dirty="0" smtClean="0">
                <a:solidFill>
                  <a:schemeClr val="bg1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～</a:t>
            </a:r>
            <a:endParaRPr lang="ja-JP" altLang="en-US" sz="2800" dirty="0">
              <a:solidFill>
                <a:schemeClr val="bg1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sp>
        <p:nvSpPr>
          <p:cNvPr id="7" name="正方形/長方形 9"/>
          <p:cNvSpPr>
            <a:spLocks noChangeArrowheads="1"/>
          </p:cNvSpPr>
          <p:nvPr/>
        </p:nvSpPr>
        <p:spPr bwMode="auto">
          <a:xfrm>
            <a:off x="7380288" y="4202113"/>
            <a:ext cx="14398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ja-JP" sz="1400" dirty="0" smtClean="0">
                <a:solidFill>
                  <a:schemeClr val="accent6"/>
                </a:solidFill>
                <a:latin typeface="メイリオ"/>
                <a:ea typeface="メイリオ"/>
                <a:cs typeface="メイリオ"/>
              </a:rPr>
              <a:t>2016.01.04</a:t>
            </a:r>
          </a:p>
        </p:txBody>
      </p:sp>
      <p:sp>
        <p:nvSpPr>
          <p:cNvPr id="8" name="テキスト ボックス 10"/>
          <p:cNvSpPr txBox="1">
            <a:spLocks noChangeArrowheads="1"/>
          </p:cNvSpPr>
          <p:nvPr/>
        </p:nvSpPr>
        <p:spPr bwMode="auto">
          <a:xfrm>
            <a:off x="530225" y="1042988"/>
            <a:ext cx="4108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 b="1" dirty="0">
                <a:solidFill>
                  <a:srgbClr val="B9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ネットマーケティング株式会社　御中</a:t>
            </a:r>
            <a:endParaRPr lang="en-US" altLang="ja-JP" b="1" dirty="0">
              <a:solidFill>
                <a:srgbClr val="B9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574675" y="-20638"/>
            <a:ext cx="8001000" cy="714376"/>
          </a:xfrm>
        </p:spPr>
        <p:txBody>
          <a:bodyPr/>
          <a:lstStyle/>
          <a:p>
            <a:r>
              <a:rPr lang="ja-JP" altLang="en-US" sz="20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理想の目指すべき姿、理想の機能の</a:t>
            </a:r>
            <a:r>
              <a:rPr lang="ja-JP" altLang="en-US" sz="20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定義（案）</a:t>
            </a:r>
            <a:endParaRPr lang="en-US" altLang="ja-JP" sz="2000" dirty="0"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sp>
        <p:nvSpPr>
          <p:cNvPr id="4099" name="スライド番号プレースホルダー 3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>
              <a:buFont typeface="Arial" pitchFamily="4" charset="0"/>
              <a:buNone/>
            </a:pPr>
            <a:fld id="{53C359E6-1EE1-D448-9EF6-7DCA0C963285}" type="slidenum">
              <a:rPr lang="en-US" altLang="ja-JP" sz="1200">
                <a:solidFill>
                  <a:srgbClr val="000000"/>
                </a:solidFill>
                <a:latin typeface="A-OTF ゴシックMB101 Pro R" pitchFamily="4" charset="-128"/>
                <a:ea typeface="A-OTF ゴシックMB101 Pro R" pitchFamily="4" charset="-128"/>
                <a:cs typeface="A-OTF ゴシックMB101 Pro R" pitchFamily="4" charset="-128"/>
              </a:rPr>
              <a:pPr algn="r" eaLnBrk="1" hangingPunct="1">
                <a:buFont typeface="Arial" pitchFamily="4" charset="0"/>
                <a:buNone/>
              </a:pPr>
              <a:t>10</a:t>
            </a:fld>
            <a:endParaRPr lang="en-US" altLang="ja-JP" sz="1200" dirty="0">
              <a:solidFill>
                <a:srgbClr val="000000"/>
              </a:solidFill>
              <a:latin typeface="A-OTF ゴシックMB101 Pro R" pitchFamily="4" charset="-128"/>
              <a:ea typeface="A-OTF ゴシックMB101 Pro R" pitchFamily="4" charset="-128"/>
              <a:cs typeface="A-OTF ゴシックMB101 Pro R" pitchFamily="4" charset="-128"/>
            </a:endParaRPr>
          </a:p>
        </p:txBody>
      </p:sp>
      <p:sp>
        <p:nvSpPr>
          <p:cNvPr id="17" name="コンテンツ プレースホルダー 2"/>
          <p:cNvSpPr txBox="1">
            <a:spLocks noChangeArrowheads="1"/>
          </p:cNvSpPr>
          <p:nvPr/>
        </p:nvSpPr>
        <p:spPr bwMode="auto">
          <a:xfrm>
            <a:off x="611188" y="911424"/>
            <a:ext cx="8137276" cy="431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通知＆リコメンド機能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628650" lvl="1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通知設定　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※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自由に選べるようにするか？デフォルトは何にするか？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スカウトが来たら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いいね！が来たら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足跡が来たら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目標頻度に併せて、通知を送るかどうかの設定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1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日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1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回、サマリーを送る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628650" lvl="1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リコメンド機能（更に、情報のアップデートを促す）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スカウトが来たものを見たら、「スカウト企業が重視しているプロフィールなどが通知される？」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プロフィールを入力したら、「あなたと似たようなプロフィールの方は、こんなプロフィールです！」が見られる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60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574675" y="-20638"/>
            <a:ext cx="8001000" cy="714376"/>
          </a:xfrm>
        </p:spPr>
        <p:txBody>
          <a:bodyPr/>
          <a:lstStyle/>
          <a:p>
            <a:r>
              <a:rPr lang="ja-JP" altLang="en-US" sz="20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理想の目指すべき姿、理想の機能の</a:t>
            </a:r>
            <a:r>
              <a:rPr lang="ja-JP" altLang="en-US" sz="20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定義（案）</a:t>
            </a:r>
            <a:endParaRPr lang="en-US" altLang="ja-JP" sz="2000" dirty="0"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sp>
        <p:nvSpPr>
          <p:cNvPr id="4099" name="スライド番号プレースホルダー 3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>
              <a:buFont typeface="Arial" pitchFamily="4" charset="0"/>
              <a:buNone/>
            </a:pPr>
            <a:fld id="{53C359E6-1EE1-D448-9EF6-7DCA0C963285}" type="slidenum">
              <a:rPr lang="en-US" altLang="ja-JP" sz="1200">
                <a:solidFill>
                  <a:srgbClr val="000000"/>
                </a:solidFill>
                <a:latin typeface="A-OTF ゴシックMB101 Pro R" pitchFamily="4" charset="-128"/>
                <a:ea typeface="A-OTF ゴシックMB101 Pro R" pitchFamily="4" charset="-128"/>
                <a:cs typeface="A-OTF ゴシックMB101 Pro R" pitchFamily="4" charset="-128"/>
              </a:rPr>
              <a:pPr algn="r" eaLnBrk="1" hangingPunct="1">
                <a:buFont typeface="Arial" pitchFamily="4" charset="0"/>
                <a:buNone/>
              </a:pPr>
              <a:t>11</a:t>
            </a:fld>
            <a:endParaRPr lang="en-US" altLang="ja-JP" sz="1200" dirty="0">
              <a:solidFill>
                <a:srgbClr val="000000"/>
              </a:solidFill>
              <a:latin typeface="A-OTF ゴシックMB101 Pro R" pitchFamily="4" charset="-128"/>
              <a:ea typeface="A-OTF ゴシックMB101 Pro R" pitchFamily="4" charset="-128"/>
              <a:cs typeface="A-OTF ゴシックMB101 Pro R" pitchFamily="4" charset="-128"/>
            </a:endParaRPr>
          </a:p>
        </p:txBody>
      </p:sp>
      <p:sp>
        <p:nvSpPr>
          <p:cNvPr id="17" name="コンテンツ プレースホルダー 2"/>
          <p:cNvSpPr txBox="1">
            <a:spLocks noChangeArrowheads="1"/>
          </p:cNvSpPr>
          <p:nvPr/>
        </p:nvSpPr>
        <p:spPr bwMode="auto">
          <a:xfrm>
            <a:off x="611188" y="908720"/>
            <a:ext cx="4680892" cy="431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スカウトでのやりとりの機能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628650" lvl="1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誰とやりとりしているかが分かる（先方のプロフィール機能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）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求人詳細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求人企業</a:t>
            </a:r>
            <a:endParaRPr lang="ja-JP" altLang="en-US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628650" lvl="1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ステータス</a:t>
            </a: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が一覧で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分かる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どのようなステータスが可視化されるべきか（</a:t>
            </a: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面接設定なのか、ファーストコンタクトなのか）</a:t>
            </a:r>
          </a:p>
          <a:p>
            <a:pPr marL="628650" lvl="1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一覧</a:t>
            </a: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でメッセージが俯瞰できる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rcRect b="7890"/>
          <a:stretch>
            <a:fillRect/>
          </a:stretch>
        </p:blipFill>
        <p:spPr bwMode="auto">
          <a:xfrm>
            <a:off x="5599387" y="911423"/>
            <a:ext cx="2861045" cy="4677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80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574675" y="-20638"/>
            <a:ext cx="8001000" cy="714376"/>
          </a:xfrm>
        </p:spPr>
        <p:txBody>
          <a:bodyPr/>
          <a:lstStyle/>
          <a:p>
            <a:r>
              <a:rPr lang="ja-JP" altLang="en-US" sz="20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今回のリニューアルで追加すべき機能</a:t>
            </a:r>
            <a:r>
              <a:rPr lang="ja-JP" altLang="en-US" sz="20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（案）</a:t>
            </a:r>
            <a:endParaRPr lang="en-US" altLang="ja-JP" sz="2000" dirty="0"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sp>
        <p:nvSpPr>
          <p:cNvPr id="4099" name="スライド番号プレースホルダー 3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>
              <a:buFont typeface="Arial" pitchFamily="4" charset="0"/>
              <a:buNone/>
            </a:pPr>
            <a:fld id="{53C359E6-1EE1-D448-9EF6-7DCA0C963285}" type="slidenum">
              <a:rPr lang="en-US" altLang="ja-JP" sz="1200">
                <a:solidFill>
                  <a:srgbClr val="000000"/>
                </a:solidFill>
                <a:latin typeface="A-OTF ゴシックMB101 Pro R" pitchFamily="4" charset="-128"/>
                <a:ea typeface="A-OTF ゴシックMB101 Pro R" pitchFamily="4" charset="-128"/>
                <a:cs typeface="A-OTF ゴシックMB101 Pro R" pitchFamily="4" charset="-128"/>
              </a:rPr>
              <a:pPr algn="r" eaLnBrk="1" hangingPunct="1">
                <a:buFont typeface="Arial" pitchFamily="4" charset="0"/>
                <a:buNone/>
              </a:pPr>
              <a:t>12</a:t>
            </a:fld>
            <a:endParaRPr lang="en-US" altLang="ja-JP" sz="1200" dirty="0">
              <a:solidFill>
                <a:srgbClr val="000000"/>
              </a:solidFill>
              <a:latin typeface="A-OTF ゴシックMB101 Pro R" pitchFamily="4" charset="-128"/>
              <a:ea typeface="A-OTF ゴシックMB101 Pro R" pitchFamily="4" charset="-128"/>
              <a:cs typeface="A-OTF ゴシックMB101 Pro R" pitchFamily="4" charset="-128"/>
            </a:endParaRPr>
          </a:p>
        </p:txBody>
      </p:sp>
      <p:sp>
        <p:nvSpPr>
          <p:cNvPr id="17" name="コンテンツ プレースホルダー 2"/>
          <p:cNvSpPr txBox="1">
            <a:spLocks noChangeArrowheads="1"/>
          </p:cNvSpPr>
          <p:nvPr/>
        </p:nvSpPr>
        <p:spPr bwMode="auto">
          <a:xfrm>
            <a:off x="611188" y="908720"/>
            <a:ext cx="792321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どこまでの機能を実現するか？実現できるか？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628650" lvl="1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タイムラインの設置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スカウト数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足跡数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リコメンド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情報更新数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628650" lvl="1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アップデート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機能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メッセンジャーや</a:t>
            </a:r>
            <a:r>
              <a:rPr lang="en-US" altLang="ja-JP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LINE</a:t>
            </a: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の形式で入力ができる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543050" lvl="3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入力したものが、自動的に、該当するプロフィールに反映されているのが理想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メッセンジャーや</a:t>
            </a:r>
            <a:r>
              <a:rPr lang="en-US" altLang="ja-JP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LINE</a:t>
            </a: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でスタンプを選ぶように、定型分やベストプラクティスを選択することができるように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なる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628650" lvl="1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27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574675" y="-20638"/>
            <a:ext cx="8001000" cy="714376"/>
          </a:xfrm>
        </p:spPr>
        <p:txBody>
          <a:bodyPr/>
          <a:lstStyle/>
          <a:p>
            <a:r>
              <a:rPr lang="ja-JP" altLang="en-US" sz="20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今回のリニューアルで追加すべき機能</a:t>
            </a:r>
            <a:r>
              <a:rPr lang="ja-JP" altLang="en-US" sz="20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（案）</a:t>
            </a:r>
            <a:endParaRPr lang="en-US" altLang="ja-JP" sz="2000" dirty="0"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sp>
        <p:nvSpPr>
          <p:cNvPr id="4099" name="スライド番号プレースホルダー 3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>
              <a:buFont typeface="Arial" pitchFamily="4" charset="0"/>
              <a:buNone/>
            </a:pPr>
            <a:fld id="{53C359E6-1EE1-D448-9EF6-7DCA0C963285}" type="slidenum">
              <a:rPr lang="en-US" altLang="ja-JP" sz="1200">
                <a:solidFill>
                  <a:srgbClr val="000000"/>
                </a:solidFill>
                <a:latin typeface="A-OTF ゴシックMB101 Pro R" pitchFamily="4" charset="-128"/>
                <a:ea typeface="A-OTF ゴシックMB101 Pro R" pitchFamily="4" charset="-128"/>
                <a:cs typeface="A-OTF ゴシックMB101 Pro R" pitchFamily="4" charset="-128"/>
              </a:rPr>
              <a:pPr algn="r" eaLnBrk="1" hangingPunct="1">
                <a:buFont typeface="Arial" pitchFamily="4" charset="0"/>
                <a:buNone/>
              </a:pPr>
              <a:t>13</a:t>
            </a:fld>
            <a:endParaRPr lang="en-US" altLang="ja-JP" sz="1200" dirty="0">
              <a:solidFill>
                <a:srgbClr val="000000"/>
              </a:solidFill>
              <a:latin typeface="A-OTF ゴシックMB101 Pro R" pitchFamily="4" charset="-128"/>
              <a:ea typeface="A-OTF ゴシックMB101 Pro R" pitchFamily="4" charset="-128"/>
              <a:cs typeface="A-OTF ゴシックMB101 Pro R" pitchFamily="4" charset="-128"/>
            </a:endParaRPr>
          </a:p>
        </p:txBody>
      </p:sp>
      <p:sp>
        <p:nvSpPr>
          <p:cNvPr id="17" name="コンテンツ プレースホルダー 2"/>
          <p:cNvSpPr txBox="1">
            <a:spLocks noChangeArrowheads="1"/>
          </p:cNvSpPr>
          <p:nvPr/>
        </p:nvSpPr>
        <p:spPr bwMode="auto">
          <a:xfrm>
            <a:off x="611188" y="908720"/>
            <a:ext cx="792321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どこまでの機能を実現するか？実現できるか？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628650" lvl="1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通知設定　</a:t>
            </a:r>
            <a:r>
              <a:rPr lang="en-US" altLang="ja-JP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※</a:t>
            </a: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自由に選べるようにするか？デフォルトは何にするか？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スカウトが来たら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いいね！が来たら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足跡が来たら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1</a:t>
            </a: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日</a:t>
            </a:r>
            <a:r>
              <a:rPr lang="en-US" altLang="ja-JP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1</a:t>
            </a: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回、サマリーを送る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628650" lvl="1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リコメンド機能（更に、情報のアップデートを促す）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スカウトが来たものを見たら、「スカウト企業が重視しているプロフィールなどが通知される？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」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16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574675" y="-20638"/>
            <a:ext cx="8001000" cy="714376"/>
          </a:xfrm>
        </p:spPr>
        <p:txBody>
          <a:bodyPr/>
          <a:lstStyle/>
          <a:p>
            <a:r>
              <a:rPr lang="ja-JP" altLang="en-US" sz="20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今回のリニューアルで追加すべき機能</a:t>
            </a:r>
            <a:r>
              <a:rPr lang="ja-JP" altLang="en-US" sz="20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（案）</a:t>
            </a:r>
            <a:endParaRPr lang="en-US" altLang="ja-JP" sz="2000" dirty="0"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sp>
        <p:nvSpPr>
          <p:cNvPr id="4099" name="スライド番号プレースホルダー 3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>
              <a:buFont typeface="Arial" pitchFamily="4" charset="0"/>
              <a:buNone/>
            </a:pPr>
            <a:fld id="{53C359E6-1EE1-D448-9EF6-7DCA0C963285}" type="slidenum">
              <a:rPr lang="en-US" altLang="ja-JP" sz="1200">
                <a:solidFill>
                  <a:srgbClr val="000000"/>
                </a:solidFill>
                <a:latin typeface="A-OTF ゴシックMB101 Pro R" pitchFamily="4" charset="-128"/>
                <a:ea typeface="A-OTF ゴシックMB101 Pro R" pitchFamily="4" charset="-128"/>
                <a:cs typeface="A-OTF ゴシックMB101 Pro R" pitchFamily="4" charset="-128"/>
              </a:rPr>
              <a:pPr algn="r" eaLnBrk="1" hangingPunct="1">
                <a:buFont typeface="Arial" pitchFamily="4" charset="0"/>
                <a:buNone/>
              </a:pPr>
              <a:t>14</a:t>
            </a:fld>
            <a:endParaRPr lang="en-US" altLang="ja-JP" sz="1200" dirty="0">
              <a:solidFill>
                <a:srgbClr val="000000"/>
              </a:solidFill>
              <a:latin typeface="A-OTF ゴシックMB101 Pro R" pitchFamily="4" charset="-128"/>
              <a:ea typeface="A-OTF ゴシックMB101 Pro R" pitchFamily="4" charset="-128"/>
              <a:cs typeface="A-OTF ゴシックMB101 Pro R" pitchFamily="4" charset="-128"/>
            </a:endParaRPr>
          </a:p>
        </p:txBody>
      </p:sp>
      <p:sp>
        <p:nvSpPr>
          <p:cNvPr id="17" name="コンテンツ プレースホルダー 2"/>
          <p:cNvSpPr txBox="1">
            <a:spLocks noChangeArrowheads="1"/>
          </p:cNvSpPr>
          <p:nvPr/>
        </p:nvSpPr>
        <p:spPr bwMode="auto">
          <a:xfrm>
            <a:off x="611188" y="908720"/>
            <a:ext cx="792321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どこまでの機能を実現するか？実現できるか？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628650" lvl="1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スカウト機能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誰とやりとりしているかが分かる（先方のプロフィール機能）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543050" lvl="3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求人詳細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543050" lvl="3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求人企業</a:t>
            </a: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ステータスが一覧で分かる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543050" lvl="3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どのようなステータスが可視化されるべきか（面接設定なのか、ファーストコンタクトなのか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）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一覧</a:t>
            </a: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でメッセージが俯瞰できる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628650" lvl="1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172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 idx="4294967295"/>
          </p:nvPr>
        </p:nvSpPr>
        <p:spPr>
          <a:xfrm>
            <a:off x="574675" y="-20638"/>
            <a:ext cx="8001000" cy="714376"/>
          </a:xfrm>
        </p:spPr>
        <p:txBody>
          <a:bodyPr/>
          <a:lstStyle/>
          <a:p>
            <a:r>
              <a:rPr lang="ja-JP" altLang="en-US" sz="2000" dirty="0"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本日</a:t>
            </a:r>
            <a:r>
              <a:rPr lang="ja-JP" altLang="en-US" sz="2000" dirty="0" smtClean="0"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のアジェンダ</a:t>
            </a:r>
            <a:endParaRPr lang="en-US" altLang="ja-JP" sz="2000" dirty="0"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sp>
        <p:nvSpPr>
          <p:cNvPr id="3075" name="スライド番号プレースホルダー 3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>
              <a:buFont typeface="Arial" pitchFamily="4" charset="0"/>
              <a:buNone/>
            </a:pPr>
            <a:fld id="{B962C773-657D-A643-9D0C-1C8776926213}" type="slidenum">
              <a:rPr lang="en-US" altLang="ja-JP" sz="1200">
                <a:solidFill>
                  <a:srgbClr val="000000"/>
                </a:solidFill>
                <a:latin typeface="A-OTF ゴシックMB101 Pro R" pitchFamily="4" charset="-128"/>
                <a:ea typeface="A-OTF ゴシックMB101 Pro R" pitchFamily="4" charset="-128"/>
                <a:cs typeface="A-OTF ゴシックMB101 Pro R" pitchFamily="4" charset="-128"/>
              </a:rPr>
              <a:pPr algn="r" eaLnBrk="1" hangingPunct="1">
                <a:buFont typeface="Arial" pitchFamily="4" charset="0"/>
                <a:buNone/>
              </a:pPr>
              <a:t>2</a:t>
            </a:fld>
            <a:endParaRPr lang="en-US" altLang="ja-JP" sz="1200" dirty="0">
              <a:solidFill>
                <a:srgbClr val="000000"/>
              </a:solidFill>
              <a:latin typeface="A-OTF ゴシックMB101 Pro R" pitchFamily="4" charset="-128"/>
              <a:ea typeface="A-OTF ゴシックMB101 Pro R" pitchFamily="4" charset="-128"/>
              <a:cs typeface="A-OTF ゴシックMB101 Pro R" pitchFamily="4" charset="-128"/>
            </a:endParaRPr>
          </a:p>
        </p:txBody>
      </p:sp>
      <p:sp>
        <p:nvSpPr>
          <p:cNvPr id="3076" name="コンテンツ プレースホルダー 2"/>
          <p:cNvSpPr txBox="1">
            <a:spLocks noChangeArrowheads="1"/>
          </p:cNvSpPr>
          <p:nvPr/>
        </p:nvSpPr>
        <p:spPr bwMode="auto">
          <a:xfrm>
            <a:off x="611188" y="981075"/>
            <a:ext cx="801687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28600" indent="-228600">
              <a:lnSpc>
                <a:spcPct val="200000"/>
              </a:lnSpc>
              <a:spcBef>
                <a:spcPct val="20000"/>
              </a:spcBef>
              <a:buClr>
                <a:srgbClr val="CC0000"/>
              </a:buClr>
              <a:buFont typeface="A-OTF ゴシックMB101 Pro B" pitchFamily="4" charset="-128"/>
              <a:buAutoNum type="arabicPeriod"/>
            </a:pPr>
            <a:r>
              <a:rPr lang="ja-JP" altLang="en-US" sz="19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本プロジェクトの目標・アウトプット</a:t>
            </a:r>
            <a:r>
              <a:rPr lang="ja-JP" altLang="en-US" sz="19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・スケジュール</a:t>
            </a:r>
            <a:endParaRPr lang="en-US" altLang="ja-JP" sz="19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228600" indent="-228600">
              <a:lnSpc>
                <a:spcPct val="200000"/>
              </a:lnSpc>
              <a:spcBef>
                <a:spcPct val="20000"/>
              </a:spcBef>
              <a:buClr>
                <a:srgbClr val="CC0000"/>
              </a:buClr>
              <a:buFont typeface="A-OTF ゴシックMB101 Pro B" pitchFamily="4" charset="-128"/>
              <a:buAutoNum type="arabicPeriod"/>
            </a:pPr>
            <a:r>
              <a:rPr lang="ja-JP" altLang="en-US" sz="19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現状のいいところ、気になるところ</a:t>
            </a:r>
            <a:endParaRPr lang="en-US" altLang="ja-JP" sz="19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228600" indent="-228600">
              <a:lnSpc>
                <a:spcPct val="200000"/>
              </a:lnSpc>
              <a:spcBef>
                <a:spcPct val="20000"/>
              </a:spcBef>
              <a:buClr>
                <a:srgbClr val="CC0000"/>
              </a:buClr>
              <a:buFont typeface="A-OTF ゴシックMB101 Pro B" pitchFamily="4" charset="-128"/>
              <a:buAutoNum type="arabicPeriod"/>
            </a:pPr>
            <a:r>
              <a:rPr lang="ja-JP" altLang="en-US" sz="19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今回のリニューアルで追加す</a:t>
            </a:r>
            <a:r>
              <a:rPr lang="ja-JP" altLang="en-US" sz="19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べき</a:t>
            </a:r>
            <a:r>
              <a:rPr lang="ja-JP" altLang="en-US" sz="19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目標</a:t>
            </a:r>
            <a:r>
              <a:rPr lang="ja-JP" altLang="en-US" sz="19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、目指す</a:t>
            </a:r>
            <a:r>
              <a:rPr lang="ja-JP" altLang="en-US" sz="19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べき機能</a:t>
            </a:r>
            <a:endParaRPr lang="en-US" altLang="ja-JP" sz="19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228600" indent="-228600">
              <a:lnSpc>
                <a:spcPct val="200000"/>
              </a:lnSpc>
              <a:spcBef>
                <a:spcPct val="20000"/>
              </a:spcBef>
              <a:buClr>
                <a:srgbClr val="CC0000"/>
              </a:buClr>
              <a:buFont typeface="A-OTF ゴシックMB101 Pro B" pitchFamily="4" charset="-128"/>
              <a:buAutoNum type="arabicPeriod"/>
            </a:pPr>
            <a:r>
              <a:rPr lang="ja-JP" altLang="en-US" sz="19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次</a:t>
            </a:r>
            <a:r>
              <a:rPr lang="ja-JP" altLang="en-US" sz="19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のアクションの</a:t>
            </a:r>
            <a:r>
              <a:rPr lang="ja-JP" altLang="en-US" sz="19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議論</a:t>
            </a:r>
            <a:endParaRPr lang="en-US" altLang="ja-JP" sz="19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228600" indent="-228600">
              <a:lnSpc>
                <a:spcPct val="200000"/>
              </a:lnSpc>
              <a:spcBef>
                <a:spcPct val="20000"/>
              </a:spcBef>
              <a:buClr>
                <a:srgbClr val="CC0000"/>
              </a:buClr>
              <a:buFont typeface="A-OTF ゴシックMB101 Pro B" pitchFamily="4" charset="-128"/>
              <a:buAutoNum type="arabicPeriod"/>
            </a:pPr>
            <a:endParaRPr lang="en-US" altLang="ja-JP" sz="19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buClr>
                <a:srgbClr val="CC0000"/>
              </a:buClr>
            </a:pPr>
            <a:endParaRPr lang="en-US" altLang="ja-JP" sz="19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574674" y="-20638"/>
            <a:ext cx="8173789" cy="714376"/>
          </a:xfrm>
        </p:spPr>
        <p:txBody>
          <a:bodyPr/>
          <a:lstStyle/>
          <a:p>
            <a:r>
              <a:rPr lang="ja-JP" altLang="en-US" sz="20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本プロジェクト</a:t>
            </a:r>
            <a:r>
              <a:rPr lang="ja-JP" altLang="en-US" sz="20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の</a:t>
            </a:r>
            <a:r>
              <a:rPr lang="ja-JP" altLang="en-US" sz="20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目標</a:t>
            </a:r>
            <a:r>
              <a:rPr lang="ja-JP" altLang="en-US" sz="20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・</a:t>
            </a:r>
            <a:r>
              <a:rPr lang="ja-JP" altLang="en-US" sz="20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アウトプット・進め方・</a:t>
            </a:r>
            <a:r>
              <a:rPr lang="ja-JP" altLang="en-US" sz="20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スケジュール（案）</a:t>
            </a:r>
            <a:endParaRPr lang="en-US" altLang="ja-JP" sz="2000" dirty="0"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sp>
        <p:nvSpPr>
          <p:cNvPr id="4099" name="スライド番号プレースホルダー 3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>
              <a:buFont typeface="Arial" pitchFamily="4" charset="0"/>
              <a:buNone/>
            </a:pPr>
            <a:fld id="{53C359E6-1EE1-D448-9EF6-7DCA0C963285}" type="slidenum">
              <a:rPr lang="en-US" altLang="ja-JP" sz="1200">
                <a:solidFill>
                  <a:srgbClr val="000000"/>
                </a:solidFill>
                <a:latin typeface="A-OTF ゴシックMB101 Pro R" pitchFamily="4" charset="-128"/>
                <a:ea typeface="A-OTF ゴシックMB101 Pro R" pitchFamily="4" charset="-128"/>
                <a:cs typeface="A-OTF ゴシックMB101 Pro R" pitchFamily="4" charset="-128"/>
              </a:rPr>
              <a:pPr algn="r" eaLnBrk="1" hangingPunct="1">
                <a:buFont typeface="Arial" pitchFamily="4" charset="0"/>
                <a:buNone/>
              </a:pPr>
              <a:t>3</a:t>
            </a:fld>
            <a:endParaRPr lang="en-US" altLang="ja-JP" sz="1200" dirty="0">
              <a:solidFill>
                <a:srgbClr val="000000"/>
              </a:solidFill>
              <a:latin typeface="A-OTF ゴシックMB101 Pro R" pitchFamily="4" charset="-128"/>
              <a:ea typeface="A-OTF ゴシックMB101 Pro R" pitchFamily="4" charset="-128"/>
              <a:cs typeface="A-OTF ゴシックMB101 Pro R" pitchFamily="4" charset="-128"/>
            </a:endParaRPr>
          </a:p>
        </p:txBody>
      </p:sp>
      <p:sp>
        <p:nvSpPr>
          <p:cNvPr id="4100" name="コンテンツ プレースホルダー 2"/>
          <p:cNvSpPr txBox="1">
            <a:spLocks noChangeArrowheads="1"/>
          </p:cNvSpPr>
          <p:nvPr/>
        </p:nvSpPr>
        <p:spPr bwMode="auto">
          <a:xfrm>
            <a:off x="585788" y="1415480"/>
            <a:ext cx="8162925" cy="194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en-US" altLang="ja-JP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PC</a:t>
            </a: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＆スマートフォンを含めた次のアップデートに向けた仮説の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策定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628650" lvl="1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2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月終了時点では、次のアップデートに向けたアクションに入れることが理想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71450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スマートフォンがリニューアル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できて、ポジティブな効果が出ている状態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628650" lvl="1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何を指標として成功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/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失敗を判断するかは、本資料の最後にて議論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sp>
        <p:nvSpPr>
          <p:cNvPr id="4103" name="角丸四角形 8"/>
          <p:cNvSpPr>
            <a:spLocks noChangeArrowheads="1"/>
          </p:cNvSpPr>
          <p:nvPr/>
        </p:nvSpPr>
        <p:spPr bwMode="auto">
          <a:xfrm>
            <a:off x="611188" y="980728"/>
            <a:ext cx="1728787" cy="3603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buFont typeface="Arial" pitchFamily="4" charset="0"/>
              <a:buNone/>
            </a:pPr>
            <a:r>
              <a:rPr lang="ja-JP" altLang="en-US" sz="1500" b="1" dirty="0">
                <a:solidFill>
                  <a:schemeClr val="bg1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目標</a:t>
            </a:r>
          </a:p>
        </p:txBody>
      </p:sp>
      <p:sp>
        <p:nvSpPr>
          <p:cNvPr id="11" name="角丸四角形 8"/>
          <p:cNvSpPr>
            <a:spLocks noChangeArrowheads="1"/>
          </p:cNvSpPr>
          <p:nvPr/>
        </p:nvSpPr>
        <p:spPr bwMode="auto">
          <a:xfrm>
            <a:off x="568692" y="3284984"/>
            <a:ext cx="1728787" cy="3603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buFont typeface="Arial" pitchFamily="4" charset="0"/>
              <a:buNone/>
            </a:pPr>
            <a:r>
              <a:rPr lang="ja-JP" altLang="en-US" sz="1500" b="1" dirty="0">
                <a:solidFill>
                  <a:schemeClr val="bg1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アウトプット</a:t>
            </a:r>
          </a:p>
        </p:txBody>
      </p:sp>
      <p:sp>
        <p:nvSpPr>
          <p:cNvPr id="12" name="コンテンツ プレースホルダー 2"/>
          <p:cNvSpPr txBox="1">
            <a:spLocks noChangeArrowheads="1"/>
          </p:cNvSpPr>
          <p:nvPr/>
        </p:nvSpPr>
        <p:spPr bwMode="auto">
          <a:xfrm>
            <a:off x="585539" y="3719736"/>
            <a:ext cx="8162925" cy="2229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PC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＆スマートフォンに向けたアップデート仮説（ワード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or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パワーポイント資料）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71450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サイトマップ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71450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レイアウト（デザイン前段階）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71450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デザインデータ（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PSD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データにて納品を想定）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71450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コーディングデータ（細かい要件については、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1/20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の仕様定義後に合意）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71450" indent="-171450">
              <a:lnSpc>
                <a:spcPct val="200000"/>
              </a:lnSpc>
              <a:spcBef>
                <a:spcPct val="20000"/>
              </a:spcBef>
              <a:buFont typeface="Wingdings" pitchFamily="4" charset="2"/>
              <a:buChar char="l"/>
            </a:pP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574675" y="-20638"/>
            <a:ext cx="8173788" cy="714376"/>
          </a:xfrm>
        </p:spPr>
        <p:txBody>
          <a:bodyPr/>
          <a:lstStyle/>
          <a:p>
            <a:r>
              <a:rPr lang="ja-JP" altLang="en-US" sz="20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本プロジェクト</a:t>
            </a:r>
            <a:r>
              <a:rPr lang="ja-JP" altLang="en-US" sz="20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の</a:t>
            </a:r>
            <a:r>
              <a:rPr lang="ja-JP" altLang="en-US" sz="20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目標</a:t>
            </a:r>
            <a:r>
              <a:rPr lang="ja-JP" altLang="en-US" sz="20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・</a:t>
            </a:r>
            <a:r>
              <a:rPr lang="ja-JP" altLang="en-US" sz="20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アウトプット・進め方・</a:t>
            </a:r>
            <a:r>
              <a:rPr lang="ja-JP" altLang="en-US" sz="20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スケジュール（案）</a:t>
            </a:r>
            <a:endParaRPr lang="en-US" altLang="ja-JP" sz="2000" dirty="0"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sp>
        <p:nvSpPr>
          <p:cNvPr id="4099" name="スライド番号プレースホルダー 3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>
              <a:buFont typeface="Arial" pitchFamily="4" charset="0"/>
              <a:buNone/>
            </a:pPr>
            <a:fld id="{53C359E6-1EE1-D448-9EF6-7DCA0C963285}" type="slidenum">
              <a:rPr lang="en-US" altLang="ja-JP" sz="1200">
                <a:solidFill>
                  <a:srgbClr val="000000"/>
                </a:solidFill>
                <a:latin typeface="A-OTF ゴシックMB101 Pro R" pitchFamily="4" charset="-128"/>
                <a:ea typeface="A-OTF ゴシックMB101 Pro R" pitchFamily="4" charset="-128"/>
                <a:cs typeface="A-OTF ゴシックMB101 Pro R" pitchFamily="4" charset="-128"/>
              </a:rPr>
              <a:pPr algn="r" eaLnBrk="1" hangingPunct="1">
                <a:buFont typeface="Arial" pitchFamily="4" charset="0"/>
                <a:buNone/>
              </a:pPr>
              <a:t>4</a:t>
            </a:fld>
            <a:endParaRPr lang="en-US" altLang="ja-JP" sz="1200">
              <a:solidFill>
                <a:srgbClr val="000000"/>
              </a:solidFill>
              <a:latin typeface="A-OTF ゴシックMB101 Pro R" pitchFamily="4" charset="-128"/>
              <a:ea typeface="A-OTF ゴシックMB101 Pro R" pitchFamily="4" charset="-128"/>
              <a:cs typeface="A-OTF ゴシックMB101 Pro R" pitchFamily="4" charset="-128"/>
            </a:endParaRPr>
          </a:p>
        </p:txBody>
      </p:sp>
      <p:sp>
        <p:nvSpPr>
          <p:cNvPr id="4100" name="コンテンツ プレースホルダー 2"/>
          <p:cNvSpPr txBox="1">
            <a:spLocks noChangeArrowheads="1"/>
          </p:cNvSpPr>
          <p:nvPr/>
        </p:nvSpPr>
        <p:spPr bwMode="auto">
          <a:xfrm>
            <a:off x="611188" y="1631504"/>
            <a:ext cx="8137275" cy="431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1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月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4</a:t>
            </a: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日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：理想</a:t>
            </a: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の立ち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位置・機能</a:t>
            </a: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、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今回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switch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スマホで</a:t>
            </a: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目指すもの、制約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条件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71450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1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月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6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日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：インタビュー（リサーチ期間）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71450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1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月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8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日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：キーポイント、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主要ページのレイアウト議論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71450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1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月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12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日 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or 1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月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13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日：主要ページのレイアウト議論（続き）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71450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1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月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15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日：下層ページのレイアウト議論、合意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71450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71450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1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月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18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日　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or 1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月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20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日：</a:t>
            </a:r>
            <a:r>
              <a:rPr lang="en-US" altLang="ja-JP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 PC</a:t>
            </a: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＆スマートフォンに向けたアップデート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仮説＆サイトマップ＆レイアウトの最終確認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sp>
        <p:nvSpPr>
          <p:cNvPr id="4103" name="角丸四角形 8"/>
          <p:cNvSpPr>
            <a:spLocks noChangeArrowheads="1"/>
          </p:cNvSpPr>
          <p:nvPr/>
        </p:nvSpPr>
        <p:spPr bwMode="auto">
          <a:xfrm>
            <a:off x="611188" y="1052414"/>
            <a:ext cx="2736676" cy="3603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buFont typeface="Arial" pitchFamily="4" charset="0"/>
              <a:buNone/>
            </a:pPr>
            <a:r>
              <a:rPr lang="ja-JP" altLang="en-US" sz="1500" b="1" dirty="0" smtClean="0">
                <a:solidFill>
                  <a:schemeClr val="bg1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進め方、スケジュール</a:t>
            </a:r>
            <a:endParaRPr lang="ja-JP" altLang="en-US" sz="1500" b="1" dirty="0">
              <a:solidFill>
                <a:schemeClr val="bg1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56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Switch</a:t>
            </a:r>
            <a:r>
              <a:rPr kumimoji="1" lang="ja-JP" altLang="en-US" sz="3200" dirty="0" smtClean="0"/>
              <a:t>スマホ</a:t>
            </a:r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新</a:t>
            </a:r>
            <a:r>
              <a:rPr kumimoji="1" lang="en-US" altLang="ja-JP" sz="3200" dirty="0" smtClean="0"/>
              <a:t>UI</a:t>
            </a:r>
            <a:r>
              <a:rPr kumimoji="1" lang="ja-JP" altLang="en-US" sz="3200" dirty="0" smtClean="0"/>
              <a:t>が導く行動とは？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6738" y="1196752"/>
            <a:ext cx="8001000" cy="4823048"/>
          </a:xfrm>
        </p:spPr>
        <p:txBody>
          <a:bodyPr/>
          <a:lstStyle/>
          <a:p>
            <a:r>
              <a:rPr kumimoji="1" lang="ja-JP" altLang="en-US" sz="2400" dirty="0" smtClean="0"/>
              <a:t>はじめのトリガーはなにか？</a:t>
            </a:r>
            <a:endParaRPr kumimoji="1" lang="en-US" altLang="ja-JP" sz="2400" dirty="0" smtClean="0"/>
          </a:p>
          <a:p>
            <a:pPr lvl="1"/>
            <a:r>
              <a:rPr kumimoji="1" lang="ja-JP" altLang="en-US" sz="2000" dirty="0" smtClean="0"/>
              <a:t>有名企業からの求人</a:t>
            </a:r>
            <a:r>
              <a:rPr kumimoji="1" lang="en-US" altLang="ja-JP" sz="2000" dirty="0" smtClean="0"/>
              <a:t>FB</a:t>
            </a:r>
            <a:r>
              <a:rPr kumimoji="1" lang="ja-JP" altLang="en-US" sz="2000" dirty="0" smtClean="0"/>
              <a:t>広告？</a:t>
            </a:r>
            <a:endParaRPr kumimoji="1" lang="en-US" altLang="ja-JP" sz="2000" dirty="0" smtClean="0"/>
          </a:p>
          <a:p>
            <a:r>
              <a:rPr kumimoji="1" lang="ja-JP" altLang="en-US" sz="2400" dirty="0" smtClean="0"/>
              <a:t>ユーザーのモチベーションはなにか？</a:t>
            </a:r>
            <a:endParaRPr kumimoji="1" lang="en-US" altLang="ja-JP" sz="2400" dirty="0" smtClean="0"/>
          </a:p>
          <a:p>
            <a:pPr lvl="1"/>
            <a:r>
              <a:rPr kumimoji="1" lang="ja-JP" altLang="en-US" sz="2000" dirty="0" smtClean="0"/>
              <a:t>スカウト？（評価された！）</a:t>
            </a:r>
            <a:endParaRPr kumimoji="1" lang="en-US" altLang="ja-JP" sz="2000" dirty="0" smtClean="0"/>
          </a:p>
          <a:p>
            <a:pPr lvl="1"/>
            <a:r>
              <a:rPr kumimoji="1" lang="ja-JP" altLang="en-US" sz="2000" dirty="0" smtClean="0"/>
              <a:t>あしあと？（見られた！）</a:t>
            </a:r>
            <a:endParaRPr kumimoji="1" lang="en-US" altLang="ja-JP" sz="2000" dirty="0" smtClean="0"/>
          </a:p>
          <a:p>
            <a:pPr lvl="1"/>
            <a:r>
              <a:rPr kumimoji="1" lang="ja-JP" altLang="en-US" sz="2000" dirty="0" smtClean="0"/>
              <a:t>他には？</a:t>
            </a:r>
            <a:endParaRPr kumimoji="1" lang="en-US" altLang="ja-JP" sz="2000" dirty="0" smtClean="0"/>
          </a:p>
          <a:p>
            <a:r>
              <a:rPr kumimoji="1" lang="ja-JP" altLang="en-US" sz="2400" dirty="0" smtClean="0"/>
              <a:t>なにを習慣化させるか</a:t>
            </a:r>
            <a:endParaRPr kumimoji="1" lang="en-US" altLang="ja-JP" sz="2400" dirty="0" smtClean="0"/>
          </a:p>
          <a:p>
            <a:pPr lvl="1"/>
            <a:r>
              <a:rPr kumimoji="1" lang="ja-JP" altLang="en-US" sz="2000" dirty="0" smtClean="0"/>
              <a:t>プロフィールのアップデート？</a:t>
            </a:r>
            <a:endParaRPr kumimoji="1" lang="en-US" altLang="ja-JP" sz="2000" dirty="0" smtClean="0"/>
          </a:p>
          <a:p>
            <a:pPr lvl="1"/>
            <a:r>
              <a:rPr kumimoji="1" lang="ja-JP" altLang="en-US" sz="2000" dirty="0" smtClean="0"/>
              <a:t>担当者とのやりとり？</a:t>
            </a:r>
            <a:endParaRPr kumimoji="1" lang="en-US" altLang="ja-JP" sz="2000" dirty="0" smtClean="0"/>
          </a:p>
          <a:p>
            <a:r>
              <a:rPr kumimoji="1" lang="ja-JP" altLang="en-US" sz="2400" dirty="0" smtClean="0"/>
              <a:t>なにを解決するか？</a:t>
            </a:r>
            <a:endParaRPr kumimoji="1" lang="en-US" altLang="ja-JP" sz="2400" dirty="0" smtClean="0"/>
          </a:p>
          <a:p>
            <a:pPr lvl="1"/>
            <a:r>
              <a:rPr kumimoji="1" lang="ja-JP" altLang="en-US" sz="1600" dirty="0" smtClean="0"/>
              <a:t>かくれて転職？</a:t>
            </a:r>
            <a:endParaRPr kumimoji="1" lang="en-US" altLang="ja-JP" sz="1600" dirty="0" smtClean="0"/>
          </a:p>
          <a:p>
            <a:pPr lvl="1"/>
            <a:r>
              <a:rPr kumimoji="1" lang="ja-JP" altLang="en-US" sz="1600" dirty="0" smtClean="0"/>
              <a:t>承認欲求の解消？</a:t>
            </a:r>
            <a:endParaRPr kumimoji="1" lang="en-US" altLang="ja-JP" sz="1600" dirty="0"/>
          </a:p>
        </p:txBody>
      </p:sp>
      <p:cxnSp>
        <p:nvCxnSpPr>
          <p:cNvPr id="5" name="直線矢印コネクタ 4"/>
          <p:cNvCxnSpPr/>
          <p:nvPr/>
        </p:nvCxnSpPr>
        <p:spPr bwMode="auto">
          <a:xfrm>
            <a:off x="4283968" y="4869160"/>
            <a:ext cx="12241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円/楕円 5"/>
          <p:cNvSpPr/>
          <p:nvPr/>
        </p:nvSpPr>
        <p:spPr bwMode="auto">
          <a:xfrm>
            <a:off x="5868144" y="3933056"/>
            <a:ext cx="1944216" cy="1944216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" name="右カーブ矢印 7"/>
          <p:cNvSpPr/>
          <p:nvPr/>
        </p:nvSpPr>
        <p:spPr bwMode="auto">
          <a:xfrm>
            <a:off x="6228184" y="4509120"/>
            <a:ext cx="288032" cy="864096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" name="左カーブ矢印 8"/>
          <p:cNvSpPr/>
          <p:nvPr/>
        </p:nvSpPr>
        <p:spPr bwMode="auto">
          <a:xfrm>
            <a:off x="7164288" y="4437112"/>
            <a:ext cx="288032" cy="936104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27318" y="472049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76690" y="507514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trigger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81069" y="353701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Action / habit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11901" y="589551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motivate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963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574675" y="-20638"/>
            <a:ext cx="8001000" cy="714376"/>
          </a:xfrm>
        </p:spPr>
        <p:txBody>
          <a:bodyPr/>
          <a:lstStyle/>
          <a:p>
            <a:r>
              <a:rPr lang="ja-JP" altLang="en-US" sz="20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理想の目指すべき姿、理想の機能の</a:t>
            </a:r>
            <a:r>
              <a:rPr lang="ja-JP" altLang="en-US" sz="20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定義（案）</a:t>
            </a:r>
            <a:endParaRPr lang="en-US" altLang="ja-JP" sz="2000" dirty="0"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sp>
        <p:nvSpPr>
          <p:cNvPr id="4099" name="スライド番号プレースホルダー 3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>
              <a:buFont typeface="Arial" pitchFamily="4" charset="0"/>
              <a:buNone/>
            </a:pPr>
            <a:fld id="{53C359E6-1EE1-D448-9EF6-7DCA0C963285}" type="slidenum">
              <a:rPr lang="en-US" altLang="ja-JP" sz="1200">
                <a:solidFill>
                  <a:srgbClr val="000000"/>
                </a:solidFill>
                <a:latin typeface="A-OTF ゴシックMB101 Pro R" pitchFamily="4" charset="-128"/>
                <a:ea typeface="A-OTF ゴシックMB101 Pro R" pitchFamily="4" charset="-128"/>
                <a:cs typeface="A-OTF ゴシックMB101 Pro R" pitchFamily="4" charset="-128"/>
              </a:rPr>
              <a:pPr algn="r" eaLnBrk="1" hangingPunct="1">
                <a:buFont typeface="Arial" pitchFamily="4" charset="0"/>
                <a:buNone/>
              </a:pPr>
              <a:t>6</a:t>
            </a:fld>
            <a:endParaRPr lang="en-US" altLang="ja-JP" sz="1200">
              <a:solidFill>
                <a:srgbClr val="000000"/>
              </a:solidFill>
              <a:latin typeface="A-OTF ゴシックMB101 Pro R" pitchFamily="4" charset="-128"/>
              <a:ea typeface="A-OTF ゴシックMB101 Pro R" pitchFamily="4" charset="-128"/>
              <a:cs typeface="A-OTF ゴシックMB101 Pro R" pitchFamily="4" charset="-128"/>
            </a:endParaRPr>
          </a:p>
        </p:txBody>
      </p:sp>
      <p:sp>
        <p:nvSpPr>
          <p:cNvPr id="4100" name="コンテンツ プレースホルダー 2"/>
          <p:cNvSpPr txBox="1">
            <a:spLocks noChangeArrowheads="1"/>
          </p:cNvSpPr>
          <p:nvPr/>
        </p:nvSpPr>
        <p:spPr bwMode="auto">
          <a:xfrm>
            <a:off x="611188" y="1559496"/>
            <a:ext cx="8137275" cy="50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ja-JP" sz="1600" dirty="0" smtClean="0">
                <a:solidFill>
                  <a:srgbClr val="FF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Secret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 Skill </a:t>
            </a:r>
            <a:r>
              <a:rPr lang="en-US" altLang="ja-JP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up Activity Checker</a:t>
            </a:r>
          </a:p>
        </p:txBody>
      </p:sp>
      <p:sp>
        <p:nvSpPr>
          <p:cNvPr id="4103" name="角丸四角形 8"/>
          <p:cNvSpPr>
            <a:spLocks noChangeArrowheads="1"/>
          </p:cNvSpPr>
          <p:nvPr/>
        </p:nvSpPr>
        <p:spPr bwMode="auto">
          <a:xfrm>
            <a:off x="611188" y="1052414"/>
            <a:ext cx="2736676" cy="3603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buFont typeface="Arial" pitchFamily="4" charset="0"/>
              <a:buNone/>
            </a:pPr>
            <a:r>
              <a:rPr lang="en-US" altLang="ja-JP" sz="1500" b="1" dirty="0" smtClean="0">
                <a:solidFill>
                  <a:schemeClr val="bg1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Switch</a:t>
            </a:r>
            <a:r>
              <a:rPr lang="ja-JP" altLang="en-US" sz="1500" b="1" dirty="0" smtClean="0">
                <a:solidFill>
                  <a:schemeClr val="bg1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とは</a:t>
            </a:r>
            <a:endParaRPr lang="ja-JP" altLang="en-US" sz="1500" b="1" dirty="0">
              <a:solidFill>
                <a:schemeClr val="bg1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sp>
        <p:nvSpPr>
          <p:cNvPr id="6" name="角丸四角形 8"/>
          <p:cNvSpPr>
            <a:spLocks noChangeArrowheads="1"/>
          </p:cNvSpPr>
          <p:nvPr/>
        </p:nvSpPr>
        <p:spPr bwMode="auto">
          <a:xfrm>
            <a:off x="611188" y="2086606"/>
            <a:ext cx="2736676" cy="3603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buFont typeface="Arial" pitchFamily="4" charset="0"/>
              <a:buNone/>
            </a:pPr>
            <a:r>
              <a:rPr lang="en-US" altLang="ja-JP" sz="1500" b="1" dirty="0" smtClean="0">
                <a:solidFill>
                  <a:schemeClr val="bg1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Switch</a:t>
            </a:r>
            <a:r>
              <a:rPr lang="ja-JP" altLang="en-US" sz="1500" b="1" dirty="0" smtClean="0">
                <a:solidFill>
                  <a:schemeClr val="bg1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が目指すべき姿</a:t>
            </a:r>
            <a:endParaRPr lang="ja-JP" altLang="en-US" sz="1500" b="1" dirty="0">
              <a:solidFill>
                <a:schemeClr val="bg1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sp>
        <p:nvSpPr>
          <p:cNvPr id="7" name="コンテンツ プレースホルダー 2"/>
          <p:cNvSpPr txBox="1">
            <a:spLocks noChangeArrowheads="1"/>
          </p:cNvSpPr>
          <p:nvPr/>
        </p:nvSpPr>
        <p:spPr bwMode="auto">
          <a:xfrm>
            <a:off x="611560" y="2518976"/>
            <a:ext cx="8137275" cy="136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新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の人材</a:t>
            </a: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マーケットを作ることで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ある（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※</a:t>
            </a: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誰もが、常に、人材市場に参加しているという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こと）常に</a:t>
            </a: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、己を磨き、マーケットに参加している状態を維持することで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、自分</a:t>
            </a: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自身の位置が分かり、社会でより大きな貢献ができるようになる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sp>
        <p:nvSpPr>
          <p:cNvPr id="8" name="角丸四角形 8"/>
          <p:cNvSpPr>
            <a:spLocks noChangeArrowheads="1"/>
          </p:cNvSpPr>
          <p:nvPr/>
        </p:nvSpPr>
        <p:spPr bwMode="auto">
          <a:xfrm>
            <a:off x="574674" y="3861048"/>
            <a:ext cx="3061221" cy="3603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buFont typeface="Arial" pitchFamily="4" charset="0"/>
              <a:buNone/>
            </a:pPr>
            <a:r>
              <a:rPr lang="ja-JP" altLang="en-US" sz="1500" b="1" dirty="0" smtClean="0">
                <a:solidFill>
                  <a:schemeClr val="bg1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転職をどのように捉えるか？</a:t>
            </a:r>
            <a:endParaRPr lang="ja-JP" altLang="en-US" sz="1500" b="1" dirty="0">
              <a:solidFill>
                <a:schemeClr val="bg1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sp>
        <p:nvSpPr>
          <p:cNvPr id="9" name="コンテンツ プレースホルダー 2"/>
          <p:cNvSpPr txBox="1">
            <a:spLocks noChangeArrowheads="1"/>
          </p:cNvSpPr>
          <p:nvPr/>
        </p:nvSpPr>
        <p:spPr bwMode="auto">
          <a:xfrm>
            <a:off x="624439" y="4309001"/>
            <a:ext cx="8137275" cy="91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転職と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は</a:t>
            </a:r>
            <a:r>
              <a:rPr lang="ja-JP" altLang="en-US" sz="1600" dirty="0" smtClean="0">
                <a:solidFill>
                  <a:srgbClr val="FF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スキル</a:t>
            </a:r>
            <a:r>
              <a:rPr lang="ja-JP" altLang="en-US" sz="1600" dirty="0">
                <a:solidFill>
                  <a:srgbClr val="FF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をアップ</a:t>
            </a: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していくことで訪れるキャリアの一つの選択肢であり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、より</a:t>
            </a: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大きな社会への貢献へのチャンスである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sp>
        <p:nvSpPr>
          <p:cNvPr id="10" name="角丸四角形 8"/>
          <p:cNvSpPr>
            <a:spLocks noChangeArrowheads="1"/>
          </p:cNvSpPr>
          <p:nvPr/>
        </p:nvSpPr>
        <p:spPr bwMode="auto">
          <a:xfrm>
            <a:off x="611560" y="5229200"/>
            <a:ext cx="2736676" cy="3603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buFont typeface="Arial" pitchFamily="4" charset="0"/>
              <a:buNone/>
            </a:pPr>
            <a:r>
              <a:rPr lang="ja-JP" altLang="en-US" sz="1500" b="1" dirty="0" smtClean="0">
                <a:solidFill>
                  <a:schemeClr val="bg1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着眼点</a:t>
            </a:r>
            <a:endParaRPr lang="ja-JP" altLang="en-US" sz="1500" b="1" dirty="0">
              <a:solidFill>
                <a:schemeClr val="bg1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sp>
        <p:nvSpPr>
          <p:cNvPr id="11" name="コンテンツ プレースホルダー 2"/>
          <p:cNvSpPr txBox="1">
            <a:spLocks noChangeArrowheads="1"/>
          </p:cNvSpPr>
          <p:nvPr/>
        </p:nvSpPr>
        <p:spPr bwMode="auto">
          <a:xfrm>
            <a:off x="624439" y="5607849"/>
            <a:ext cx="8137275" cy="413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人材市場は、オープンなマーケットになって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いない　＝　</a:t>
            </a:r>
            <a:r>
              <a:rPr lang="ja-JP" altLang="en-US" sz="1600" dirty="0" smtClean="0">
                <a:solidFill>
                  <a:srgbClr val="FF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秘匿性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が求められている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sp>
        <p:nvSpPr>
          <p:cNvPr id="12" name="四角形吹き出し 2"/>
          <p:cNvSpPr>
            <a:spLocks noChangeArrowheads="1"/>
          </p:cNvSpPr>
          <p:nvPr/>
        </p:nvSpPr>
        <p:spPr bwMode="auto">
          <a:xfrm>
            <a:off x="4139952" y="980727"/>
            <a:ext cx="4248472" cy="1314633"/>
          </a:xfrm>
          <a:prstGeom prst="wedgeRectCallout">
            <a:avLst>
              <a:gd name="adj1" fmla="val -61147"/>
              <a:gd name="adj2" fmla="val 37931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Arial" pitchFamily="4" charset="0"/>
              <a:buNone/>
            </a:pPr>
            <a:r>
              <a:rPr lang="ja-JP" altLang="en-US" sz="1200" dirty="0" smtClean="0"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サービスに対する、志、哲学、こだわりなどを形に落とし込むことで、他社の参入障壁、もしくは、差別化要因になると考えています。この機会に、改めて、</a:t>
            </a:r>
            <a:r>
              <a:rPr lang="en-US" altLang="ja-JP" sz="1200" dirty="0" smtClean="0"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Switch</a:t>
            </a:r>
            <a:r>
              <a:rPr lang="ja-JP" altLang="en-US" sz="1200" dirty="0" smtClean="0"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が目指すべきもの、哲学などをお伺いさせて頂ければと思います。</a:t>
            </a:r>
            <a:endParaRPr lang="ja-JP" altLang="en-US" sz="1200" dirty="0"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09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574675" y="-20638"/>
            <a:ext cx="8001000" cy="714376"/>
          </a:xfrm>
        </p:spPr>
        <p:txBody>
          <a:bodyPr/>
          <a:lstStyle/>
          <a:p>
            <a:r>
              <a:rPr lang="ja-JP" altLang="en-US" sz="20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理想の目指すべき姿、理想の機能の</a:t>
            </a:r>
            <a:r>
              <a:rPr lang="ja-JP" altLang="en-US" sz="20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定義（案）</a:t>
            </a:r>
            <a:endParaRPr lang="en-US" altLang="ja-JP" sz="2000" dirty="0"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sp>
        <p:nvSpPr>
          <p:cNvPr id="4099" name="スライド番号プレースホルダー 3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>
              <a:buFont typeface="Arial" pitchFamily="4" charset="0"/>
              <a:buNone/>
            </a:pPr>
            <a:fld id="{53C359E6-1EE1-D448-9EF6-7DCA0C963285}" type="slidenum">
              <a:rPr lang="en-US" altLang="ja-JP" sz="1200">
                <a:solidFill>
                  <a:srgbClr val="000000"/>
                </a:solidFill>
                <a:latin typeface="A-OTF ゴシックMB101 Pro R" pitchFamily="4" charset="-128"/>
                <a:ea typeface="A-OTF ゴシックMB101 Pro R" pitchFamily="4" charset="-128"/>
                <a:cs typeface="A-OTF ゴシックMB101 Pro R" pitchFamily="4" charset="-128"/>
              </a:rPr>
              <a:pPr algn="r" eaLnBrk="1" hangingPunct="1">
                <a:buFont typeface="Arial" pitchFamily="4" charset="0"/>
                <a:buNone/>
              </a:pPr>
              <a:t>7</a:t>
            </a:fld>
            <a:endParaRPr lang="en-US" altLang="ja-JP" sz="1200">
              <a:solidFill>
                <a:srgbClr val="000000"/>
              </a:solidFill>
              <a:latin typeface="A-OTF ゴシックMB101 Pro R" pitchFamily="4" charset="-128"/>
              <a:ea typeface="A-OTF ゴシックMB101 Pro R" pitchFamily="4" charset="-128"/>
              <a:cs typeface="A-OTF ゴシックMB101 Pro R" pitchFamily="4" charset="-128"/>
            </a:endParaRPr>
          </a:p>
        </p:txBody>
      </p:sp>
      <p:sp>
        <p:nvSpPr>
          <p:cNvPr id="16" name="角丸四角形 8"/>
          <p:cNvSpPr>
            <a:spLocks noChangeArrowheads="1"/>
          </p:cNvSpPr>
          <p:nvPr/>
        </p:nvSpPr>
        <p:spPr bwMode="auto">
          <a:xfrm>
            <a:off x="611188" y="1052414"/>
            <a:ext cx="2736676" cy="3603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buFont typeface="Arial" pitchFamily="4" charset="0"/>
              <a:buNone/>
            </a:pPr>
            <a:r>
              <a:rPr lang="ja-JP" altLang="en-US" sz="1500" b="1" dirty="0" smtClean="0">
                <a:solidFill>
                  <a:schemeClr val="bg1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理想の機能</a:t>
            </a:r>
            <a:endParaRPr lang="en-US" altLang="ja-JP" sz="1500" b="1" dirty="0" smtClean="0">
              <a:solidFill>
                <a:schemeClr val="bg1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sp>
        <p:nvSpPr>
          <p:cNvPr id="17" name="コンテンツ プレースホルダー 2"/>
          <p:cNvSpPr txBox="1">
            <a:spLocks noChangeArrowheads="1"/>
          </p:cNvSpPr>
          <p:nvPr/>
        </p:nvSpPr>
        <p:spPr bwMode="auto">
          <a:xfrm>
            <a:off x="611188" y="1631504"/>
            <a:ext cx="8137275" cy="431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タイムライン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628650" lvl="1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イベント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情報</a:t>
            </a: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更新</a:t>
            </a: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スカウト</a:t>
            </a:r>
            <a:endParaRPr lang="ja-JP" altLang="en-US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足跡</a:t>
            </a:r>
            <a:endParaRPr lang="ja-JP" altLang="en-US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628650" lvl="1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リコメンド</a:t>
            </a:r>
            <a:endParaRPr lang="ja-JP" altLang="en-US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スキルを伸ばすために、●●はいかがですか？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おすすめ</a:t>
            </a: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履歴書、あなたと似た経歴の方の履歴書</a:t>
            </a:r>
          </a:p>
          <a:p>
            <a:pPr marL="628650" lvl="1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その他　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※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外部</a:t>
            </a: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アプリとの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連携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ex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）スキルに関連する情報をエバーノートと連携をしてストックできる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pic>
        <p:nvPicPr>
          <p:cNvPr id="18" name="図 17" descr="a0fb74ce2b61982c590b9a2333c08a1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338" y="1427601"/>
            <a:ext cx="1486302" cy="2637974"/>
          </a:xfrm>
          <a:prstGeom prst="rect">
            <a:avLst/>
          </a:prstGeom>
        </p:spPr>
      </p:pic>
      <p:pic>
        <p:nvPicPr>
          <p:cNvPr id="19" name="図 18" descr="3409ee755cdc62ce8ce72e1ddac2293c.jpg"/>
          <p:cNvPicPr>
            <a:picLocks noChangeAspect="1"/>
          </p:cNvPicPr>
          <p:nvPr/>
        </p:nvPicPr>
        <p:blipFill>
          <a:blip r:embed="rId3"/>
          <a:srcRect l="19512" t="20298" r="21951" b="20258"/>
          <a:stretch>
            <a:fillRect/>
          </a:stretch>
        </p:blipFill>
        <p:spPr>
          <a:xfrm>
            <a:off x="5632640" y="1446625"/>
            <a:ext cx="1521908" cy="2599926"/>
          </a:xfrm>
          <a:prstGeom prst="rect">
            <a:avLst/>
          </a:prstGeom>
        </p:spPr>
      </p:pic>
      <p:pic>
        <p:nvPicPr>
          <p:cNvPr id="20" name="図 19" descr="7c55cad4b8157f9e086e683f154ab5ee.jpg"/>
          <p:cNvPicPr>
            <a:picLocks noChangeAspect="1"/>
          </p:cNvPicPr>
          <p:nvPr/>
        </p:nvPicPr>
        <p:blipFill>
          <a:blip r:embed="rId4"/>
          <a:srcRect l="8333" t="11130" r="8333" b="2996"/>
          <a:stretch>
            <a:fillRect/>
          </a:stretch>
        </p:blipFill>
        <p:spPr>
          <a:xfrm>
            <a:off x="7154548" y="1421739"/>
            <a:ext cx="1521908" cy="268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574675" y="-20638"/>
            <a:ext cx="8001000" cy="714376"/>
          </a:xfrm>
        </p:spPr>
        <p:txBody>
          <a:bodyPr/>
          <a:lstStyle/>
          <a:p>
            <a:r>
              <a:rPr lang="ja-JP" altLang="en-US" sz="20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理想の目指すべき姿、理想の機能の</a:t>
            </a:r>
            <a:r>
              <a:rPr lang="ja-JP" altLang="en-US" sz="20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定義（案）</a:t>
            </a:r>
            <a:endParaRPr lang="en-US" altLang="ja-JP" sz="2000" dirty="0"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sp>
        <p:nvSpPr>
          <p:cNvPr id="4099" name="スライド番号プレースホルダー 3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>
              <a:buFont typeface="Arial" pitchFamily="4" charset="0"/>
              <a:buNone/>
            </a:pPr>
            <a:fld id="{53C359E6-1EE1-D448-9EF6-7DCA0C963285}" type="slidenum">
              <a:rPr lang="en-US" altLang="ja-JP" sz="1200">
                <a:solidFill>
                  <a:srgbClr val="000000"/>
                </a:solidFill>
                <a:latin typeface="A-OTF ゴシックMB101 Pro R" pitchFamily="4" charset="-128"/>
                <a:ea typeface="A-OTF ゴシックMB101 Pro R" pitchFamily="4" charset="-128"/>
                <a:cs typeface="A-OTF ゴシックMB101 Pro R" pitchFamily="4" charset="-128"/>
              </a:rPr>
              <a:pPr algn="r" eaLnBrk="1" hangingPunct="1">
                <a:buFont typeface="Arial" pitchFamily="4" charset="0"/>
                <a:buNone/>
              </a:pPr>
              <a:t>8</a:t>
            </a:fld>
            <a:endParaRPr lang="en-US" altLang="ja-JP" sz="1200">
              <a:solidFill>
                <a:srgbClr val="000000"/>
              </a:solidFill>
              <a:latin typeface="A-OTF ゴシックMB101 Pro R" pitchFamily="4" charset="-128"/>
              <a:ea typeface="A-OTF ゴシックMB101 Pro R" pitchFamily="4" charset="-128"/>
              <a:cs typeface="A-OTF ゴシックMB101 Pro R" pitchFamily="4" charset="-128"/>
            </a:endParaRPr>
          </a:p>
        </p:txBody>
      </p:sp>
      <p:sp>
        <p:nvSpPr>
          <p:cNvPr id="16" name="角丸四角形 8"/>
          <p:cNvSpPr>
            <a:spLocks noChangeArrowheads="1"/>
          </p:cNvSpPr>
          <p:nvPr/>
        </p:nvSpPr>
        <p:spPr bwMode="auto">
          <a:xfrm>
            <a:off x="611188" y="1052414"/>
            <a:ext cx="2736676" cy="3603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buFont typeface="Arial" pitchFamily="4" charset="0"/>
              <a:buNone/>
            </a:pPr>
            <a:r>
              <a:rPr lang="ja-JP" altLang="en-US" sz="1500" b="1" dirty="0" smtClean="0">
                <a:solidFill>
                  <a:schemeClr val="bg1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理想の機能</a:t>
            </a:r>
            <a:endParaRPr lang="en-US" altLang="ja-JP" sz="1500" b="1" dirty="0" smtClean="0">
              <a:solidFill>
                <a:schemeClr val="bg1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sp>
        <p:nvSpPr>
          <p:cNvPr id="17" name="コンテンツ プレースホルダー 2"/>
          <p:cNvSpPr txBox="1">
            <a:spLocks noChangeArrowheads="1"/>
          </p:cNvSpPr>
          <p:nvPr/>
        </p:nvSpPr>
        <p:spPr bwMode="auto">
          <a:xfrm>
            <a:off x="611188" y="1631504"/>
            <a:ext cx="8137275" cy="431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アップデート機能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628650" lvl="1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キャリアに関する全ての履歴を入力＆更新できる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写真でキャリアを表現する、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Photo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アップ機能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動画でキャリアを表現する、映像アップ機能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音声入力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メッセンジャーや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LINE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の形式で入力ができる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543050" lvl="3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入力したものが、自動的に、該当するプロフィールに反映されているのが理想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メッセンジャーや</a:t>
            </a:r>
            <a:r>
              <a:rPr lang="en-US" altLang="ja-JP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LINE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でスタンプを選ぶように、定型分やベストプラクティスを選択することができるようになる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pic>
        <p:nvPicPr>
          <p:cNvPr id="6" name="図 4"/>
          <p:cNvPicPr>
            <a:picLocks noChangeAspect="1"/>
          </p:cNvPicPr>
          <p:nvPr/>
        </p:nvPicPr>
        <p:blipFill>
          <a:blip r:embed="rId2"/>
          <a:srcRect b="7890"/>
          <a:stretch>
            <a:fillRect/>
          </a:stretch>
        </p:blipFill>
        <p:spPr bwMode="auto">
          <a:xfrm>
            <a:off x="6538691" y="886150"/>
            <a:ext cx="1907625" cy="311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10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574675" y="-20638"/>
            <a:ext cx="8001000" cy="714376"/>
          </a:xfrm>
        </p:spPr>
        <p:txBody>
          <a:bodyPr/>
          <a:lstStyle/>
          <a:p>
            <a:r>
              <a:rPr lang="ja-JP" altLang="en-US" sz="20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理想の目指すべき姿、理想の機能の</a:t>
            </a:r>
            <a:r>
              <a:rPr lang="ja-JP" altLang="en-US" sz="20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定義（案）</a:t>
            </a:r>
            <a:endParaRPr lang="en-US" altLang="ja-JP" sz="2000" dirty="0"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sp>
        <p:nvSpPr>
          <p:cNvPr id="4099" name="スライド番号プレースホルダー 3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>
              <a:buFont typeface="Arial" pitchFamily="4" charset="0"/>
              <a:buNone/>
            </a:pPr>
            <a:fld id="{53C359E6-1EE1-D448-9EF6-7DCA0C963285}" type="slidenum">
              <a:rPr lang="en-US" altLang="ja-JP" sz="1200">
                <a:solidFill>
                  <a:srgbClr val="000000"/>
                </a:solidFill>
                <a:latin typeface="A-OTF ゴシックMB101 Pro R" pitchFamily="4" charset="-128"/>
                <a:ea typeface="A-OTF ゴシックMB101 Pro R" pitchFamily="4" charset="-128"/>
                <a:cs typeface="A-OTF ゴシックMB101 Pro R" pitchFamily="4" charset="-128"/>
              </a:rPr>
              <a:pPr algn="r" eaLnBrk="1" hangingPunct="1">
                <a:buFont typeface="Arial" pitchFamily="4" charset="0"/>
                <a:buNone/>
              </a:pPr>
              <a:t>9</a:t>
            </a:fld>
            <a:endParaRPr lang="en-US" altLang="ja-JP" sz="1200" dirty="0">
              <a:solidFill>
                <a:srgbClr val="000000"/>
              </a:solidFill>
              <a:latin typeface="A-OTF ゴシックMB101 Pro R" pitchFamily="4" charset="-128"/>
              <a:ea typeface="A-OTF ゴシックMB101 Pro R" pitchFamily="4" charset="-128"/>
              <a:cs typeface="A-OTF ゴシックMB101 Pro R" pitchFamily="4" charset="-128"/>
            </a:endParaRPr>
          </a:p>
        </p:txBody>
      </p:sp>
      <p:sp>
        <p:nvSpPr>
          <p:cNvPr id="17" name="コンテンツ プレースホルダー 2"/>
          <p:cNvSpPr txBox="1">
            <a:spLocks noChangeArrowheads="1"/>
          </p:cNvSpPr>
          <p:nvPr/>
        </p:nvSpPr>
        <p:spPr bwMode="auto">
          <a:xfrm>
            <a:off x="611188" y="911424"/>
            <a:ext cx="5121647" cy="431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プロフィール</a:t>
            </a: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機能（現状と目標の設定を含む）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628650" lvl="1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現状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プロフィール達成率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ブラッシュアップ率？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企業からのいいね！？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プロフィール一覧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スカウト数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足跡数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面接数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628650" lvl="1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目標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プロフィール入力完成期間</a:t>
            </a: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r>
              <a:rPr lang="ja-JP" altLang="en-US" sz="1600" dirty="0" smtClean="0">
                <a:solidFill>
                  <a:srgbClr val="000000"/>
                </a:solidFill>
                <a:latin typeface="メイリオ" pitchFamily="4" charset="-128"/>
                <a:ea typeface="メイリオ" pitchFamily="4" charset="-128"/>
                <a:cs typeface="メイリオ" pitchFamily="4" charset="-128"/>
              </a:rPr>
              <a:t>ブラッシュアップ頻度</a:t>
            </a:r>
            <a:endParaRPr lang="en-US" altLang="ja-JP" sz="1600" dirty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  <a:p>
            <a:pPr marL="1085850" lvl="2" indent="-171450">
              <a:lnSpc>
                <a:spcPct val="150000"/>
              </a:lnSpc>
              <a:spcBef>
                <a:spcPct val="20000"/>
              </a:spcBef>
              <a:buFont typeface="Wingdings" pitchFamily="4" charset="2"/>
              <a:buChar char="l"/>
            </a:pPr>
            <a:endParaRPr lang="en-US" altLang="ja-JP" sz="1600" dirty="0" smtClean="0">
              <a:solidFill>
                <a:srgbClr val="000000"/>
              </a:solidFill>
              <a:latin typeface="メイリオ" pitchFamily="4" charset="-128"/>
              <a:ea typeface="メイリオ" pitchFamily="4" charset="-128"/>
              <a:cs typeface="メイリオ" pitchFamily="4" charset="-128"/>
            </a:endParaRPr>
          </a:p>
        </p:txBody>
      </p:sp>
      <p:pic>
        <p:nvPicPr>
          <p:cNvPr id="9" name="図 8" descr="204bd3d9fa1c409fcadbe0db095b5f89.jpg"/>
          <p:cNvPicPr>
            <a:picLocks noChangeAspect="1"/>
          </p:cNvPicPr>
          <p:nvPr/>
        </p:nvPicPr>
        <p:blipFill>
          <a:blip r:embed="rId2"/>
          <a:srcRect b="414"/>
          <a:stretch>
            <a:fillRect/>
          </a:stretch>
        </p:blipFill>
        <p:spPr>
          <a:xfrm>
            <a:off x="6685659" y="3625825"/>
            <a:ext cx="1340455" cy="2323455"/>
          </a:xfrm>
          <a:prstGeom prst="rect">
            <a:avLst/>
          </a:prstGeom>
        </p:spPr>
      </p:pic>
      <p:pic>
        <p:nvPicPr>
          <p:cNvPr id="10" name="図 9" descr="07776d8221b76665fec7511a4fbfbb1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835" y="912466"/>
            <a:ext cx="1473843" cy="2616696"/>
          </a:xfrm>
          <a:prstGeom prst="rect">
            <a:avLst/>
          </a:prstGeom>
        </p:spPr>
      </p:pic>
      <p:pic>
        <p:nvPicPr>
          <p:cNvPr id="11" name="図 10" descr="61ce63df805ebd01d820695791b0e55c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957" y="912466"/>
            <a:ext cx="1474314" cy="261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Profile_2">
  <a:themeElements>
    <a:clrScheme name="2_Profile_2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_2">
      <a:majorFont>
        <a:latin typeface="A-OTF ゴシックMB101 Pro B"/>
        <a:ea typeface="A-OTF ゴシックMB101 Pro B"/>
        <a:cs typeface="A-OTF ゴシックMB101 Pro B"/>
      </a:majorFont>
      <a:minorFont>
        <a:latin typeface="A-OTF ゴシックMB101 Pro R"/>
        <a:ea typeface="A-OTF ゴシックMB101 Pro R"/>
        <a:cs typeface="A-OTF ゴシックMB101 Pro 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ja-JP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ja-JP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lnDef>
  </a:objectDefaults>
  <a:extraClrSchemeLst>
    <a:extraClrScheme>
      <a:clrScheme name="2_Profile_2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_2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_2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_2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_2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_2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_2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_2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_2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Pages>0</Pages>
  <Words>1002</Words>
  <Characters>0</Characters>
  <Application>Microsoft Office PowerPoint</Application>
  <DocSecurity>0</DocSecurity>
  <PresentationFormat>画面に合わせる (4:3)</PresentationFormat>
  <Lines>0</Lines>
  <Paragraphs>152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A-OTF ゴシックMB101 Pro B</vt:lpstr>
      <vt:lpstr>A-OTF ゴシックMB101 Pro R</vt:lpstr>
      <vt:lpstr>HGP創英角ｺﾞｼｯｸUB</vt:lpstr>
      <vt:lpstr>ＭＳ Ｐゴシック</vt:lpstr>
      <vt:lpstr>メイリオ</vt:lpstr>
      <vt:lpstr>Arial</vt:lpstr>
      <vt:lpstr>Wingdings</vt:lpstr>
      <vt:lpstr>2_Profile_2</vt:lpstr>
      <vt:lpstr>PowerPoint プレゼンテーション</vt:lpstr>
      <vt:lpstr>本日のアジェンダ</vt:lpstr>
      <vt:lpstr>本プロジェクトの目標・アウトプット・進め方・スケジュール（案）</vt:lpstr>
      <vt:lpstr>本プロジェクトの目標・アウトプット・進め方・スケジュール（案）</vt:lpstr>
      <vt:lpstr>Switchスマホ　新UIが導く行動とは？</vt:lpstr>
      <vt:lpstr>理想の目指すべき姿、理想の機能の定義（案）</vt:lpstr>
      <vt:lpstr>理想の目指すべき姿、理想の機能の定義（案）</vt:lpstr>
      <vt:lpstr>理想の目指すべき姿、理想の機能の定義（案）</vt:lpstr>
      <vt:lpstr>理想の目指すべき姿、理想の機能の定義（案）</vt:lpstr>
      <vt:lpstr>理想の目指すべき姿、理想の機能の定義（案）</vt:lpstr>
      <vt:lpstr>理想の目指すべき姿、理想の機能の定義（案）</vt:lpstr>
      <vt:lpstr>今回のリニューアルで追加すべき機能（案）</vt:lpstr>
      <vt:lpstr>今回のリニューアルで追加すべき機能（案）</vt:lpstr>
      <vt:lpstr>今回のリニューアルで追加すべき機能（案）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ブランディングお野菜百科ワークショップ</dc:title>
  <dc:subject/>
  <dc:creator>usami</dc:creator>
  <cp:keywords/>
  <dc:description/>
  <cp:lastModifiedBy>hisa3soccer</cp:lastModifiedBy>
  <cp:revision>125</cp:revision>
  <dcterms:created xsi:type="dcterms:W3CDTF">2015-12-25T04:02:17Z</dcterms:created>
  <dcterms:modified xsi:type="dcterms:W3CDTF">2016-01-04T06:53:44Z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1041-9.1.0.4256</vt:lpwstr>
  </property>
</Properties>
</file>