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8" r:id="rId1"/>
  </p:sldMasterIdLst>
  <p:sldIdLst>
    <p:sldId id="298" r:id="rId2"/>
    <p:sldId id="279" r:id="rId3"/>
    <p:sldId id="280" r:id="rId4"/>
    <p:sldId id="299" r:id="rId5"/>
    <p:sldId id="300" r:id="rId6"/>
    <p:sldId id="301" r:id="rId7"/>
    <p:sldId id="302" r:id="rId8"/>
    <p:sldId id="303" r:id="rId9"/>
  </p:sldIdLst>
  <p:sldSz cx="9144000" cy="6858000" type="screen4x3"/>
  <p:notesSz cx="6858000" cy="9144000"/>
  <p:defaultTextStyle>
    <a:defPPr>
      <a:defRPr lang="ja-JP"/>
    </a:defPPr>
    <a:lvl1pPr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1pPr>
    <a:lvl2pPr marL="4572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2pPr>
    <a:lvl3pPr marL="9144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3pPr>
    <a:lvl4pPr marL="13716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4pPr>
    <a:lvl5pPr marL="18288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5pPr>
    <a:lvl6pPr marL="22860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6pPr>
    <a:lvl7pPr marL="27432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7pPr>
    <a:lvl8pPr marL="32004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8pPr>
    <a:lvl9pPr marL="36576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9pPr>
  </p:defaultTextStyle>
  <p:extLst>
    <p:ext uri="{EFAFB233-063F-42B5-8137-9DF3F51BA10A}">
      <p15:sldGuideLst xmlns:p15="http://schemas.microsoft.com/office/powerpoint/2012/main">
        <p15:guide id="1" orient="horz" pos="2206">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94660"/>
  </p:normalViewPr>
  <p:slideViewPr>
    <p:cSldViewPr>
      <p:cViewPr varScale="1">
        <p:scale>
          <a:sx n="74" d="100"/>
          <a:sy n="74" d="100"/>
        </p:scale>
        <p:origin x="936" y="72"/>
      </p:cViewPr>
      <p:guideLst>
        <p:guide orient="horz" pos="2206"/>
        <p:guide pos="2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AE9DEA99-3B8B-0347-9AF5-73B0C7E963AF}" type="slidenum">
              <a:rPr lang="en-US" altLang="ja-JP"/>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3557777F-F0FB-F340-ADBF-7973740E8ED0}" type="slidenum">
              <a:rPr lang="en-US" altLang="ja-JP"/>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3838" y="115888"/>
            <a:ext cx="2001837" cy="590391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566738" y="115888"/>
            <a:ext cx="5854700" cy="590391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6A6D7BB0-86BE-9548-BC2A-943660FE79DB}" type="slidenum">
              <a:rPr lang="en-US" altLang="ja-JP"/>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32C47555-0F55-494C-AC41-4716876557EB}" type="slidenum">
              <a:rPr lang="en-US" altLang="ja-JP"/>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0D30EDD8-1FD8-B04D-88A9-F5BC150E0012}" type="slidenum">
              <a:rPr lang="en-US" altLang="ja-JP"/>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566738" y="1752600"/>
            <a:ext cx="3924300" cy="4267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3438" y="1752600"/>
            <a:ext cx="3924300" cy="4267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8"/>
          <p:cNvSpPr>
            <a:spLocks noGrp="1" noChangeArrowheads="1"/>
          </p:cNvSpPr>
          <p:nvPr>
            <p:ph type="sldNum" sz="quarter" idx="12"/>
          </p:nvPr>
        </p:nvSpPr>
        <p:spPr>
          <a:ln/>
        </p:spPr>
        <p:txBody>
          <a:bodyPr/>
          <a:lstStyle>
            <a:lvl1pPr>
              <a:defRPr/>
            </a:lvl1pPr>
          </a:lstStyle>
          <a:p>
            <a:fld id="{FDA39D49-388B-CE4F-AD83-DFB020CBA50D}" type="slidenum">
              <a:rPr lang="en-US" altLang="ja-JP"/>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9" name="Rectangle 8"/>
          <p:cNvSpPr>
            <a:spLocks noGrp="1" noChangeArrowheads="1"/>
          </p:cNvSpPr>
          <p:nvPr>
            <p:ph type="sldNum" sz="quarter" idx="12"/>
          </p:nvPr>
        </p:nvSpPr>
        <p:spPr>
          <a:ln/>
        </p:spPr>
        <p:txBody>
          <a:bodyPr/>
          <a:lstStyle>
            <a:lvl1pPr>
              <a:defRPr/>
            </a:lvl1pPr>
          </a:lstStyle>
          <a:p>
            <a:fld id="{3A317700-D71D-9B48-8C1B-FB1F9F934C6F}" type="slidenum">
              <a:rPr lang="en-US" altLang="ja-JP"/>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5" name="Rectangle 8"/>
          <p:cNvSpPr>
            <a:spLocks noGrp="1" noChangeArrowheads="1"/>
          </p:cNvSpPr>
          <p:nvPr>
            <p:ph type="sldNum" sz="quarter" idx="12"/>
          </p:nvPr>
        </p:nvSpPr>
        <p:spPr>
          <a:ln/>
        </p:spPr>
        <p:txBody>
          <a:bodyPr/>
          <a:lstStyle>
            <a:lvl1pPr>
              <a:defRPr/>
            </a:lvl1pPr>
          </a:lstStyle>
          <a:p>
            <a:fld id="{F80B1010-745D-8F4D-A5BB-DEE037AC8C29}" type="slidenum">
              <a:rPr lang="en-US" altLang="ja-JP"/>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4" name="Rectangle 8"/>
          <p:cNvSpPr>
            <a:spLocks noGrp="1" noChangeArrowheads="1"/>
          </p:cNvSpPr>
          <p:nvPr>
            <p:ph type="sldNum" sz="quarter" idx="12"/>
          </p:nvPr>
        </p:nvSpPr>
        <p:spPr>
          <a:ln/>
        </p:spPr>
        <p:txBody>
          <a:bodyPr/>
          <a:lstStyle>
            <a:lvl1pPr>
              <a:defRPr/>
            </a:lvl1pPr>
          </a:lstStyle>
          <a:p>
            <a:fld id="{F0F82D58-F168-1642-AF08-80795308A6BC}" type="slidenum">
              <a:rPr lang="en-US" altLang="ja-JP"/>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8"/>
          <p:cNvSpPr>
            <a:spLocks noGrp="1" noChangeArrowheads="1"/>
          </p:cNvSpPr>
          <p:nvPr>
            <p:ph type="sldNum" sz="quarter" idx="12"/>
          </p:nvPr>
        </p:nvSpPr>
        <p:spPr>
          <a:ln/>
        </p:spPr>
        <p:txBody>
          <a:bodyPr/>
          <a:lstStyle>
            <a:lvl1pPr>
              <a:defRPr/>
            </a:lvl1pPr>
          </a:lstStyle>
          <a:p>
            <a:fld id="{33C791DC-5EBD-1D44-A0FF-A6D788FA62EE}" type="slidenum">
              <a:rPr lang="en-US" altLang="ja-JP"/>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8"/>
          <p:cNvSpPr>
            <a:spLocks noGrp="1" noChangeArrowheads="1"/>
          </p:cNvSpPr>
          <p:nvPr>
            <p:ph type="sldNum" sz="quarter" idx="12"/>
          </p:nvPr>
        </p:nvSpPr>
        <p:spPr>
          <a:ln/>
        </p:spPr>
        <p:txBody>
          <a:bodyPr/>
          <a:lstStyle>
            <a:lvl1pPr>
              <a:defRPr/>
            </a:lvl1pPr>
          </a:lstStyle>
          <a:p>
            <a:fld id="{49926D58-9D37-D842-8D1D-8B01B98EE0B4}" type="slidenum">
              <a:rPr lang="en-US" altLang="ja-JP"/>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026" name="AutoShape 4"/>
          <p:cNvSpPr>
            <a:spLocks/>
          </p:cNvSpPr>
          <p:nvPr/>
        </p:nvSpPr>
        <p:spPr bwMode="auto">
          <a:xfrm>
            <a:off x="609600" y="720725"/>
            <a:ext cx="7958138"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 name="T21" fmla="*/ 0 w 1000"/>
              <a:gd name="T22" fmla="*/ 0 h 1000"/>
              <a:gd name="T23" fmla="*/ 1000 w 1000"/>
              <a:gd name="T24" fmla="*/ 1000 h 1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a:prstTxWarp prst="textNoShape">
              <a:avLst/>
            </a:prstTxWarp>
          </a:bodyPr>
          <a:lstStyle/>
          <a:p>
            <a:endParaRPr lang="ja-JP" altLang="en-US" dirty="0"/>
          </a:p>
        </p:txBody>
      </p:sp>
      <p:sp>
        <p:nvSpPr>
          <p:cNvPr id="1027" name="Line 5"/>
          <p:cNvSpPr>
            <a:spLocks noChangeShapeType="1"/>
          </p:cNvSpPr>
          <p:nvPr/>
        </p:nvSpPr>
        <p:spPr bwMode="auto">
          <a:xfrm flipV="1">
            <a:off x="609600" y="6172200"/>
            <a:ext cx="7924800" cy="0"/>
          </a:xfrm>
          <a:prstGeom prst="line">
            <a:avLst/>
          </a:prstGeom>
          <a:noFill/>
          <a:ln w="3175">
            <a:solidFill>
              <a:schemeClr val="accent2"/>
            </a:solidFill>
            <a:round/>
            <a:headEnd/>
            <a:tailEnd/>
          </a:ln>
        </p:spPr>
        <p:txBody>
          <a:bodyPr>
            <a:prstTxWarp prst="textNoShape">
              <a:avLst/>
            </a:prstTxWarp>
          </a:bodyPr>
          <a:lstStyle/>
          <a:p>
            <a:endParaRPr lang="ja-JP" altLang="en-US" dirty="0"/>
          </a:p>
        </p:txBody>
      </p:sp>
      <p:sp>
        <p:nvSpPr>
          <p:cNvPr id="1028" name="Rectangle 2"/>
          <p:cNvSpPr>
            <a:spLocks noGrp="1" noChangeArrowheads="1"/>
          </p:cNvSpPr>
          <p:nvPr>
            <p:ph type="title"/>
          </p:nvPr>
        </p:nvSpPr>
        <p:spPr bwMode="auto">
          <a:xfrm>
            <a:off x="574675" y="115888"/>
            <a:ext cx="80010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t>マスタ タイトルの書式設定</a:t>
            </a:r>
          </a:p>
        </p:txBody>
      </p:sp>
      <p:sp>
        <p:nvSpPr>
          <p:cNvPr id="102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t>マスタ テキストの書式設定</a:t>
            </a:r>
          </a:p>
          <a:p>
            <a:pPr lvl="1"/>
            <a:r>
              <a:rPr lang="ja-JP"/>
              <a:t>第 2 レベル</a:t>
            </a:r>
          </a:p>
          <a:p>
            <a:pPr lvl="2"/>
            <a:r>
              <a:rPr lang="ja-JP"/>
              <a:t>第 3 レベル</a:t>
            </a:r>
          </a:p>
          <a:p>
            <a:pPr lvl="3"/>
            <a:r>
              <a:rPr lang="ja-JP"/>
              <a:t>第 4 レベル</a:t>
            </a:r>
          </a:p>
          <a:p>
            <a:pPr lvl="4"/>
            <a:r>
              <a:rPr lang="ja-JP"/>
              <a:t>第 5 レベル</a:t>
            </a:r>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solidFill>
                  <a:srgbClr val="000000"/>
                </a:solidFill>
                <a:latin typeface="+mn-lt"/>
                <a:ea typeface="+mn-ea"/>
                <a:cs typeface="+mn-cs"/>
              </a:defRPr>
            </a:lvl1pPr>
          </a:lstStyle>
          <a:p>
            <a:pPr>
              <a:defRPr/>
            </a:pPr>
            <a:endParaRPr lang="en-US" altLang="ja-JP" dirty="0"/>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a:solidFill>
                  <a:srgbClr val="000000"/>
                </a:solidFill>
                <a:latin typeface="+mn-lt"/>
                <a:ea typeface="+mn-ea"/>
                <a:cs typeface="+mn-cs"/>
              </a:defRPr>
            </a:lvl1pPr>
          </a:lstStyle>
          <a:p>
            <a:pPr>
              <a:defRPr/>
            </a:pPr>
            <a:endParaRPr lang="en-US" altLang="ja-JP" dirty="0"/>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4" charset="0"/>
              <a:buNone/>
              <a:defRPr sz="1200">
                <a:solidFill>
                  <a:srgbClr val="000000"/>
                </a:solidFill>
                <a:latin typeface="A-OTF ゴシックMB101 Pro R" pitchFamily="4" charset="-128"/>
                <a:ea typeface="A-OTF ゴシックMB101 Pro R" pitchFamily="4" charset="-128"/>
                <a:cs typeface="A-OTF ゴシックMB101 Pro R" pitchFamily="4" charset="-128"/>
              </a:defRPr>
            </a:lvl1pPr>
          </a:lstStyle>
          <a:p>
            <a:fld id="{762AEE23-9274-CC45-A5AB-50CBDCBC8A32}" type="slidenum">
              <a:rPr lang="en-US" altLang="ja-JP"/>
              <a:pPr/>
              <a:t>‹#›</a:t>
            </a:fld>
            <a:endParaRPr lang="en-US" altLang="ja-JP" dirty="0"/>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2pPr>
      <a:lvl3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3pPr>
      <a:lvl4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4pPr>
      <a:lvl5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5pPr>
      <a:lvl6pPr marL="4572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6pPr>
      <a:lvl7pPr marL="9144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7pPr>
      <a:lvl8pPr marL="13716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8pPr>
      <a:lvl9pPr marL="18288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9pPr>
    </p:titleStyle>
    <p:bodyStyle>
      <a:lvl1pPr marL="469900" indent="-469900" algn="l" rtl="0" eaLnBrk="0" fontAlgn="base" hangingPunct="0">
        <a:spcBef>
          <a:spcPct val="20000"/>
        </a:spcBef>
        <a:spcAft>
          <a:spcPct val="0"/>
        </a:spcAft>
        <a:buClr>
          <a:schemeClr val="accent2"/>
        </a:buClr>
        <a:buFont typeface="HGP創英角ｺﾞｼｯｸUB" pitchFamily="50" charset="-128"/>
        <a:buChar char="☆"/>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HGP創英角ｺﾞｼｯｸUB" pitchFamily="50" charset="-128"/>
        <a:buChar char="☆"/>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HGP創英角ｺﾞｼｯｸUB" pitchFamily="50" charset="-128"/>
        <a:buChar char="☆"/>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HGP創英角ｺﾞｼｯｸUB" pitchFamily="50" charset="-128"/>
        <a:buChar char="☆"/>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HGP創英角ｺﾞｼｯｸUB" pitchFamily="50" charset="-128"/>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71A61FB6-D571-9B42-966A-0A889A131DB3}"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1</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5" name="正方形/長方形 4"/>
          <p:cNvSpPr/>
          <p:nvPr/>
        </p:nvSpPr>
        <p:spPr>
          <a:xfrm>
            <a:off x="541338" y="2506663"/>
            <a:ext cx="8278812" cy="16224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メイリオ"/>
              <a:ea typeface="メイリオ"/>
              <a:cs typeface="メイリオ"/>
            </a:endParaRPr>
          </a:p>
        </p:txBody>
      </p:sp>
      <p:sp>
        <p:nvSpPr>
          <p:cNvPr id="2052" name="正方形/長方形 6"/>
          <p:cNvSpPr>
            <a:spLocks noChangeArrowheads="1"/>
          </p:cNvSpPr>
          <p:nvPr/>
        </p:nvSpPr>
        <p:spPr bwMode="auto">
          <a:xfrm>
            <a:off x="1258888" y="2841625"/>
            <a:ext cx="6665912" cy="954107"/>
          </a:xfrm>
          <a:prstGeom prst="rect">
            <a:avLst/>
          </a:prstGeom>
          <a:noFill/>
          <a:ln w="9525">
            <a:noFill/>
            <a:miter lim="800000"/>
            <a:headEnd/>
            <a:tailEnd/>
          </a:ln>
        </p:spPr>
        <p:txBody>
          <a:bodyPr>
            <a:prstTxWarp prst="textNoShape">
              <a:avLst/>
            </a:prstTxWarp>
            <a:spAutoFit/>
          </a:bodyPr>
          <a:lstStyle/>
          <a:p>
            <a:pPr algn="ctr"/>
            <a:r>
              <a:rPr lang="en-US" altLang="ja-JP" sz="2800" dirty="0" smtClean="0">
                <a:solidFill>
                  <a:schemeClr val="bg1"/>
                </a:solidFill>
                <a:latin typeface="メイリオ" pitchFamily="4" charset="-128"/>
                <a:ea typeface="メイリオ" pitchFamily="4" charset="-128"/>
                <a:cs typeface="メイリオ" pitchFamily="4" charset="-128"/>
              </a:rPr>
              <a:t>Switch </a:t>
            </a:r>
            <a:r>
              <a:rPr lang="ja-JP" altLang="en-US" sz="2800" dirty="0" smtClean="0">
                <a:solidFill>
                  <a:schemeClr val="bg1"/>
                </a:solidFill>
                <a:latin typeface="メイリオ" pitchFamily="4" charset="-128"/>
                <a:ea typeface="メイリオ" pitchFamily="4" charset="-128"/>
                <a:cs typeface="メイリオ" pitchFamily="4" charset="-128"/>
              </a:rPr>
              <a:t>スマホ</a:t>
            </a:r>
            <a:r>
              <a:rPr lang="en-US" altLang="ja-JP" sz="2800" dirty="0" smtClean="0">
                <a:solidFill>
                  <a:schemeClr val="bg1"/>
                </a:solidFill>
                <a:latin typeface="メイリオ" pitchFamily="4" charset="-128"/>
                <a:ea typeface="メイリオ" pitchFamily="4" charset="-128"/>
                <a:cs typeface="メイリオ" pitchFamily="4" charset="-128"/>
              </a:rPr>
              <a:t/>
            </a:r>
            <a:br>
              <a:rPr lang="en-US" altLang="ja-JP" sz="2800" dirty="0" smtClean="0">
                <a:solidFill>
                  <a:schemeClr val="bg1"/>
                </a:solidFill>
                <a:latin typeface="メイリオ" pitchFamily="4" charset="-128"/>
                <a:ea typeface="メイリオ" pitchFamily="4" charset="-128"/>
                <a:cs typeface="メイリオ" pitchFamily="4" charset="-128"/>
              </a:rPr>
            </a:br>
            <a:r>
              <a:rPr lang="en-US" altLang="ja-JP" sz="2800" dirty="0" smtClean="0">
                <a:solidFill>
                  <a:schemeClr val="bg1"/>
                </a:solidFill>
                <a:latin typeface="メイリオ" pitchFamily="4" charset="-128"/>
                <a:ea typeface="メイリオ" pitchFamily="4" charset="-128"/>
                <a:cs typeface="メイリオ" pitchFamily="4" charset="-128"/>
              </a:rPr>
              <a:t>PROJECT </a:t>
            </a:r>
            <a:r>
              <a:rPr lang="ja-JP" altLang="en-US" sz="2800" dirty="0" smtClean="0">
                <a:solidFill>
                  <a:schemeClr val="bg1"/>
                </a:solidFill>
                <a:latin typeface="メイリオ" pitchFamily="4" charset="-128"/>
                <a:ea typeface="メイリオ" pitchFamily="4" charset="-128"/>
                <a:cs typeface="メイリオ" pitchFamily="4" charset="-128"/>
              </a:rPr>
              <a:t>～</a:t>
            </a:r>
            <a:r>
              <a:rPr lang="en-US" altLang="ja-JP" sz="2800" dirty="0" smtClean="0">
                <a:solidFill>
                  <a:schemeClr val="bg1"/>
                </a:solidFill>
                <a:latin typeface="メイリオ" pitchFamily="4" charset="-128"/>
                <a:ea typeface="メイリオ" pitchFamily="4" charset="-128"/>
                <a:cs typeface="メイリオ" pitchFamily="4" charset="-128"/>
              </a:rPr>
              <a:t>vol.2</a:t>
            </a:r>
            <a:r>
              <a:rPr lang="ja-JP" altLang="en-US" sz="2800" dirty="0" smtClean="0">
                <a:solidFill>
                  <a:schemeClr val="bg1"/>
                </a:solidFill>
                <a:latin typeface="メイリオ" pitchFamily="4" charset="-128"/>
                <a:ea typeface="メイリオ" pitchFamily="4" charset="-128"/>
                <a:cs typeface="メイリオ" pitchFamily="4" charset="-128"/>
              </a:rPr>
              <a:t>～</a:t>
            </a:r>
            <a:endParaRPr lang="ja-JP" altLang="en-US" sz="2800" dirty="0">
              <a:solidFill>
                <a:schemeClr val="bg1"/>
              </a:solidFill>
              <a:latin typeface="メイリオ" pitchFamily="4" charset="-128"/>
              <a:ea typeface="メイリオ" pitchFamily="4" charset="-128"/>
              <a:cs typeface="メイリオ" pitchFamily="4" charset="-128"/>
            </a:endParaRPr>
          </a:p>
        </p:txBody>
      </p:sp>
      <p:sp>
        <p:nvSpPr>
          <p:cNvPr id="7" name="正方形/長方形 9"/>
          <p:cNvSpPr>
            <a:spLocks noChangeArrowheads="1"/>
          </p:cNvSpPr>
          <p:nvPr/>
        </p:nvSpPr>
        <p:spPr bwMode="auto">
          <a:xfrm>
            <a:off x="7380288" y="4202113"/>
            <a:ext cx="1439862" cy="307777"/>
          </a:xfrm>
          <a:prstGeom prst="rect">
            <a:avLst/>
          </a:prstGeom>
          <a:noFill/>
          <a:ln w="9525">
            <a:noFill/>
            <a:miter lim="800000"/>
            <a:headEnd/>
            <a:tailEnd/>
          </a:ln>
        </p:spPr>
        <p:txBody>
          <a:bodyPr>
            <a:spAutoFit/>
          </a:bodyPr>
          <a:lstStyle/>
          <a:p>
            <a:pPr algn="r">
              <a:defRPr/>
            </a:pPr>
            <a:r>
              <a:rPr lang="en-US" altLang="ja-JP" sz="1400" dirty="0" smtClean="0">
                <a:solidFill>
                  <a:schemeClr val="accent6"/>
                </a:solidFill>
                <a:latin typeface="メイリオ"/>
                <a:ea typeface="メイリオ"/>
                <a:cs typeface="メイリオ"/>
              </a:rPr>
              <a:t>2016.01.06</a:t>
            </a:r>
            <a:endParaRPr lang="en-US" altLang="ja-JP" sz="1400" dirty="0" smtClean="0">
              <a:solidFill>
                <a:schemeClr val="accent6"/>
              </a:solidFill>
              <a:latin typeface="メイリオ"/>
              <a:ea typeface="メイリオ"/>
              <a:cs typeface="メイリオ"/>
            </a:endParaRPr>
          </a:p>
        </p:txBody>
      </p:sp>
      <p:sp>
        <p:nvSpPr>
          <p:cNvPr id="8" name="テキスト ボックス 10"/>
          <p:cNvSpPr txBox="1">
            <a:spLocks noChangeArrowheads="1"/>
          </p:cNvSpPr>
          <p:nvPr/>
        </p:nvSpPr>
        <p:spPr bwMode="auto">
          <a:xfrm>
            <a:off x="530225" y="1042988"/>
            <a:ext cx="4108450" cy="369887"/>
          </a:xfrm>
          <a:prstGeom prst="rect">
            <a:avLst/>
          </a:prstGeom>
          <a:noFill/>
          <a:ln w="9525">
            <a:noFill/>
            <a:miter lim="800000"/>
            <a:headEnd/>
            <a:tailEnd/>
          </a:ln>
        </p:spPr>
        <p:txBody>
          <a:bodyPr wrap="none">
            <a:prstTxWarp prst="textNoShape">
              <a:avLst/>
            </a:prstTxWarp>
            <a:spAutoFit/>
          </a:bodyPr>
          <a:lstStyle/>
          <a:p>
            <a:r>
              <a:rPr lang="ja-JP" altLang="en-US" b="1" dirty="0">
                <a:solidFill>
                  <a:srgbClr val="B90000"/>
                </a:solidFill>
                <a:latin typeface="メイリオ" pitchFamily="4" charset="-128"/>
                <a:ea typeface="メイリオ" pitchFamily="4" charset="-128"/>
                <a:cs typeface="メイリオ" pitchFamily="4" charset="-128"/>
              </a:rPr>
              <a:t>ネットマーケティング株式会社　御中</a:t>
            </a:r>
            <a:endParaRPr lang="en-US" altLang="ja-JP" b="1" dirty="0">
              <a:solidFill>
                <a:srgbClr val="B90000"/>
              </a:solidFill>
              <a:latin typeface="メイリオ" pitchFamily="4" charset="-128"/>
              <a:ea typeface="メイリオ" pitchFamily="4" charset="-128"/>
              <a:cs typeface="メイリオ" pitchFamily="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idx="4294967295"/>
          </p:nvPr>
        </p:nvSpPr>
        <p:spPr>
          <a:xfrm>
            <a:off x="574675" y="-20638"/>
            <a:ext cx="8001000" cy="714376"/>
          </a:xfrm>
        </p:spPr>
        <p:txBody>
          <a:bodyPr/>
          <a:lstStyle/>
          <a:p>
            <a:r>
              <a:rPr lang="ja-JP" altLang="en-US" sz="2000" dirty="0">
                <a:latin typeface="メイリオ" pitchFamily="4" charset="-128"/>
                <a:ea typeface="メイリオ" pitchFamily="4" charset="-128"/>
                <a:cs typeface="メイリオ" pitchFamily="4" charset="-128"/>
              </a:rPr>
              <a:t>本日</a:t>
            </a:r>
            <a:r>
              <a:rPr lang="ja-JP" altLang="en-US" sz="2000" dirty="0" smtClean="0">
                <a:latin typeface="メイリオ" pitchFamily="4" charset="-128"/>
                <a:ea typeface="メイリオ" pitchFamily="4" charset="-128"/>
                <a:cs typeface="メイリオ" pitchFamily="4" charset="-128"/>
              </a:rPr>
              <a:t>のアジェンダ</a:t>
            </a:r>
            <a:endParaRPr lang="en-US" altLang="ja-JP" sz="2000" dirty="0">
              <a:latin typeface="メイリオ" pitchFamily="4" charset="-128"/>
              <a:ea typeface="メイリオ" pitchFamily="4" charset="-128"/>
              <a:cs typeface="メイリオ" pitchFamily="4" charset="-128"/>
            </a:endParaRPr>
          </a:p>
        </p:txBody>
      </p:sp>
      <p:sp>
        <p:nvSpPr>
          <p:cNvPr id="3075"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B962C773-657D-A643-9D0C-1C8776926213}"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2</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3076" name="コンテンツ プレースホルダー 2"/>
          <p:cNvSpPr txBox="1">
            <a:spLocks noChangeArrowheads="1"/>
          </p:cNvSpPr>
          <p:nvPr/>
        </p:nvSpPr>
        <p:spPr bwMode="auto">
          <a:xfrm>
            <a:off x="611188" y="981075"/>
            <a:ext cx="8016875" cy="4896197"/>
          </a:xfrm>
          <a:prstGeom prst="rect">
            <a:avLst/>
          </a:prstGeom>
          <a:noFill/>
          <a:ln w="9525">
            <a:noFill/>
            <a:miter lim="800000"/>
            <a:headEnd/>
            <a:tailEnd/>
          </a:ln>
          <a:effectLst/>
        </p:spPr>
        <p:txBody>
          <a:bodyPr>
            <a:prstTxWarp prst="textNoShape">
              <a:avLst/>
            </a:prstTxWarp>
          </a:bodyPr>
          <a:lstStyle/>
          <a:p>
            <a:pPr>
              <a:lnSpc>
                <a:spcPct val="200000"/>
              </a:lnSpc>
              <a:spcBef>
                <a:spcPct val="20000"/>
              </a:spcBef>
              <a:buClr>
                <a:srgbClr val="CC0000"/>
              </a:buClr>
            </a:pPr>
            <a:r>
              <a:rPr lang="ja-JP" altLang="en-US" sz="1300" dirty="0" smtClean="0">
                <a:solidFill>
                  <a:srgbClr val="000000"/>
                </a:solidFill>
                <a:latin typeface="メイリオ" pitchFamily="4" charset="-128"/>
                <a:ea typeface="メイリオ" pitchFamily="4" charset="-128"/>
                <a:cs typeface="メイリオ" pitchFamily="4" charset="-128"/>
              </a:rPr>
              <a:t>まずは、スマートフォンで使用できる環境を作るにあたって、優先事項は、「入力がしやすい」「メッセージのやりとりがしやすい（</a:t>
            </a:r>
            <a:r>
              <a:rPr lang="en-US" altLang="ja-JP" sz="1300" dirty="0" smtClean="0">
                <a:solidFill>
                  <a:srgbClr val="000000"/>
                </a:solidFill>
                <a:latin typeface="メイリオ" pitchFamily="4" charset="-128"/>
                <a:ea typeface="メイリオ" pitchFamily="4" charset="-128"/>
                <a:cs typeface="メイリオ" pitchFamily="4" charset="-128"/>
              </a:rPr>
              <a:t>PC</a:t>
            </a:r>
            <a:r>
              <a:rPr lang="ja-JP" altLang="en-US" sz="1300" dirty="0" smtClean="0">
                <a:solidFill>
                  <a:srgbClr val="000000"/>
                </a:solidFill>
                <a:latin typeface="メイリオ" pitchFamily="4" charset="-128"/>
                <a:ea typeface="メイリオ" pitchFamily="4" charset="-128"/>
                <a:cs typeface="メイリオ" pitchFamily="4" charset="-128"/>
              </a:rPr>
              <a:t>＆スマートフォンの双方で使いやすい）」「スカウトをさばきやすい」の</a:t>
            </a:r>
            <a:r>
              <a:rPr lang="en-US" altLang="ja-JP" sz="1300" dirty="0" smtClean="0">
                <a:solidFill>
                  <a:srgbClr val="000000"/>
                </a:solidFill>
                <a:latin typeface="メイリオ" pitchFamily="4" charset="-128"/>
                <a:ea typeface="メイリオ" pitchFamily="4" charset="-128"/>
                <a:cs typeface="メイリオ" pitchFamily="4" charset="-128"/>
              </a:rPr>
              <a:t>3</a:t>
            </a:r>
            <a:r>
              <a:rPr lang="ja-JP" altLang="en-US" sz="1300" dirty="0" smtClean="0">
                <a:solidFill>
                  <a:srgbClr val="000000"/>
                </a:solidFill>
                <a:latin typeface="メイリオ" pitchFamily="4" charset="-128"/>
                <a:ea typeface="メイリオ" pitchFamily="4" charset="-128"/>
                <a:cs typeface="メイリオ" pitchFamily="4" charset="-128"/>
              </a:rPr>
              <a:t>点を最低限クリアすべきことと定義をする。その上で、スマートフォンのみの機能を可能な範囲で付与することを目標とする。</a:t>
            </a:r>
            <a:endParaRPr lang="en-US" altLang="ja-JP" sz="1300" dirty="0" smtClean="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r>
              <a:rPr lang="ja-JP" altLang="en-US" sz="1300" dirty="0" smtClean="0">
                <a:solidFill>
                  <a:srgbClr val="000000"/>
                </a:solidFill>
                <a:latin typeface="メイリオ" pitchFamily="4" charset="-128"/>
                <a:ea typeface="メイリオ" pitchFamily="4" charset="-128"/>
                <a:cs typeface="メイリオ" pitchFamily="4" charset="-128"/>
              </a:rPr>
              <a:t>本日は、「インタビューの気づきを共有」「先般の打ち合わせを受けて、改善すべき点の列挙」についてお伝えさせて頂いた上で、各ユーザーフローで、改善点をどう盛り込むべきかについて議論させて頂ければ幸いです。</a:t>
            </a:r>
            <a:endParaRPr lang="en-US" altLang="ja-JP" sz="1900" dirty="0">
              <a:solidFill>
                <a:srgbClr val="000000"/>
              </a:solidFill>
              <a:latin typeface="メイリオ" pitchFamily="4" charset="-128"/>
              <a:ea typeface="メイリオ" pitchFamily="4" charset="-128"/>
              <a:cs typeface="メイリオ" pitchFamily="4" charset="-128"/>
            </a:endParaRPr>
          </a:p>
          <a:p>
            <a:pPr marL="228600" indent="-228600">
              <a:lnSpc>
                <a:spcPct val="200000"/>
              </a:lnSpc>
              <a:spcBef>
                <a:spcPct val="20000"/>
              </a:spcBef>
              <a:buClr>
                <a:srgbClr val="CC0000"/>
              </a:buClr>
              <a:buFont typeface="A-OTF ゴシックMB101 Pro B" pitchFamily="4" charset="-128"/>
              <a:buAutoNum type="arabicPeriod"/>
            </a:pPr>
            <a:r>
              <a:rPr lang="ja-JP" altLang="en-US" sz="1500" dirty="0" smtClean="0">
                <a:solidFill>
                  <a:srgbClr val="000000"/>
                </a:solidFill>
                <a:latin typeface="メイリオ" pitchFamily="4" charset="-128"/>
                <a:ea typeface="メイリオ" pitchFamily="4" charset="-128"/>
                <a:cs typeface="メイリオ" pitchFamily="4" charset="-128"/>
              </a:rPr>
              <a:t>インタビューの内容、気づきについての共有　</a:t>
            </a:r>
            <a:r>
              <a:rPr lang="en-US" altLang="ja-JP" sz="1500" dirty="0" smtClean="0">
                <a:solidFill>
                  <a:srgbClr val="000000"/>
                </a:solidFill>
                <a:latin typeface="メイリオ" pitchFamily="4" charset="-128"/>
                <a:ea typeface="メイリオ" pitchFamily="4" charset="-128"/>
                <a:cs typeface="メイリオ" pitchFamily="4" charset="-128"/>
              </a:rPr>
              <a:t>※</a:t>
            </a:r>
            <a:r>
              <a:rPr lang="ja-JP" altLang="en-US" sz="1500" dirty="0" smtClean="0">
                <a:solidFill>
                  <a:srgbClr val="000000"/>
                </a:solidFill>
                <a:latin typeface="メイリオ" pitchFamily="4" charset="-128"/>
                <a:ea typeface="メイリオ" pitchFamily="4" charset="-128"/>
                <a:cs typeface="メイリオ" pitchFamily="4" charset="-128"/>
              </a:rPr>
              <a:t>本資料に記載</a:t>
            </a:r>
            <a:endParaRPr lang="en-US" altLang="ja-JP" sz="1500" dirty="0">
              <a:solidFill>
                <a:srgbClr val="000000"/>
              </a:solidFill>
              <a:latin typeface="メイリオ" pitchFamily="4" charset="-128"/>
              <a:ea typeface="メイリオ" pitchFamily="4" charset="-128"/>
              <a:cs typeface="メイリオ" pitchFamily="4" charset="-128"/>
            </a:endParaRPr>
          </a:p>
          <a:p>
            <a:pPr marL="228600" indent="-228600">
              <a:lnSpc>
                <a:spcPct val="200000"/>
              </a:lnSpc>
              <a:spcBef>
                <a:spcPct val="20000"/>
              </a:spcBef>
              <a:buClr>
                <a:srgbClr val="CC0000"/>
              </a:buClr>
              <a:buFont typeface="A-OTF ゴシックMB101 Pro B" pitchFamily="4" charset="-128"/>
              <a:buAutoNum type="arabicPeriod"/>
            </a:pPr>
            <a:r>
              <a:rPr lang="ja-JP" altLang="en-US" sz="1500" dirty="0" smtClean="0">
                <a:solidFill>
                  <a:srgbClr val="000000"/>
                </a:solidFill>
                <a:latin typeface="メイリオ" pitchFamily="4" charset="-128"/>
                <a:ea typeface="メイリオ" pitchFamily="4" charset="-128"/>
                <a:cs typeface="メイリオ" pitchFamily="4" charset="-128"/>
              </a:rPr>
              <a:t>先般の打ち合わせを経ての改善（案）の共有　</a:t>
            </a:r>
            <a:r>
              <a:rPr lang="en-US" altLang="ja-JP" sz="1500" dirty="0" smtClean="0">
                <a:solidFill>
                  <a:srgbClr val="000000"/>
                </a:solidFill>
                <a:latin typeface="メイリオ" pitchFamily="4" charset="-128"/>
                <a:ea typeface="メイリオ" pitchFamily="4" charset="-128"/>
                <a:cs typeface="メイリオ" pitchFamily="4" charset="-128"/>
              </a:rPr>
              <a:t>※</a:t>
            </a:r>
            <a:r>
              <a:rPr lang="ja-JP" altLang="en-US" sz="1500" dirty="0" smtClean="0">
                <a:solidFill>
                  <a:srgbClr val="000000"/>
                </a:solidFill>
                <a:latin typeface="メイリオ" pitchFamily="4" charset="-128"/>
                <a:ea typeface="メイリオ" pitchFamily="4" charset="-128"/>
                <a:cs typeface="メイリオ" pitchFamily="4" charset="-128"/>
              </a:rPr>
              <a:t>本資料に記載</a:t>
            </a:r>
            <a:endParaRPr lang="en-US" altLang="ja-JP" sz="1500" dirty="0" smtClean="0">
              <a:solidFill>
                <a:srgbClr val="000000"/>
              </a:solidFill>
              <a:latin typeface="メイリオ" pitchFamily="4" charset="-128"/>
              <a:ea typeface="メイリオ" pitchFamily="4" charset="-128"/>
              <a:cs typeface="メイリオ" pitchFamily="4" charset="-128"/>
            </a:endParaRPr>
          </a:p>
          <a:p>
            <a:pPr marL="228600" indent="-228600">
              <a:lnSpc>
                <a:spcPct val="200000"/>
              </a:lnSpc>
              <a:spcBef>
                <a:spcPct val="20000"/>
              </a:spcBef>
              <a:buClr>
                <a:srgbClr val="CC0000"/>
              </a:buClr>
              <a:buFont typeface="A-OTF ゴシックMB101 Pro B" pitchFamily="4" charset="-128"/>
              <a:buAutoNum type="arabicPeriod"/>
            </a:pPr>
            <a:r>
              <a:rPr lang="ja-JP" altLang="en-US" sz="1500" dirty="0" smtClean="0">
                <a:solidFill>
                  <a:srgbClr val="000000"/>
                </a:solidFill>
                <a:latin typeface="メイリオ" pitchFamily="4" charset="-128"/>
                <a:ea typeface="メイリオ" pitchFamily="4" charset="-128"/>
                <a:cs typeface="メイリオ" pitchFamily="4" charset="-128"/>
              </a:rPr>
              <a:t>どのように</a:t>
            </a:r>
            <a:r>
              <a:rPr lang="ja-JP" altLang="en-US" sz="1500" dirty="0" smtClean="0">
                <a:solidFill>
                  <a:srgbClr val="000000"/>
                </a:solidFill>
                <a:latin typeface="メイリオ" pitchFamily="4" charset="-128"/>
                <a:ea typeface="メイリオ" pitchFamily="4" charset="-128"/>
                <a:cs typeface="メイリオ" pitchFamily="4" charset="-128"/>
              </a:rPr>
              <a:t>ユーザーフローに組み込むか？の議論</a:t>
            </a:r>
            <a:endParaRPr lang="en-US" altLang="ja-JP" sz="1500" dirty="0" smtClean="0">
              <a:solidFill>
                <a:srgbClr val="000000"/>
              </a:solidFill>
              <a:latin typeface="メイリオ" pitchFamily="4" charset="-128"/>
              <a:ea typeface="メイリオ" pitchFamily="4" charset="-128"/>
              <a:cs typeface="メイリオ" pitchFamily="4" charset="-128"/>
            </a:endParaRPr>
          </a:p>
          <a:p>
            <a:pPr marL="228600" indent="-228600">
              <a:lnSpc>
                <a:spcPct val="200000"/>
              </a:lnSpc>
              <a:spcBef>
                <a:spcPct val="20000"/>
              </a:spcBef>
              <a:buClr>
                <a:srgbClr val="CC0000"/>
              </a:buClr>
              <a:buFont typeface="A-OTF ゴシックMB101 Pro B" pitchFamily="4" charset="-128"/>
              <a:buAutoNum type="arabicPeriod"/>
            </a:pPr>
            <a:r>
              <a:rPr lang="ja-JP" altLang="en-US" sz="1500" dirty="0" smtClean="0">
                <a:solidFill>
                  <a:srgbClr val="000000"/>
                </a:solidFill>
                <a:latin typeface="メイリオ" pitchFamily="4" charset="-128"/>
                <a:ea typeface="メイリオ" pitchFamily="4" charset="-128"/>
                <a:cs typeface="メイリオ" pitchFamily="4" charset="-128"/>
              </a:rPr>
              <a:t>次のステップの確定</a:t>
            </a:r>
            <a:endParaRPr lang="en-US" altLang="ja-JP" sz="1500" dirty="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endParaRPr lang="en-US" altLang="ja-JP" sz="1900" dirty="0" smtClean="0">
              <a:solidFill>
                <a:srgbClr val="000000"/>
              </a:solidFill>
              <a:latin typeface="メイリオ" pitchFamily="4" charset="-128"/>
              <a:ea typeface="メイリオ" pitchFamily="4" charset="-128"/>
              <a:cs typeface="メイリオ" pitchFamily="4" charset="-128"/>
            </a:endParaRPr>
          </a:p>
        </p:txBody>
      </p:sp>
      <p:sp>
        <p:nvSpPr>
          <p:cNvPr id="2" name="正方形/長方形 1"/>
          <p:cNvSpPr/>
          <p:nvPr/>
        </p:nvSpPr>
        <p:spPr bwMode="auto">
          <a:xfrm>
            <a:off x="611188" y="981075"/>
            <a:ext cx="8016875" cy="2879973"/>
          </a:xfrm>
          <a:prstGeom prst="rect">
            <a:avLst/>
          </a:prstGeom>
          <a:noFill/>
          <a:ln w="317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ja-JP" altLang="en-US" sz="18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solidFill>
                  <a:srgbClr val="000000"/>
                </a:solidFill>
                <a:latin typeface="メイリオ" pitchFamily="4" charset="-128"/>
                <a:ea typeface="メイリオ" pitchFamily="4" charset="-128"/>
                <a:cs typeface="メイリオ" pitchFamily="4" charset="-128"/>
              </a:rPr>
              <a:t>インタビューでの気づき</a:t>
            </a:r>
            <a:r>
              <a:rPr lang="ja-JP" altLang="en-US" sz="2000" dirty="0">
                <a:solidFill>
                  <a:srgbClr val="000000"/>
                </a:solidFill>
                <a:latin typeface="メイリオ" pitchFamily="4" charset="-128"/>
                <a:ea typeface="メイリオ" pitchFamily="4" charset="-128"/>
                <a:cs typeface="メイリオ" pitchFamily="4" charset="-128"/>
              </a:rPr>
              <a:t>についての</a:t>
            </a:r>
            <a:r>
              <a:rPr lang="ja-JP" altLang="en-US" sz="2000" dirty="0" smtClean="0">
                <a:solidFill>
                  <a:srgbClr val="000000"/>
                </a:solidFill>
                <a:latin typeface="メイリオ" pitchFamily="4" charset="-128"/>
                <a:ea typeface="メイリオ" pitchFamily="4" charset="-128"/>
                <a:cs typeface="メイリオ" pitchFamily="4" charset="-128"/>
              </a:rPr>
              <a:t>共有</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3</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4100" name="コンテンツ プレースホルダー 2"/>
          <p:cNvSpPr txBox="1">
            <a:spLocks noChangeArrowheads="1"/>
          </p:cNvSpPr>
          <p:nvPr/>
        </p:nvSpPr>
        <p:spPr bwMode="auto">
          <a:xfrm>
            <a:off x="585788" y="1271464"/>
            <a:ext cx="8162925" cy="1941512"/>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紹介会社ではなく、直接、会社の人事とやりとりができる可能性が高いことが魅力</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en-US" altLang="ja-JP" sz="1600" dirty="0" smtClean="0">
                <a:solidFill>
                  <a:srgbClr val="000000"/>
                </a:solidFill>
                <a:latin typeface="メイリオ" pitchFamily="4" charset="-128"/>
                <a:ea typeface="メイリオ" pitchFamily="4" charset="-128"/>
                <a:cs typeface="メイリオ" pitchFamily="4" charset="-128"/>
              </a:rPr>
              <a:t>Facebook</a:t>
            </a:r>
            <a:r>
              <a:rPr lang="ja-JP" altLang="en-US" sz="1600" dirty="0" smtClean="0">
                <a:solidFill>
                  <a:srgbClr val="000000"/>
                </a:solidFill>
                <a:latin typeface="メイリオ" pitchFamily="4" charset="-128"/>
                <a:ea typeface="メイリオ" pitchFamily="4" charset="-128"/>
                <a:cs typeface="メイリオ" pitchFamily="4" charset="-128"/>
              </a:rPr>
              <a:t>の通知はメールより見てしまう、見逃さない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en-US" altLang="ja-JP" sz="1600" dirty="0" smtClean="0">
                <a:solidFill>
                  <a:srgbClr val="000000"/>
                </a:solidFill>
                <a:latin typeface="メイリオ" pitchFamily="4" charset="-128"/>
                <a:ea typeface="メイリオ" pitchFamily="4" charset="-128"/>
                <a:cs typeface="メイリオ" pitchFamily="4" charset="-128"/>
              </a:rPr>
              <a:t>Facebook</a:t>
            </a:r>
            <a:r>
              <a:rPr lang="ja-JP" altLang="en-US" sz="1600" dirty="0" smtClean="0">
                <a:solidFill>
                  <a:srgbClr val="000000"/>
                </a:solidFill>
                <a:latin typeface="メイリオ" pitchFamily="4" charset="-128"/>
                <a:ea typeface="メイリオ" pitchFamily="4" charset="-128"/>
                <a:cs typeface="メイリオ" pitchFamily="4" charset="-128"/>
              </a:rPr>
              <a:t>のやりとりは知り合いっぽい感覚になる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a:t>
            </a:r>
            <a:r>
              <a:rPr lang="en-US" altLang="ja-JP" sz="1600" dirty="0" smtClean="0">
                <a:solidFill>
                  <a:srgbClr val="000000"/>
                </a:solidFill>
                <a:latin typeface="メイリオ" pitchFamily="4" charset="-128"/>
                <a:ea typeface="メイリオ" pitchFamily="4" charset="-128"/>
                <a:cs typeface="メイリオ" pitchFamily="4" charset="-128"/>
              </a:rPr>
              <a:t>IT</a:t>
            </a:r>
            <a:r>
              <a:rPr lang="ja-JP" altLang="en-US" sz="1600" dirty="0" smtClean="0">
                <a:solidFill>
                  <a:srgbClr val="000000"/>
                </a:solidFill>
                <a:latin typeface="メイリオ" pitchFamily="4" charset="-128"/>
                <a:ea typeface="メイリオ" pitchFamily="4" charset="-128"/>
                <a:cs typeface="メイリオ" pitchFamily="4" charset="-128"/>
              </a:rPr>
              <a:t>系でない方にとっては）違う業種と出会える可能性が高いこと</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なぜスカウトが来たのかが明確だった（最初のメッセージが良かった）</a:t>
            </a:r>
            <a:endParaRPr lang="en-US" altLang="ja-JP" sz="1600" dirty="0">
              <a:solidFill>
                <a:srgbClr val="000000"/>
              </a:solidFill>
              <a:latin typeface="メイリオ" pitchFamily="4" charset="-128"/>
              <a:ea typeface="メイリオ" pitchFamily="4" charset="-128"/>
              <a:cs typeface="メイリオ" pitchFamily="4" charset="-128"/>
            </a:endParaRPr>
          </a:p>
        </p:txBody>
      </p:sp>
      <p:sp>
        <p:nvSpPr>
          <p:cNvPr id="4103" name="角丸四角形 8"/>
          <p:cNvSpPr>
            <a:spLocks noChangeArrowheads="1"/>
          </p:cNvSpPr>
          <p:nvPr/>
        </p:nvSpPr>
        <p:spPr bwMode="auto">
          <a:xfrm>
            <a:off x="611188" y="908720"/>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a:solidFill>
                  <a:schemeClr val="bg1"/>
                </a:solidFill>
                <a:latin typeface="メイリオ" pitchFamily="4" charset="-128"/>
                <a:ea typeface="メイリオ" pitchFamily="4" charset="-128"/>
                <a:cs typeface="メイリオ" pitchFamily="4" charset="-128"/>
              </a:rPr>
              <a:t>価値</a:t>
            </a:r>
            <a:endParaRPr lang="ja-JP" altLang="en-US" sz="1500" b="1" dirty="0">
              <a:solidFill>
                <a:schemeClr val="bg1"/>
              </a:solidFill>
              <a:latin typeface="メイリオ" pitchFamily="4" charset="-128"/>
              <a:ea typeface="メイリオ" pitchFamily="4" charset="-128"/>
              <a:cs typeface="メイリオ" pitchFamily="4" charset="-128"/>
            </a:endParaRPr>
          </a:p>
        </p:txBody>
      </p:sp>
      <p:sp>
        <p:nvSpPr>
          <p:cNvPr id="11" name="角丸四角形 8"/>
          <p:cNvSpPr>
            <a:spLocks noChangeArrowheads="1"/>
          </p:cNvSpPr>
          <p:nvPr/>
        </p:nvSpPr>
        <p:spPr bwMode="auto">
          <a:xfrm>
            <a:off x="611187" y="3429000"/>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smtClean="0">
                <a:solidFill>
                  <a:schemeClr val="bg1"/>
                </a:solidFill>
                <a:latin typeface="メイリオ" pitchFamily="4" charset="-128"/>
                <a:ea typeface="メイリオ" pitchFamily="4" charset="-128"/>
                <a:cs typeface="メイリオ" pitchFamily="4" charset="-128"/>
              </a:rPr>
              <a:t>不満</a:t>
            </a:r>
            <a:endParaRPr lang="ja-JP" altLang="en-US" sz="1500" b="1" dirty="0">
              <a:solidFill>
                <a:schemeClr val="bg1"/>
              </a:solidFill>
              <a:latin typeface="メイリオ" pitchFamily="4" charset="-128"/>
              <a:ea typeface="メイリオ" pitchFamily="4" charset="-128"/>
              <a:cs typeface="メイリオ" pitchFamily="4" charset="-128"/>
            </a:endParaRPr>
          </a:p>
        </p:txBody>
      </p:sp>
      <p:sp>
        <p:nvSpPr>
          <p:cNvPr id="8" name="コンテンツ プレースホルダー 2"/>
          <p:cNvSpPr txBox="1">
            <a:spLocks noChangeArrowheads="1"/>
          </p:cNvSpPr>
          <p:nvPr/>
        </p:nvSpPr>
        <p:spPr bwMode="auto">
          <a:xfrm>
            <a:off x="611560" y="3861048"/>
            <a:ext cx="8162925" cy="1725488"/>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企業人事担当者が業務時間があるので、昼にやりとりが進められなかったことがストレス。同様に、夜に連絡をするとタイムラグが生まれてしまう</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また、</a:t>
            </a:r>
            <a:r>
              <a:rPr lang="en-US" altLang="ja-JP" sz="1600" dirty="0" err="1" smtClean="0">
                <a:solidFill>
                  <a:srgbClr val="000000"/>
                </a:solidFill>
                <a:latin typeface="メイリオ" pitchFamily="4" charset="-128"/>
                <a:ea typeface="メイリオ" pitchFamily="4" charset="-128"/>
                <a:cs typeface="メイリオ" pitchFamily="4" charset="-128"/>
              </a:rPr>
              <a:t>facebook</a:t>
            </a:r>
            <a:r>
              <a:rPr lang="ja-JP" altLang="en-US" sz="1600" dirty="0" smtClean="0">
                <a:solidFill>
                  <a:srgbClr val="000000"/>
                </a:solidFill>
                <a:latin typeface="メイリオ" pitchFamily="4" charset="-128"/>
                <a:ea typeface="メイリオ" pitchFamily="4" charset="-128"/>
                <a:cs typeface="メイリオ" pitchFamily="4" charset="-128"/>
              </a:rPr>
              <a:t>のイメージがあるので、企業側のレスが遅いと不満が募る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使い方が分かりづらい　</a:t>
            </a:r>
            <a:r>
              <a:rPr lang="en-US" altLang="ja-JP" sz="1600" dirty="0" smtClean="0">
                <a:solidFill>
                  <a:srgbClr val="000000"/>
                </a:solidFill>
                <a:latin typeface="メイリオ" pitchFamily="4" charset="-128"/>
                <a:ea typeface="メイリオ" pitchFamily="4" charset="-128"/>
                <a:cs typeface="メイリオ" pitchFamily="4" charset="-128"/>
              </a:rPr>
              <a:t>ex</a:t>
            </a:r>
            <a:r>
              <a:rPr lang="ja-JP" altLang="en-US" sz="1600" dirty="0" smtClean="0">
                <a:solidFill>
                  <a:srgbClr val="000000"/>
                </a:solidFill>
                <a:latin typeface="メイリオ" pitchFamily="4" charset="-128"/>
                <a:ea typeface="メイリオ" pitchFamily="4" charset="-128"/>
                <a:cs typeface="メイリオ" pitchFamily="4" charset="-128"/>
              </a:rPr>
              <a:t>）「ちゃんと書いたらスカウトが来ること」「フローが分かりづらい」</a:t>
            </a: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
        <p:nvSpPr>
          <p:cNvPr id="9" name="四角形吹き出し 2"/>
          <p:cNvSpPr>
            <a:spLocks noChangeArrowheads="1"/>
          </p:cNvSpPr>
          <p:nvPr/>
        </p:nvSpPr>
        <p:spPr bwMode="auto">
          <a:xfrm>
            <a:off x="3962150" y="5513883"/>
            <a:ext cx="4786313" cy="720725"/>
          </a:xfrm>
          <a:prstGeom prst="wedgeRectCallout">
            <a:avLst>
              <a:gd name="adj1" fmla="val -55744"/>
              <a:gd name="adj2" fmla="val -3712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eaLnBrk="1" hangingPunct="1">
              <a:lnSpc>
                <a:spcPct val="150000"/>
              </a:lnSpc>
              <a:buFont typeface="Arial" pitchFamily="4" charset="0"/>
              <a:buNone/>
            </a:pPr>
            <a:r>
              <a:rPr lang="ja-JP" altLang="en-US" sz="1200" dirty="0" smtClean="0">
                <a:latin typeface="メイリオ" pitchFamily="4" charset="-128"/>
                <a:ea typeface="メイリオ" pitchFamily="4" charset="-128"/>
                <a:cs typeface="メイリオ" pitchFamily="4" charset="-128"/>
              </a:rPr>
              <a:t>求人情報などには特に不満がないことが印象的でした。シンプルに、「入力」と「スカウト」だけに注力して考えるべきかと思います。</a:t>
            </a:r>
            <a:endParaRPr lang="ja-JP" altLang="en-US" sz="1200" dirty="0">
              <a:latin typeface="メイリオ" pitchFamily="4" charset="-128"/>
              <a:ea typeface="メイリオ" pitchFamily="4" charset="-128"/>
              <a:cs typeface="メイリオ" pitchFamily="4" charset="-128"/>
            </a:endParaRPr>
          </a:p>
        </p:txBody>
      </p:sp>
      <p:sp>
        <p:nvSpPr>
          <p:cNvPr id="10" name="四角形吹き出し 2"/>
          <p:cNvSpPr>
            <a:spLocks noChangeArrowheads="1"/>
          </p:cNvSpPr>
          <p:nvPr/>
        </p:nvSpPr>
        <p:spPr bwMode="auto">
          <a:xfrm>
            <a:off x="4002262" y="3397555"/>
            <a:ext cx="4786313" cy="391807"/>
          </a:xfrm>
          <a:prstGeom prst="wedgeRectCallout">
            <a:avLst>
              <a:gd name="adj1" fmla="val -55744"/>
              <a:gd name="adj2" fmla="val -3712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eaLnBrk="1" hangingPunct="1">
              <a:lnSpc>
                <a:spcPct val="150000"/>
              </a:lnSpc>
              <a:buFont typeface="Arial" pitchFamily="4" charset="0"/>
              <a:buNone/>
            </a:pPr>
            <a:r>
              <a:rPr lang="ja-JP" altLang="en-US" sz="1200" dirty="0" smtClean="0">
                <a:latin typeface="メイリオ" pitchFamily="4" charset="-128"/>
                <a:ea typeface="メイリオ" pitchFamily="4" charset="-128"/>
                <a:cs typeface="メイリオ" pitchFamily="4" charset="-128"/>
              </a:rPr>
              <a:t>なぜスカウトしてくれたのか？のは、求職者の問いかと思います。</a:t>
            </a:r>
            <a:endParaRPr lang="ja-JP" altLang="en-US" sz="1200" dirty="0">
              <a:latin typeface="メイリオ" pitchFamily="4" charset="-128"/>
              <a:ea typeface="メイリオ" pitchFamily="4" charset="-128"/>
              <a:cs typeface="メイリオ" pitchFamily="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solidFill>
                  <a:srgbClr val="000000"/>
                </a:solidFill>
                <a:latin typeface="メイリオ" pitchFamily="4" charset="-128"/>
                <a:ea typeface="メイリオ" pitchFamily="4" charset="-128"/>
                <a:cs typeface="メイリオ" pitchFamily="4" charset="-128"/>
              </a:rPr>
              <a:t>インタビューでの気づき</a:t>
            </a:r>
            <a:r>
              <a:rPr lang="ja-JP" altLang="en-US" sz="2000" dirty="0">
                <a:solidFill>
                  <a:srgbClr val="000000"/>
                </a:solidFill>
                <a:latin typeface="メイリオ" pitchFamily="4" charset="-128"/>
                <a:ea typeface="メイリオ" pitchFamily="4" charset="-128"/>
                <a:cs typeface="メイリオ" pitchFamily="4" charset="-128"/>
              </a:rPr>
              <a:t>についての</a:t>
            </a:r>
            <a:r>
              <a:rPr lang="ja-JP" altLang="en-US" sz="2000" dirty="0" smtClean="0">
                <a:solidFill>
                  <a:srgbClr val="000000"/>
                </a:solidFill>
                <a:latin typeface="メイリオ" pitchFamily="4" charset="-128"/>
                <a:ea typeface="メイリオ" pitchFamily="4" charset="-128"/>
                <a:cs typeface="メイリオ" pitchFamily="4" charset="-128"/>
              </a:rPr>
              <a:t>共有</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4</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4100" name="コンテンツ プレースホルダー 2"/>
          <p:cNvSpPr txBox="1">
            <a:spLocks noChangeArrowheads="1"/>
          </p:cNvSpPr>
          <p:nvPr/>
        </p:nvSpPr>
        <p:spPr bwMode="auto">
          <a:xfrm>
            <a:off x="585788" y="1415480"/>
            <a:ext cx="8162925" cy="861392"/>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a:solidFill>
                  <a:srgbClr val="000000"/>
                </a:solidFill>
                <a:latin typeface="メイリオ" pitchFamily="4" charset="-128"/>
                <a:ea typeface="メイリオ" pitchFamily="4" charset="-128"/>
                <a:cs typeface="メイリオ" pitchFamily="4" charset="-128"/>
              </a:rPr>
              <a:t>フィルタリング・ブロック機能の強化　</a:t>
            </a:r>
            <a:r>
              <a:rPr lang="ja-JP" altLang="en-US" sz="1600" dirty="0" smtClean="0">
                <a:solidFill>
                  <a:srgbClr val="000000"/>
                </a:solidFill>
                <a:latin typeface="メイリオ" pitchFamily="4" charset="-128"/>
                <a:ea typeface="メイリオ" pitchFamily="4" charset="-128"/>
                <a:cs typeface="メイリオ" pitchFamily="4" charset="-128"/>
              </a:rPr>
              <a:t>例）ゲーム</a:t>
            </a:r>
            <a:r>
              <a:rPr lang="ja-JP" altLang="en-US" sz="1600" dirty="0">
                <a:solidFill>
                  <a:srgbClr val="000000"/>
                </a:solidFill>
                <a:latin typeface="メイリオ" pitchFamily="4" charset="-128"/>
                <a:ea typeface="メイリオ" pitchFamily="4" charset="-128"/>
                <a:cs typeface="メイリオ" pitchFamily="4" charset="-128"/>
              </a:rPr>
              <a:t>会社や地理的に前の会社に近いところは外したいという</a:t>
            </a:r>
            <a:r>
              <a:rPr lang="ja-JP" altLang="en-US" sz="1600" dirty="0" smtClean="0">
                <a:solidFill>
                  <a:srgbClr val="000000"/>
                </a:solidFill>
                <a:latin typeface="メイリオ" pitchFamily="4" charset="-128"/>
                <a:ea typeface="メイリオ" pitchFamily="4" charset="-128"/>
                <a:cs typeface="メイリオ" pitchFamily="4" charset="-128"/>
              </a:rPr>
              <a:t>フィルタリング</a:t>
            </a: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ja-JP" altLang="en-US" sz="1600" dirty="0">
                <a:solidFill>
                  <a:srgbClr val="000000"/>
                </a:solidFill>
                <a:latin typeface="メイリオ" pitchFamily="4" charset="-128"/>
                <a:ea typeface="メイリオ" pitchFamily="4" charset="-128"/>
                <a:cs typeface="メイリオ" pitchFamily="4" charset="-128"/>
              </a:rPr>
              <a:t>プロフィール入力に</a:t>
            </a:r>
            <a:r>
              <a:rPr lang="ja-JP" altLang="en-US" sz="1600" dirty="0" smtClean="0">
                <a:solidFill>
                  <a:srgbClr val="000000"/>
                </a:solidFill>
                <a:latin typeface="メイリオ" pitchFamily="4" charset="-128"/>
                <a:ea typeface="メイリオ" pitchFamily="4" charset="-128"/>
                <a:cs typeface="メイリオ" pitchFamily="4" charset="-128"/>
              </a:rPr>
              <a:t>ゲーミフィケーションを入れるのはどうか？色</a:t>
            </a:r>
            <a:r>
              <a:rPr lang="ja-JP" altLang="en-US" sz="1600" dirty="0">
                <a:solidFill>
                  <a:srgbClr val="000000"/>
                </a:solidFill>
                <a:latin typeface="メイリオ" pitchFamily="4" charset="-128"/>
                <a:ea typeface="メイリオ" pitchFamily="4" charset="-128"/>
                <a:cs typeface="メイリオ" pitchFamily="4" charset="-128"/>
              </a:rPr>
              <a:t>が変わるとか。そうすると入力の動機付けになるかも</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p:txBody>
      </p:sp>
      <p:sp>
        <p:nvSpPr>
          <p:cNvPr id="4103" name="角丸四角形 8"/>
          <p:cNvSpPr>
            <a:spLocks noChangeArrowheads="1"/>
          </p:cNvSpPr>
          <p:nvPr/>
        </p:nvSpPr>
        <p:spPr bwMode="auto">
          <a:xfrm>
            <a:off x="611188" y="980728"/>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a:solidFill>
                  <a:schemeClr val="bg1"/>
                </a:solidFill>
                <a:latin typeface="メイリオ" pitchFamily="4" charset="-128"/>
                <a:ea typeface="メイリオ" pitchFamily="4" charset="-128"/>
                <a:cs typeface="メイリオ" pitchFamily="4" charset="-128"/>
              </a:rPr>
              <a:t>未充足</a:t>
            </a:r>
            <a:endParaRPr lang="ja-JP" altLang="en-US" sz="1500" b="1" dirty="0">
              <a:solidFill>
                <a:schemeClr val="bg1"/>
              </a:solidFill>
              <a:latin typeface="メイリオ" pitchFamily="4" charset="-128"/>
              <a:ea typeface="メイリオ" pitchFamily="4" charset="-128"/>
              <a:cs typeface="メイリオ" pitchFamily="4" charset="-128"/>
            </a:endParaRPr>
          </a:p>
        </p:txBody>
      </p:sp>
      <p:sp>
        <p:nvSpPr>
          <p:cNvPr id="9" name="角丸四角形 8"/>
          <p:cNvSpPr>
            <a:spLocks noChangeArrowheads="1"/>
          </p:cNvSpPr>
          <p:nvPr/>
        </p:nvSpPr>
        <p:spPr bwMode="auto">
          <a:xfrm>
            <a:off x="611560" y="3212976"/>
            <a:ext cx="3168352"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smtClean="0">
                <a:solidFill>
                  <a:schemeClr val="bg1"/>
                </a:solidFill>
                <a:latin typeface="メイリオ" pitchFamily="4" charset="-128"/>
                <a:ea typeface="メイリオ" pitchFamily="4" charset="-128"/>
                <a:cs typeface="メイリオ" pitchFamily="4" charset="-128"/>
              </a:rPr>
              <a:t>スマートフォンがあったら</a:t>
            </a:r>
            <a:endParaRPr lang="ja-JP" altLang="en-US" sz="1500" b="1" dirty="0">
              <a:solidFill>
                <a:schemeClr val="bg1"/>
              </a:solidFill>
              <a:latin typeface="メイリオ" pitchFamily="4" charset="-128"/>
              <a:ea typeface="メイリオ" pitchFamily="4" charset="-128"/>
              <a:cs typeface="メイリオ" pitchFamily="4" charset="-128"/>
            </a:endParaRPr>
          </a:p>
        </p:txBody>
      </p:sp>
      <p:sp>
        <p:nvSpPr>
          <p:cNvPr id="10" name="コンテンツ プレースホルダー 2"/>
          <p:cNvSpPr txBox="1">
            <a:spLocks noChangeArrowheads="1"/>
          </p:cNvSpPr>
          <p:nvPr/>
        </p:nvSpPr>
        <p:spPr bwMode="auto">
          <a:xfrm>
            <a:off x="585539" y="3645024"/>
            <a:ext cx="8162925" cy="861392"/>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a:solidFill>
                  <a:srgbClr val="000000"/>
                </a:solidFill>
                <a:latin typeface="メイリオ" pitchFamily="4" charset="-128"/>
                <a:ea typeface="メイリオ" pitchFamily="4" charset="-128"/>
                <a:cs typeface="メイリオ" pitchFamily="4" charset="-128"/>
              </a:rPr>
              <a:t>使い方は変わらないけど、滞在時間は増えた</a:t>
            </a:r>
            <a:r>
              <a:rPr lang="ja-JP" altLang="en-US" sz="1600" dirty="0" smtClean="0">
                <a:solidFill>
                  <a:srgbClr val="000000"/>
                </a:solidFill>
                <a:latin typeface="メイリオ" pitchFamily="4" charset="-128"/>
                <a:ea typeface="メイリオ" pitchFamily="4" charset="-128"/>
                <a:cs typeface="メイリオ" pitchFamily="4" charset="-128"/>
              </a:rPr>
              <a:t>だろう（自分からいい</a:t>
            </a:r>
            <a:r>
              <a:rPr lang="ja-JP" altLang="en-US" sz="1600" dirty="0">
                <a:solidFill>
                  <a:srgbClr val="000000"/>
                </a:solidFill>
                <a:latin typeface="メイリオ" pitchFamily="4" charset="-128"/>
                <a:ea typeface="メイリオ" pitchFamily="4" charset="-128"/>
                <a:cs typeface="メイリオ" pitchFamily="4" charset="-128"/>
              </a:rPr>
              <a:t>ねを押さない理由は企業情報を読まないとやらないというのもある。滞在時間が延びれば、読んで押す機会が増える</a:t>
            </a:r>
            <a:r>
              <a:rPr lang="ja-JP" altLang="en-US" sz="1600" dirty="0" smtClean="0">
                <a:solidFill>
                  <a:srgbClr val="000000"/>
                </a:solidFill>
                <a:latin typeface="メイリオ" pitchFamily="4" charset="-128"/>
                <a:ea typeface="メイリオ" pitchFamily="4" charset="-128"/>
                <a:cs typeface="メイリオ" pitchFamily="4" charset="-128"/>
              </a:rPr>
              <a:t>だろう）</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ja-JP" altLang="en-US" sz="1600" dirty="0">
                <a:solidFill>
                  <a:srgbClr val="000000"/>
                </a:solidFill>
                <a:latin typeface="メイリオ" pitchFamily="4" charset="-128"/>
                <a:ea typeface="メイリオ" pitchFamily="4" charset="-128"/>
                <a:cs typeface="メイリオ" pitchFamily="4" charset="-128"/>
              </a:rPr>
              <a:t>基本、家で</a:t>
            </a:r>
            <a:r>
              <a:rPr lang="en-US" altLang="ja-JP" sz="1600" dirty="0">
                <a:solidFill>
                  <a:srgbClr val="000000"/>
                </a:solidFill>
                <a:latin typeface="メイリオ" pitchFamily="4" charset="-128"/>
                <a:ea typeface="メイリオ" pitchFamily="4" charset="-128"/>
                <a:cs typeface="メイリオ" pitchFamily="4" charset="-128"/>
              </a:rPr>
              <a:t>PC</a:t>
            </a:r>
            <a:r>
              <a:rPr lang="ja-JP" altLang="en-US" sz="1600" dirty="0">
                <a:solidFill>
                  <a:srgbClr val="000000"/>
                </a:solidFill>
                <a:latin typeface="メイリオ" pitchFamily="4" charset="-128"/>
                <a:ea typeface="メイリオ" pitchFamily="4" charset="-128"/>
                <a:cs typeface="メイリオ" pitchFamily="4" charset="-128"/>
              </a:rPr>
              <a:t>は使わないのでスマホでやれるなら</a:t>
            </a:r>
            <a:r>
              <a:rPr lang="ja-JP" altLang="en-US" sz="1600" dirty="0" smtClean="0">
                <a:solidFill>
                  <a:srgbClr val="000000"/>
                </a:solidFill>
                <a:latin typeface="メイリオ" pitchFamily="4" charset="-128"/>
                <a:ea typeface="メイリオ" pitchFamily="4" charset="-128"/>
                <a:cs typeface="メイリオ" pitchFamily="4" charset="-128"/>
              </a:rPr>
              <a:t>やりたい、何社</a:t>
            </a:r>
            <a:r>
              <a:rPr lang="ja-JP" altLang="en-US" sz="1600" dirty="0">
                <a:solidFill>
                  <a:srgbClr val="000000"/>
                </a:solidFill>
                <a:latin typeface="メイリオ" pitchFamily="4" charset="-128"/>
                <a:ea typeface="メイリオ" pitchFamily="4" charset="-128"/>
                <a:cs typeface="メイリオ" pitchFamily="4" charset="-128"/>
              </a:rPr>
              <a:t>も受けていれば、定型文や予測変換でスマホでの返信も苦では</a:t>
            </a:r>
            <a:r>
              <a:rPr lang="ja-JP" altLang="en-US" sz="1600" dirty="0" smtClean="0">
                <a:solidFill>
                  <a:srgbClr val="000000"/>
                </a:solidFill>
                <a:latin typeface="メイリオ" pitchFamily="4" charset="-128"/>
                <a:ea typeface="メイリオ" pitchFamily="4" charset="-128"/>
                <a:cs typeface="メイリオ" pitchFamily="4" charset="-128"/>
              </a:rPr>
              <a:t>ないすぐ</a:t>
            </a:r>
            <a:r>
              <a:rPr lang="ja-JP" altLang="en-US" sz="1600" dirty="0">
                <a:solidFill>
                  <a:srgbClr val="000000"/>
                </a:solidFill>
                <a:latin typeface="メイリオ" pitchFamily="4" charset="-128"/>
                <a:ea typeface="メイリオ" pitchFamily="4" charset="-128"/>
                <a:cs typeface="メイリオ" pitchFamily="4" charset="-128"/>
              </a:rPr>
              <a:t>返せる環境があるなら</a:t>
            </a:r>
            <a:r>
              <a:rPr lang="ja-JP" altLang="en-US" sz="1600" dirty="0" err="1">
                <a:solidFill>
                  <a:srgbClr val="000000"/>
                </a:solidFill>
                <a:latin typeface="メイリオ" pitchFamily="4" charset="-128"/>
                <a:ea typeface="メイリオ" pitchFamily="4" charset="-128"/>
                <a:cs typeface="メイリオ" pitchFamily="4" charset="-128"/>
              </a:rPr>
              <a:t>一件一件</a:t>
            </a:r>
            <a:r>
              <a:rPr lang="ja-JP" altLang="en-US" sz="1600" dirty="0">
                <a:solidFill>
                  <a:srgbClr val="000000"/>
                </a:solidFill>
                <a:latin typeface="メイリオ" pitchFamily="4" charset="-128"/>
                <a:ea typeface="メイリオ" pitchFamily="4" charset="-128"/>
                <a:cs typeface="メイリオ" pitchFamily="4" charset="-128"/>
              </a:rPr>
              <a:t>返せて漏れがない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p:txBody>
      </p:sp>
      <p:sp>
        <p:nvSpPr>
          <p:cNvPr id="12" name="四角形吹き出し 2"/>
          <p:cNvSpPr>
            <a:spLocks noChangeArrowheads="1"/>
          </p:cNvSpPr>
          <p:nvPr/>
        </p:nvSpPr>
        <p:spPr bwMode="auto">
          <a:xfrm>
            <a:off x="3962150" y="5588595"/>
            <a:ext cx="4786313" cy="720725"/>
          </a:xfrm>
          <a:prstGeom prst="wedgeRectCallout">
            <a:avLst>
              <a:gd name="adj1" fmla="val -55744"/>
              <a:gd name="adj2" fmla="val -3712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eaLnBrk="1" hangingPunct="1">
              <a:lnSpc>
                <a:spcPct val="150000"/>
              </a:lnSpc>
              <a:buFont typeface="Arial" pitchFamily="4" charset="0"/>
              <a:buNone/>
            </a:pPr>
            <a:r>
              <a:rPr lang="ja-JP" altLang="en-US" sz="1200" dirty="0" smtClean="0">
                <a:latin typeface="メイリオ" pitchFamily="4" charset="-128"/>
                <a:ea typeface="メイリオ" pitchFamily="4" charset="-128"/>
                <a:cs typeface="メイリオ" pitchFamily="4" charset="-128"/>
              </a:rPr>
              <a:t>人にもよりますが、スマートフォンは入力デバイスであり、それをサポートするのに、定型文は有用かもと考えております。</a:t>
            </a:r>
            <a:endParaRPr lang="ja-JP" altLang="en-US" sz="1200" dirty="0">
              <a:latin typeface="メイリオ" pitchFamily="4" charset="-128"/>
              <a:ea typeface="メイリオ" pitchFamily="4" charset="-128"/>
              <a:cs typeface="メイリオ" pitchFamily="4" charset="-128"/>
            </a:endParaRPr>
          </a:p>
        </p:txBody>
      </p:sp>
      <p:sp>
        <p:nvSpPr>
          <p:cNvPr id="13" name="四角形吹き出し 2"/>
          <p:cNvSpPr>
            <a:spLocks noChangeArrowheads="1"/>
          </p:cNvSpPr>
          <p:nvPr/>
        </p:nvSpPr>
        <p:spPr bwMode="auto">
          <a:xfrm>
            <a:off x="3968133" y="2924299"/>
            <a:ext cx="5068363" cy="720725"/>
          </a:xfrm>
          <a:prstGeom prst="wedgeRectCallout">
            <a:avLst>
              <a:gd name="adj1" fmla="val -54130"/>
              <a:gd name="adj2" fmla="val -47842"/>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eaLnBrk="1" hangingPunct="1">
              <a:lnSpc>
                <a:spcPct val="150000"/>
              </a:lnSpc>
              <a:buFont typeface="Arial" pitchFamily="4" charset="0"/>
              <a:buNone/>
            </a:pPr>
            <a:r>
              <a:rPr lang="ja-JP" altLang="en-US" sz="1200" dirty="0" smtClean="0">
                <a:latin typeface="メイリオ" pitchFamily="4" charset="-128"/>
                <a:ea typeface="メイリオ" pitchFamily="4" charset="-128"/>
                <a:cs typeface="メイリオ" pitchFamily="4" charset="-128"/>
              </a:rPr>
              <a:t>ブロック機能は思ったより大事かなと感じました。</a:t>
            </a:r>
            <a:endParaRPr lang="en-US" altLang="ja-JP" sz="1200" dirty="0" smtClean="0">
              <a:latin typeface="メイリオ" pitchFamily="4" charset="-128"/>
              <a:ea typeface="メイリオ" pitchFamily="4" charset="-128"/>
              <a:cs typeface="メイリオ" pitchFamily="4" charset="-128"/>
            </a:endParaRPr>
          </a:p>
          <a:p>
            <a:pPr eaLnBrk="1" hangingPunct="1">
              <a:lnSpc>
                <a:spcPct val="150000"/>
              </a:lnSpc>
              <a:buFont typeface="Arial" pitchFamily="4" charset="0"/>
              <a:buNone/>
            </a:pPr>
            <a:r>
              <a:rPr lang="ja-JP" altLang="en-US" sz="1200" dirty="0" smtClean="0">
                <a:latin typeface="メイリオ" pitchFamily="4" charset="-128"/>
                <a:ea typeface="メイリオ" pitchFamily="4" charset="-128"/>
                <a:cs typeface="メイリオ" pitchFamily="4" charset="-128"/>
              </a:rPr>
              <a:t>ネガティブな使い方ではなく、ポジティブな使い方もあると思います。</a:t>
            </a:r>
            <a:endParaRPr lang="ja-JP" altLang="en-US" sz="1200" dirty="0">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3067893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改善についての仮説</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5</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8" name="コンテンツ プレースホルダー 2"/>
          <p:cNvSpPr txBox="1">
            <a:spLocks noChangeArrowheads="1"/>
          </p:cNvSpPr>
          <p:nvPr/>
        </p:nvSpPr>
        <p:spPr bwMode="auto">
          <a:xfrm>
            <a:off x="585788" y="980728"/>
            <a:ext cx="8162925" cy="861392"/>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「前提としての考え方の刷り込み」</a:t>
            </a:r>
            <a:r>
              <a:rPr lang="en-US" altLang="ja-JP" sz="1600" dirty="0" smtClean="0">
                <a:solidFill>
                  <a:srgbClr val="000000"/>
                </a:solidFill>
                <a:latin typeface="メイリオ" pitchFamily="4" charset="-128"/>
                <a:ea typeface="メイリオ" pitchFamily="4" charset="-128"/>
                <a:cs typeface="メイリオ" pitchFamily="4" charset="-128"/>
              </a:rPr>
              <a:t>×</a:t>
            </a:r>
            <a:r>
              <a:rPr lang="ja-JP" altLang="en-US" sz="1600" dirty="0" smtClean="0">
                <a:solidFill>
                  <a:srgbClr val="000000"/>
                </a:solidFill>
                <a:latin typeface="メイリオ" pitchFamily="4" charset="-128"/>
                <a:ea typeface="メイリオ" pitchFamily="4" charset="-128"/>
                <a:cs typeface="メイリオ" pitchFamily="4" charset="-128"/>
              </a:rPr>
              <a:t>「仕組みの刷り込み」</a:t>
            </a:r>
            <a:r>
              <a:rPr lang="en-US" altLang="ja-JP" sz="1600" dirty="0" smtClean="0">
                <a:solidFill>
                  <a:srgbClr val="000000"/>
                </a:solidFill>
                <a:latin typeface="メイリオ" pitchFamily="4" charset="-128"/>
                <a:ea typeface="メイリオ" pitchFamily="4" charset="-128"/>
                <a:cs typeface="メイリオ" pitchFamily="4" charset="-128"/>
              </a:rPr>
              <a:t>×</a:t>
            </a:r>
            <a:r>
              <a:rPr lang="ja-JP" altLang="en-US" sz="1600" dirty="0" smtClean="0">
                <a:solidFill>
                  <a:srgbClr val="000000"/>
                </a:solidFill>
                <a:latin typeface="メイリオ" pitchFamily="4" charset="-128"/>
                <a:ea typeface="メイリオ" pitchFamily="4" charset="-128"/>
                <a:cs typeface="メイリオ" pitchFamily="4" charset="-128"/>
              </a:rPr>
              <a:t>「仕組み自体の分かりやすさ」が必要ではないか。現在は、どれも不足している為、システムが理想の使われ方をしていないのではないか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「前提としての考え方の刷り込み」</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以下のようなメッセージを伝えるのはどうか？「</a:t>
            </a: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は、転職活動をもっと気軽にすることを目指しています。情報を入力するだけで、スカウトが来る。</a:t>
            </a:r>
            <a:r>
              <a:rPr lang="ja-JP" altLang="en-US" sz="1600" b="1" dirty="0" smtClean="0">
                <a:solidFill>
                  <a:srgbClr val="FF0000"/>
                </a:solidFill>
                <a:latin typeface="メイリオ" pitchFamily="4" charset="-128"/>
                <a:ea typeface="メイリオ" pitchFamily="4" charset="-128"/>
                <a:cs typeface="メイリオ" pitchFamily="4" charset="-128"/>
              </a:rPr>
              <a:t>スカウトが来た企業と会ってみる。</a:t>
            </a:r>
            <a:r>
              <a:rPr lang="ja-JP" altLang="en-US" sz="1600" dirty="0" smtClean="0">
                <a:solidFill>
                  <a:srgbClr val="000000"/>
                </a:solidFill>
                <a:latin typeface="メイリオ" pitchFamily="4" charset="-128"/>
                <a:ea typeface="メイリオ" pitchFamily="4" charset="-128"/>
                <a:cs typeface="メイリオ" pitchFamily="4" charset="-128"/>
              </a:rPr>
              <a:t>もしそこが良かったら転職してみる。未知の機会に出会うことをサポートします！」</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a:t>
            </a: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の使い方」ではなく「</a:t>
            </a: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がこう使われています」というコンテンツを作る。</a:t>
            </a:r>
            <a:r>
              <a:rPr lang="ja-JP" altLang="en-US" sz="1600" b="1" dirty="0" smtClean="0">
                <a:solidFill>
                  <a:srgbClr val="FF0000"/>
                </a:solidFill>
                <a:latin typeface="メイリオ" pitchFamily="4" charset="-128"/>
                <a:ea typeface="メイリオ" pitchFamily="4" charset="-128"/>
                <a:cs typeface="メイリオ" pitchFamily="4" charset="-128"/>
              </a:rPr>
              <a:t>「平均○</a:t>
            </a:r>
            <a:r>
              <a:rPr lang="ja-JP" altLang="en-US" sz="1600" b="1" dirty="0" smtClean="0">
                <a:solidFill>
                  <a:srgbClr val="FF0000"/>
                </a:solidFill>
                <a:latin typeface="メイリオ" pitchFamily="4" charset="-128"/>
                <a:ea typeface="メイリオ" pitchFamily="4" charset="-128"/>
                <a:cs typeface="メイリオ" pitchFamily="4" charset="-128"/>
              </a:rPr>
              <a:t>社から</a:t>
            </a:r>
            <a:r>
              <a:rPr lang="ja-JP" altLang="en-US" sz="1600" b="1" dirty="0" smtClean="0">
                <a:solidFill>
                  <a:srgbClr val="FF0000"/>
                </a:solidFill>
                <a:latin typeface="メイリオ" pitchFamily="4" charset="-128"/>
                <a:ea typeface="メイリオ" pitchFamily="4" charset="-128"/>
                <a:cs typeface="メイリオ" pitchFamily="4" charset="-128"/>
              </a:rPr>
              <a:t>スカウトが来て、平均○社とメッセージをやりとりして、平均○社と面談をするケースが多いです。」</a:t>
            </a:r>
            <a:r>
              <a:rPr lang="ja-JP" altLang="en-US" sz="1600" dirty="0" smtClean="0">
                <a:solidFill>
                  <a:srgbClr val="000000"/>
                </a:solidFill>
                <a:latin typeface="メイリオ" pitchFamily="4" charset="-128"/>
                <a:ea typeface="メイリオ" pitchFamily="4" charset="-128"/>
                <a:cs typeface="メイリオ" pitchFamily="4" charset="-128"/>
              </a:rPr>
              <a:t>などの使い方を示すことで、ユーザーにそちらの流れを意識させる。</a:t>
            </a: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2936312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31100" t="50199" r="15154" b="11255"/>
          <a:stretch/>
        </p:blipFill>
        <p:spPr>
          <a:xfrm>
            <a:off x="1331640" y="4221088"/>
            <a:ext cx="4176663" cy="1872208"/>
          </a:xfrm>
          <a:prstGeom prst="rect">
            <a:avLst/>
          </a:prstGeom>
        </p:spPr>
      </p:pic>
      <p:sp>
        <p:nvSpPr>
          <p:cNvPr id="4098" name="タイトル 1"/>
          <p:cNvSpPr>
            <a:spLocks noGrp="1"/>
          </p:cNvSpPr>
          <p:nvPr>
            <p:ph type="title" idx="4294967295"/>
          </p:nvPr>
        </p:nvSpPr>
        <p:spPr>
          <a:xfrm>
            <a:off x="574674" y="-20638"/>
            <a:ext cx="8173789" cy="714376"/>
          </a:xfrm>
        </p:spPr>
        <p:txBody>
          <a:bodyPr/>
          <a:lstStyle/>
          <a:p>
            <a:r>
              <a:rPr lang="ja-JP" altLang="en-US" sz="2000" dirty="0">
                <a:latin typeface="メイリオ" pitchFamily="4" charset="-128"/>
                <a:ea typeface="メイリオ" pitchFamily="4" charset="-128"/>
                <a:cs typeface="メイリオ" pitchFamily="4" charset="-128"/>
              </a:rPr>
              <a:t>改善についての仮説</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6</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8" name="コンテンツ プレースホルダー 2"/>
          <p:cNvSpPr txBox="1">
            <a:spLocks noChangeArrowheads="1"/>
          </p:cNvSpPr>
          <p:nvPr/>
        </p:nvSpPr>
        <p:spPr bwMode="auto">
          <a:xfrm>
            <a:off x="585788" y="911424"/>
            <a:ext cx="8162925" cy="861392"/>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a:solidFill>
                  <a:srgbClr val="000000"/>
                </a:solidFill>
                <a:latin typeface="メイリオ" pitchFamily="4" charset="-128"/>
                <a:ea typeface="メイリオ" pitchFamily="4" charset="-128"/>
                <a:cs typeface="メイリオ" pitchFamily="4" charset="-128"/>
              </a:rPr>
              <a:t>「仕組みの刷り込み</a:t>
            </a:r>
            <a:r>
              <a:rPr lang="ja-JP" altLang="en-US" sz="1600" dirty="0" smtClean="0">
                <a:solidFill>
                  <a:srgbClr val="000000"/>
                </a:solidFill>
                <a:latin typeface="メイリオ" pitchFamily="4" charset="-128"/>
                <a:ea typeface="メイリオ" pitchFamily="4" charset="-128"/>
                <a:cs typeface="メイリオ" pitchFamily="4" charset="-128"/>
              </a:rPr>
              <a:t>」</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「ブロック機能」の説明、上手い使い方を説明すべき</a:t>
            </a:r>
            <a:r>
              <a:rPr lang="ja-JP" altLang="en-US" sz="1600" dirty="0" smtClean="0">
                <a:solidFill>
                  <a:srgbClr val="000000"/>
                </a:solidFill>
                <a:latin typeface="メイリオ" pitchFamily="4" charset="-128"/>
                <a:ea typeface="メイリオ" pitchFamily="4" charset="-128"/>
                <a:cs typeface="メイリオ" pitchFamily="4" charset="-128"/>
              </a:rPr>
              <a:t>。常に、どこをブロックしているかを表示することで、安全</a:t>
            </a:r>
            <a:r>
              <a:rPr lang="en-US" altLang="ja-JP" sz="1600" dirty="0" smtClean="0">
                <a:solidFill>
                  <a:srgbClr val="000000"/>
                </a:solidFill>
                <a:latin typeface="メイリオ" pitchFamily="4" charset="-128"/>
                <a:ea typeface="メイリオ" pitchFamily="4" charset="-128"/>
                <a:cs typeface="メイリオ" pitchFamily="4" charset="-128"/>
              </a:rPr>
              <a:t>/</a:t>
            </a:r>
            <a:r>
              <a:rPr lang="ja-JP" altLang="en-US" sz="1600" dirty="0" smtClean="0">
                <a:solidFill>
                  <a:srgbClr val="000000"/>
                </a:solidFill>
                <a:latin typeface="メイリオ" pitchFamily="4" charset="-128"/>
                <a:ea typeface="メイリオ" pitchFamily="4" charset="-128"/>
                <a:cs typeface="メイリオ" pitchFamily="4" charset="-128"/>
              </a:rPr>
              <a:t>安心だと感じることができる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a:t>
            </a: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の使い方」に関しても、面談に関して言及してはどうか？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「スカウト」が来た際に、改めて、「</a:t>
            </a: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の使い方、使われ方」を表示する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「この求人にいいね！を返す」「あとで」「興味なし」については、それぞれの機能の説明をすぐに見れるようにする（下部に設置するか？）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チャットにおいては、「平日の日中が返信が来やすい」などを説明してもいいかもしれない。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2863334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26966" t="10895" r="8657" b="11256"/>
          <a:stretch/>
        </p:blipFill>
        <p:spPr>
          <a:xfrm>
            <a:off x="4860032" y="3111403"/>
            <a:ext cx="3850137" cy="2909885"/>
          </a:xfrm>
          <a:prstGeom prst="rect">
            <a:avLst/>
          </a:prstGeom>
        </p:spPr>
      </p:pic>
      <p:sp>
        <p:nvSpPr>
          <p:cNvPr id="4098" name="タイトル 1"/>
          <p:cNvSpPr>
            <a:spLocks noGrp="1"/>
          </p:cNvSpPr>
          <p:nvPr>
            <p:ph type="title" idx="4294967295"/>
          </p:nvPr>
        </p:nvSpPr>
        <p:spPr>
          <a:xfrm>
            <a:off x="574674" y="-20638"/>
            <a:ext cx="8173789" cy="714376"/>
          </a:xfrm>
        </p:spPr>
        <p:txBody>
          <a:bodyPr/>
          <a:lstStyle/>
          <a:p>
            <a:r>
              <a:rPr lang="ja-JP" altLang="en-US" sz="2000" dirty="0">
                <a:latin typeface="メイリオ" pitchFamily="4" charset="-128"/>
                <a:ea typeface="メイリオ" pitchFamily="4" charset="-128"/>
                <a:cs typeface="メイリオ" pitchFamily="4" charset="-128"/>
              </a:rPr>
              <a:t>改善についての仮説</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7</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8" name="コンテンツ プレースホルダー 2"/>
          <p:cNvSpPr txBox="1">
            <a:spLocks noChangeArrowheads="1"/>
          </p:cNvSpPr>
          <p:nvPr/>
        </p:nvSpPr>
        <p:spPr bwMode="auto">
          <a:xfrm>
            <a:off x="585788" y="911424"/>
            <a:ext cx="8426162" cy="3309664"/>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a:solidFill>
                  <a:srgbClr val="000000"/>
                </a:solidFill>
                <a:latin typeface="メイリオ" pitchFamily="4" charset="-128"/>
                <a:ea typeface="メイリオ" pitchFamily="4" charset="-128"/>
                <a:cs typeface="メイリオ" pitchFamily="4" charset="-128"/>
              </a:rPr>
              <a:t>「仕組み自体の分かりやすさ」 </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ブロック機能を常に表示するとともに、できれば、会社だけでなく、職種・業界などでブロックができるようにしたい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「いいね！を返す」の表現変更</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200150" lvl="2" indent="-285750">
              <a:lnSpc>
                <a:spcPct val="150000"/>
              </a:lnSpc>
              <a:spcBef>
                <a:spcPct val="20000"/>
              </a:spcBef>
              <a:buFont typeface="Wingdings" panose="05000000000000000000" pitchFamily="2" charset="2"/>
              <a:buChar char="Ø"/>
            </a:pPr>
            <a:r>
              <a:rPr lang="ja-JP" altLang="en-US" sz="1600" dirty="0" smtClean="0">
                <a:solidFill>
                  <a:srgbClr val="000000"/>
                </a:solidFill>
                <a:latin typeface="メイリオ" pitchFamily="4" charset="-128"/>
                <a:ea typeface="メイリオ" pitchFamily="4" charset="-128"/>
                <a:cs typeface="メイリオ" pitchFamily="4" charset="-128"/>
              </a:rPr>
              <a:t>「</a:t>
            </a:r>
            <a:r>
              <a:rPr lang="ja-JP" altLang="en-US" sz="1600" dirty="0" smtClean="0">
                <a:solidFill>
                  <a:srgbClr val="000000"/>
                </a:solidFill>
                <a:latin typeface="メイリオ" pitchFamily="4" charset="-128"/>
                <a:ea typeface="メイリオ" pitchFamily="4" charset="-128"/>
                <a:cs typeface="メイリオ" pitchFamily="4" charset="-128"/>
              </a:rPr>
              <a:t>なぜスカウトしたのか？聞いてみる」「なぜスカウトしたの？」「なぜ？」</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200150" lvl="2" indent="-285750">
              <a:lnSpc>
                <a:spcPct val="150000"/>
              </a:lnSpc>
              <a:spcBef>
                <a:spcPct val="20000"/>
              </a:spcBef>
              <a:buFont typeface="Wingdings" panose="05000000000000000000" pitchFamily="2" charset="2"/>
              <a:buChar char="Ø"/>
            </a:pPr>
            <a:r>
              <a:rPr lang="ja-JP" altLang="en-US" sz="1600" dirty="0" smtClean="0">
                <a:solidFill>
                  <a:srgbClr val="000000"/>
                </a:solidFill>
                <a:latin typeface="メイリオ" pitchFamily="4" charset="-128"/>
                <a:ea typeface="メイリオ" pitchFamily="4" charset="-128"/>
                <a:cs typeface="メイリオ" pitchFamily="4" charset="-128"/>
              </a:rPr>
              <a:t>「より詳しいメッセージを貰う」</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200150" lvl="2" indent="-285750">
              <a:lnSpc>
                <a:spcPct val="150000"/>
              </a:lnSpc>
              <a:spcBef>
                <a:spcPct val="20000"/>
              </a:spcBef>
              <a:buFont typeface="Wingdings" panose="05000000000000000000" pitchFamily="2" charset="2"/>
              <a:buChar char="Ø"/>
            </a:pPr>
            <a:r>
              <a:rPr lang="ja-JP" altLang="en-US" sz="1600" dirty="0" smtClean="0">
                <a:solidFill>
                  <a:srgbClr val="000000"/>
                </a:solidFill>
                <a:latin typeface="メイリオ" pitchFamily="4" charset="-128"/>
                <a:ea typeface="メイリオ" pitchFamily="4" charset="-128"/>
                <a:cs typeface="メイリオ" pitchFamily="4" charset="-128"/>
              </a:rPr>
              <a:t>「もっと知りたい」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200150" lvl="2" indent="-285750">
              <a:lnSpc>
                <a:spcPct val="150000"/>
              </a:lnSpc>
              <a:spcBef>
                <a:spcPct val="20000"/>
              </a:spcBef>
              <a:buFont typeface="Wingdings" panose="05000000000000000000" pitchFamily="2" charset="2"/>
              <a:buChar char="Ø"/>
            </a:pPr>
            <a:r>
              <a:rPr lang="ja-JP" altLang="en-US" sz="1600" dirty="0" smtClean="0">
                <a:solidFill>
                  <a:srgbClr val="000000"/>
                </a:solidFill>
                <a:latin typeface="メイリオ" pitchFamily="4" charset="-128"/>
                <a:ea typeface="メイリオ" pitchFamily="4" charset="-128"/>
                <a:cs typeface="メイリオ" pitchFamily="4" charset="-128"/>
              </a:rPr>
              <a:t>「気になる」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200150" lvl="2" indent="-285750">
              <a:lnSpc>
                <a:spcPct val="150000"/>
              </a:lnSpc>
              <a:spcBef>
                <a:spcPct val="20000"/>
              </a:spcBef>
              <a:buFont typeface="Wingdings" panose="05000000000000000000" pitchFamily="2" charset="2"/>
              <a:buChar char="Ø"/>
            </a:pPr>
            <a:r>
              <a:rPr lang="ja-JP" altLang="en-US" sz="1600" dirty="0" smtClean="0">
                <a:solidFill>
                  <a:srgbClr val="000000"/>
                </a:solidFill>
                <a:latin typeface="メイリオ" pitchFamily="4" charset="-128"/>
                <a:ea typeface="メイリオ" pitchFamily="4" charset="-128"/>
                <a:cs typeface="メイリオ" pitchFamily="4" charset="-128"/>
              </a:rPr>
              <a:t>「話をしてみる」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チャットにおいて、「選択式」＋「定型文」の用意</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200150" lvl="2" indent="-285750">
              <a:lnSpc>
                <a:spcPct val="150000"/>
              </a:lnSpc>
              <a:spcBef>
                <a:spcPct val="20000"/>
              </a:spcBef>
              <a:buFont typeface="Wingdings" panose="05000000000000000000" pitchFamily="2" charset="2"/>
              <a:buChar char="Ø"/>
            </a:pPr>
            <a:r>
              <a:rPr lang="ja-JP" altLang="en-US" sz="1600" dirty="0" smtClean="0">
                <a:solidFill>
                  <a:srgbClr val="000000"/>
                </a:solidFill>
                <a:latin typeface="メイリオ" pitchFamily="4" charset="-128"/>
                <a:ea typeface="メイリオ" pitchFamily="4" charset="-128"/>
                <a:cs typeface="メイリオ" pitchFamily="4" charset="-128"/>
              </a:rPr>
              <a:t>選択式として、「もっと情報を聞いてみる」「お断りを入れる」「面談を設定する」を選択すると、「定型文」が出てくることを想定</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4285793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a:latin typeface="メイリオ" pitchFamily="4" charset="-128"/>
                <a:ea typeface="メイリオ" pitchFamily="4" charset="-128"/>
                <a:cs typeface="メイリオ" pitchFamily="4" charset="-128"/>
              </a:rPr>
              <a:t>改善についての仮説</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8</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8" name="コンテンツ プレースホルダー 2"/>
          <p:cNvSpPr txBox="1">
            <a:spLocks noChangeArrowheads="1"/>
          </p:cNvSpPr>
          <p:nvPr/>
        </p:nvSpPr>
        <p:spPr bwMode="auto">
          <a:xfrm>
            <a:off x="585788" y="911424"/>
            <a:ext cx="8426162" cy="3309664"/>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その</a:t>
            </a:r>
            <a:r>
              <a:rPr lang="ja-JP" altLang="en-US" sz="1600" dirty="0">
                <a:solidFill>
                  <a:srgbClr val="000000"/>
                </a:solidFill>
                <a:latin typeface="メイリオ" pitchFamily="4" charset="-128"/>
                <a:ea typeface="メイリオ" pitchFamily="4" charset="-128"/>
                <a:cs typeface="メイリオ" pitchFamily="4" charset="-128"/>
              </a:rPr>
              <a:t>他</a:t>
            </a:r>
            <a:r>
              <a:rPr lang="ja-JP" altLang="en-US" sz="1600" dirty="0" smtClean="0">
                <a:solidFill>
                  <a:srgbClr val="000000"/>
                </a:solidFill>
                <a:latin typeface="メイリオ" pitchFamily="4" charset="-128"/>
                <a:ea typeface="メイリオ" pitchFamily="4" charset="-128"/>
                <a:cs typeface="メイリオ" pitchFamily="4" charset="-128"/>
              </a:rPr>
              <a:t> </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チャットになった際に、企業から企業担当者を全面に押し出した方がいいのではないか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スカウトは大量に来るわけではないので、じっくり選ぶインターフェースの方が合っているのではないか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1510573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Profile_2">
  <a:themeElements>
    <a:clrScheme name="2_Profile_2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_2">
      <a:majorFont>
        <a:latin typeface="A-OTF ゴシックMB101 Pro B"/>
        <a:ea typeface="A-OTF ゴシックMB101 Pro B"/>
        <a:cs typeface="A-OTF ゴシックMB101 Pro B"/>
      </a:majorFont>
      <a:minorFont>
        <a:latin typeface="A-OTF ゴシックMB101 Pro R"/>
        <a:ea typeface="A-OTF ゴシックMB101 Pro R"/>
        <a:cs typeface="A-OTF ゴシックMB101 Pro 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ja-JP" altLang="ja-JP"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ja-JP" altLang="ja-JP"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2_Profile_2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_2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_2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_2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_2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_2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_2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_2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_2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1966</TotalTime>
  <Pages>0</Pages>
  <Words>1042</Words>
  <Characters>0</Characters>
  <Application>Microsoft Office PowerPoint</Application>
  <DocSecurity>0</DocSecurity>
  <PresentationFormat>画面に合わせる (4:3)</PresentationFormat>
  <Lines>0</Lines>
  <Paragraphs>70</Paragraphs>
  <Slides>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A-OTF ゴシックMB101 Pro B</vt:lpstr>
      <vt:lpstr>A-OTF ゴシックMB101 Pro R</vt:lpstr>
      <vt:lpstr>HGP創英角ｺﾞｼｯｸUB</vt:lpstr>
      <vt:lpstr>ＭＳ Ｐゴシック</vt:lpstr>
      <vt:lpstr>メイリオ</vt:lpstr>
      <vt:lpstr>Arial</vt:lpstr>
      <vt:lpstr>Wingdings</vt:lpstr>
      <vt:lpstr>2_Profile_2</vt:lpstr>
      <vt:lpstr>PowerPoint プレゼンテーション</vt:lpstr>
      <vt:lpstr>本日のアジェンダ</vt:lpstr>
      <vt:lpstr>インタビューでの気づきについての共有</vt:lpstr>
      <vt:lpstr>インタビューでの気づきについての共有</vt:lpstr>
      <vt:lpstr>改善についての仮説</vt:lpstr>
      <vt:lpstr>改善についての仮説</vt:lpstr>
      <vt:lpstr>改善についての仮説</vt:lpstr>
      <vt:lpstr>改善についての仮説</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ブランディングお野菜百科ワークショップ</dc:title>
  <dc:subject/>
  <dc:creator>usami</dc:creator>
  <cp:keywords/>
  <dc:description/>
  <cp:lastModifiedBy>hisa3soccer</cp:lastModifiedBy>
  <cp:revision>137</cp:revision>
  <dcterms:created xsi:type="dcterms:W3CDTF">2015-12-25T04:02:17Z</dcterms:created>
  <dcterms:modified xsi:type="dcterms:W3CDTF">2016-01-06T01:04:00Z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1041-9.1.0.4256</vt:lpwstr>
  </property>
</Properties>
</file>