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8" r:id="rId1"/>
  </p:sldMasterIdLst>
  <p:sldIdLst>
    <p:sldId id="298" r:id="rId2"/>
    <p:sldId id="279" r:id="rId3"/>
    <p:sldId id="280" r:id="rId4"/>
    <p:sldId id="299" r:id="rId5"/>
    <p:sldId id="300" r:id="rId6"/>
    <p:sldId id="301" r:id="rId7"/>
    <p:sldId id="302" r:id="rId8"/>
    <p:sldId id="303" r:id="rId9"/>
    <p:sldId id="304" r:id="rId10"/>
    <p:sldId id="305" r:id="rId11"/>
    <p:sldId id="306" r:id="rId12"/>
  </p:sldIdLst>
  <p:sldSz cx="9144000" cy="6858000" type="screen4x3"/>
  <p:notesSz cx="6858000" cy="9144000"/>
  <p:defaultTextStyle>
    <a:defPPr>
      <a:defRPr lang="ja-JP"/>
    </a:defPPr>
    <a:lvl1pPr algn="l" rtl="0" eaLnBrk="0" fontAlgn="base" hangingPunct="0">
      <a:spcBef>
        <a:spcPct val="0"/>
      </a:spcBef>
      <a:spcAft>
        <a:spcPct val="0"/>
      </a:spcAft>
      <a:defRPr kern="1200">
        <a:solidFill>
          <a:schemeClr val="tx1"/>
        </a:solidFill>
        <a:latin typeface="Arial" pitchFamily="4" charset="0"/>
        <a:ea typeface="ＭＳ Ｐゴシック" pitchFamily="4" charset="-128"/>
        <a:cs typeface="ＭＳ Ｐゴシック" pitchFamily="4" charset="-128"/>
      </a:defRPr>
    </a:lvl1pPr>
    <a:lvl2pPr marL="457200" algn="l" rtl="0" eaLnBrk="0" fontAlgn="base" hangingPunct="0">
      <a:spcBef>
        <a:spcPct val="0"/>
      </a:spcBef>
      <a:spcAft>
        <a:spcPct val="0"/>
      </a:spcAft>
      <a:defRPr kern="1200">
        <a:solidFill>
          <a:schemeClr val="tx1"/>
        </a:solidFill>
        <a:latin typeface="Arial" pitchFamily="4" charset="0"/>
        <a:ea typeface="ＭＳ Ｐゴシック" pitchFamily="4" charset="-128"/>
        <a:cs typeface="ＭＳ Ｐゴシック" pitchFamily="4" charset="-128"/>
      </a:defRPr>
    </a:lvl2pPr>
    <a:lvl3pPr marL="914400" algn="l" rtl="0" eaLnBrk="0" fontAlgn="base" hangingPunct="0">
      <a:spcBef>
        <a:spcPct val="0"/>
      </a:spcBef>
      <a:spcAft>
        <a:spcPct val="0"/>
      </a:spcAft>
      <a:defRPr kern="1200">
        <a:solidFill>
          <a:schemeClr val="tx1"/>
        </a:solidFill>
        <a:latin typeface="Arial" pitchFamily="4" charset="0"/>
        <a:ea typeface="ＭＳ Ｐゴシック" pitchFamily="4" charset="-128"/>
        <a:cs typeface="ＭＳ Ｐゴシック" pitchFamily="4" charset="-128"/>
      </a:defRPr>
    </a:lvl3pPr>
    <a:lvl4pPr marL="1371600" algn="l" rtl="0" eaLnBrk="0" fontAlgn="base" hangingPunct="0">
      <a:spcBef>
        <a:spcPct val="0"/>
      </a:spcBef>
      <a:spcAft>
        <a:spcPct val="0"/>
      </a:spcAft>
      <a:defRPr kern="1200">
        <a:solidFill>
          <a:schemeClr val="tx1"/>
        </a:solidFill>
        <a:latin typeface="Arial" pitchFamily="4" charset="0"/>
        <a:ea typeface="ＭＳ Ｐゴシック" pitchFamily="4" charset="-128"/>
        <a:cs typeface="ＭＳ Ｐゴシック" pitchFamily="4" charset="-128"/>
      </a:defRPr>
    </a:lvl4pPr>
    <a:lvl5pPr marL="1828800" algn="l" rtl="0" eaLnBrk="0" fontAlgn="base" hangingPunct="0">
      <a:spcBef>
        <a:spcPct val="0"/>
      </a:spcBef>
      <a:spcAft>
        <a:spcPct val="0"/>
      </a:spcAft>
      <a:defRPr kern="1200">
        <a:solidFill>
          <a:schemeClr val="tx1"/>
        </a:solidFill>
        <a:latin typeface="Arial" pitchFamily="4" charset="0"/>
        <a:ea typeface="ＭＳ Ｐゴシック" pitchFamily="4" charset="-128"/>
        <a:cs typeface="ＭＳ Ｐゴシック" pitchFamily="4" charset="-128"/>
      </a:defRPr>
    </a:lvl5pPr>
    <a:lvl6pPr marL="2286000" algn="l" defTabSz="457200" rtl="0" eaLnBrk="1" latinLnBrk="0" hangingPunct="1">
      <a:defRPr kern="1200">
        <a:solidFill>
          <a:schemeClr val="tx1"/>
        </a:solidFill>
        <a:latin typeface="Arial" pitchFamily="4" charset="0"/>
        <a:ea typeface="ＭＳ Ｐゴシック" pitchFamily="4" charset="-128"/>
        <a:cs typeface="ＭＳ Ｐゴシック" pitchFamily="4" charset="-128"/>
      </a:defRPr>
    </a:lvl6pPr>
    <a:lvl7pPr marL="2743200" algn="l" defTabSz="457200" rtl="0" eaLnBrk="1" latinLnBrk="0" hangingPunct="1">
      <a:defRPr kern="1200">
        <a:solidFill>
          <a:schemeClr val="tx1"/>
        </a:solidFill>
        <a:latin typeface="Arial" pitchFamily="4" charset="0"/>
        <a:ea typeface="ＭＳ Ｐゴシック" pitchFamily="4" charset="-128"/>
        <a:cs typeface="ＭＳ Ｐゴシック" pitchFamily="4" charset="-128"/>
      </a:defRPr>
    </a:lvl7pPr>
    <a:lvl8pPr marL="3200400" algn="l" defTabSz="457200" rtl="0" eaLnBrk="1" latinLnBrk="0" hangingPunct="1">
      <a:defRPr kern="1200">
        <a:solidFill>
          <a:schemeClr val="tx1"/>
        </a:solidFill>
        <a:latin typeface="Arial" pitchFamily="4" charset="0"/>
        <a:ea typeface="ＭＳ Ｐゴシック" pitchFamily="4" charset="-128"/>
        <a:cs typeface="ＭＳ Ｐゴシック" pitchFamily="4" charset="-128"/>
      </a:defRPr>
    </a:lvl8pPr>
    <a:lvl9pPr marL="3657600" algn="l" defTabSz="457200" rtl="0" eaLnBrk="1" latinLnBrk="0" hangingPunct="1">
      <a:defRPr kern="1200">
        <a:solidFill>
          <a:schemeClr val="tx1"/>
        </a:solidFill>
        <a:latin typeface="Arial" pitchFamily="4" charset="0"/>
        <a:ea typeface="ＭＳ Ｐゴシック" pitchFamily="4" charset="-128"/>
        <a:cs typeface="ＭＳ Ｐゴシック" pitchFamily="4" charset="-128"/>
      </a:defRPr>
    </a:lvl9pPr>
  </p:defaultTextStyle>
  <p:extLst>
    <p:ext uri="{EFAFB233-063F-42B5-8137-9DF3F51BA10A}">
      <p15:sldGuideLst xmlns:p15="http://schemas.microsoft.com/office/powerpoint/2012/main">
        <p15:guide id="1" orient="horz" pos="2206">
          <p15:clr>
            <a:srgbClr val="A4A3A4"/>
          </p15:clr>
        </p15:guide>
        <p15:guide id="2" pos="2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7" autoAdjust="0"/>
    <p:restoredTop sz="94660"/>
  </p:normalViewPr>
  <p:slideViewPr>
    <p:cSldViewPr>
      <p:cViewPr varScale="1">
        <p:scale>
          <a:sx n="74" d="100"/>
          <a:sy n="74" d="100"/>
        </p:scale>
        <p:origin x="936" y="72"/>
      </p:cViewPr>
      <p:guideLst>
        <p:guide orient="horz" pos="2206"/>
        <p:guide pos="28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lstStyle>
            <a:lvl1pPr algn="ctr">
              <a:defRPr sz="6000"/>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8"/>
          <p:cNvSpPr>
            <a:spLocks noGrp="1" noChangeArrowheads="1"/>
          </p:cNvSpPr>
          <p:nvPr>
            <p:ph type="sldNum" sz="quarter" idx="12"/>
          </p:nvPr>
        </p:nvSpPr>
        <p:spPr>
          <a:ln/>
        </p:spPr>
        <p:txBody>
          <a:bodyPr/>
          <a:lstStyle>
            <a:lvl1pPr>
              <a:defRPr/>
            </a:lvl1pPr>
          </a:lstStyle>
          <a:p>
            <a:fld id="{AE9DEA99-3B8B-0347-9AF5-73B0C7E963AF}" type="slidenum">
              <a:rPr lang="en-US" altLang="ja-JP"/>
              <a:pPr/>
              <a:t>‹#›</a:t>
            </a:fld>
            <a:endParaRPr lang="en-US" altLang="ja-JP"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8"/>
          <p:cNvSpPr>
            <a:spLocks noGrp="1" noChangeArrowheads="1"/>
          </p:cNvSpPr>
          <p:nvPr>
            <p:ph type="sldNum" sz="quarter" idx="12"/>
          </p:nvPr>
        </p:nvSpPr>
        <p:spPr>
          <a:ln/>
        </p:spPr>
        <p:txBody>
          <a:bodyPr/>
          <a:lstStyle>
            <a:lvl1pPr>
              <a:defRPr/>
            </a:lvl1pPr>
          </a:lstStyle>
          <a:p>
            <a:fld id="{3557777F-F0FB-F340-ADBF-7973740E8ED0}" type="slidenum">
              <a:rPr lang="en-US" altLang="ja-JP"/>
              <a:pPr/>
              <a:t>‹#›</a:t>
            </a:fld>
            <a:endParaRPr lang="en-US" altLang="ja-JP"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3838" y="115888"/>
            <a:ext cx="2001837" cy="5903912"/>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566738" y="115888"/>
            <a:ext cx="5854700" cy="590391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8"/>
          <p:cNvSpPr>
            <a:spLocks noGrp="1" noChangeArrowheads="1"/>
          </p:cNvSpPr>
          <p:nvPr>
            <p:ph type="sldNum" sz="quarter" idx="12"/>
          </p:nvPr>
        </p:nvSpPr>
        <p:spPr>
          <a:ln/>
        </p:spPr>
        <p:txBody>
          <a:bodyPr/>
          <a:lstStyle>
            <a:lvl1pPr>
              <a:defRPr/>
            </a:lvl1pPr>
          </a:lstStyle>
          <a:p>
            <a:fld id="{6A6D7BB0-86BE-9548-BC2A-943660FE79DB}" type="slidenum">
              <a:rPr lang="en-US" altLang="ja-JP"/>
              <a:pPr/>
              <a:t>‹#›</a:t>
            </a:fld>
            <a:endParaRPr lang="en-US" altLang="ja-JP"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8"/>
          <p:cNvSpPr>
            <a:spLocks noGrp="1" noChangeArrowheads="1"/>
          </p:cNvSpPr>
          <p:nvPr>
            <p:ph type="sldNum" sz="quarter" idx="12"/>
          </p:nvPr>
        </p:nvSpPr>
        <p:spPr>
          <a:ln/>
        </p:spPr>
        <p:txBody>
          <a:bodyPr/>
          <a:lstStyle>
            <a:lvl1pPr>
              <a:defRPr/>
            </a:lvl1pPr>
          </a:lstStyle>
          <a:p>
            <a:fld id="{32C47555-0F55-494C-AC41-4716876557EB}" type="slidenum">
              <a:rPr lang="en-US" altLang="ja-JP"/>
              <a:pPr/>
              <a:t>‹#›</a:t>
            </a:fld>
            <a:endParaRPr lang="en-US" altLang="ja-JP"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8"/>
          <p:cNvSpPr>
            <a:spLocks noGrp="1" noChangeArrowheads="1"/>
          </p:cNvSpPr>
          <p:nvPr>
            <p:ph type="sldNum" sz="quarter" idx="12"/>
          </p:nvPr>
        </p:nvSpPr>
        <p:spPr>
          <a:ln/>
        </p:spPr>
        <p:txBody>
          <a:bodyPr/>
          <a:lstStyle>
            <a:lvl1pPr>
              <a:defRPr/>
            </a:lvl1pPr>
          </a:lstStyle>
          <a:p>
            <a:fld id="{0D30EDD8-1FD8-B04D-88A9-F5BC150E0012}" type="slidenum">
              <a:rPr lang="en-US" altLang="ja-JP"/>
              <a:pPr/>
              <a:t>‹#›</a:t>
            </a:fld>
            <a:endParaRPr lang="en-US" altLang="ja-JP"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566738" y="1752600"/>
            <a:ext cx="3924300" cy="4267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3438" y="1752600"/>
            <a:ext cx="3924300" cy="4267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8"/>
          <p:cNvSpPr>
            <a:spLocks noGrp="1" noChangeArrowheads="1"/>
          </p:cNvSpPr>
          <p:nvPr>
            <p:ph type="sldNum" sz="quarter" idx="12"/>
          </p:nvPr>
        </p:nvSpPr>
        <p:spPr>
          <a:ln/>
        </p:spPr>
        <p:txBody>
          <a:bodyPr/>
          <a:lstStyle>
            <a:lvl1pPr>
              <a:defRPr/>
            </a:lvl1pPr>
          </a:lstStyle>
          <a:p>
            <a:fld id="{FDA39D49-388B-CE4F-AD83-DFB020CBA50D}" type="slidenum">
              <a:rPr lang="en-US" altLang="ja-JP"/>
              <a:pPr/>
              <a:t>‹#›</a:t>
            </a:fld>
            <a:endParaRPr lang="en-US" altLang="ja-JP"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9" name="Rectangle 8"/>
          <p:cNvSpPr>
            <a:spLocks noGrp="1" noChangeArrowheads="1"/>
          </p:cNvSpPr>
          <p:nvPr>
            <p:ph type="sldNum" sz="quarter" idx="12"/>
          </p:nvPr>
        </p:nvSpPr>
        <p:spPr>
          <a:ln/>
        </p:spPr>
        <p:txBody>
          <a:bodyPr/>
          <a:lstStyle>
            <a:lvl1pPr>
              <a:defRPr/>
            </a:lvl1pPr>
          </a:lstStyle>
          <a:p>
            <a:fld id="{3A317700-D71D-9B48-8C1B-FB1F9F934C6F}" type="slidenum">
              <a:rPr lang="en-US" altLang="ja-JP"/>
              <a:pPr/>
              <a:t>‹#›</a:t>
            </a:fld>
            <a:endParaRPr lang="en-US" altLang="ja-JP"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5" name="Rectangle 8"/>
          <p:cNvSpPr>
            <a:spLocks noGrp="1" noChangeArrowheads="1"/>
          </p:cNvSpPr>
          <p:nvPr>
            <p:ph type="sldNum" sz="quarter" idx="12"/>
          </p:nvPr>
        </p:nvSpPr>
        <p:spPr>
          <a:ln/>
        </p:spPr>
        <p:txBody>
          <a:bodyPr/>
          <a:lstStyle>
            <a:lvl1pPr>
              <a:defRPr/>
            </a:lvl1pPr>
          </a:lstStyle>
          <a:p>
            <a:fld id="{F80B1010-745D-8F4D-A5BB-DEE037AC8C29}" type="slidenum">
              <a:rPr lang="en-US" altLang="ja-JP"/>
              <a:pPr/>
              <a:t>‹#›</a:t>
            </a:fld>
            <a:endParaRPr lang="en-US" altLang="ja-JP"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4" name="Rectangle 8"/>
          <p:cNvSpPr>
            <a:spLocks noGrp="1" noChangeArrowheads="1"/>
          </p:cNvSpPr>
          <p:nvPr>
            <p:ph type="sldNum" sz="quarter" idx="12"/>
          </p:nvPr>
        </p:nvSpPr>
        <p:spPr>
          <a:ln/>
        </p:spPr>
        <p:txBody>
          <a:bodyPr/>
          <a:lstStyle>
            <a:lvl1pPr>
              <a:defRPr/>
            </a:lvl1pPr>
          </a:lstStyle>
          <a:p>
            <a:fld id="{F0F82D58-F168-1642-AF08-80795308A6BC}" type="slidenum">
              <a:rPr lang="en-US" altLang="ja-JP"/>
              <a:pPr/>
              <a:t>‹#›</a:t>
            </a:fld>
            <a:endParaRPr lang="en-US" altLang="ja-JP"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8"/>
          <p:cNvSpPr>
            <a:spLocks noGrp="1" noChangeArrowheads="1"/>
          </p:cNvSpPr>
          <p:nvPr>
            <p:ph type="sldNum" sz="quarter" idx="12"/>
          </p:nvPr>
        </p:nvSpPr>
        <p:spPr>
          <a:ln/>
        </p:spPr>
        <p:txBody>
          <a:bodyPr/>
          <a:lstStyle>
            <a:lvl1pPr>
              <a:defRPr/>
            </a:lvl1pPr>
          </a:lstStyle>
          <a:p>
            <a:fld id="{33C791DC-5EBD-1D44-A0FF-A6D788FA62EE}" type="slidenum">
              <a:rPr lang="en-US" altLang="ja-JP"/>
              <a:pPr/>
              <a:t>‹#›</a:t>
            </a:fld>
            <a:endParaRPr lang="en-US" altLang="ja-JP"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smtClean="0"/>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8"/>
          <p:cNvSpPr>
            <a:spLocks noGrp="1" noChangeArrowheads="1"/>
          </p:cNvSpPr>
          <p:nvPr>
            <p:ph type="sldNum" sz="quarter" idx="12"/>
          </p:nvPr>
        </p:nvSpPr>
        <p:spPr>
          <a:ln/>
        </p:spPr>
        <p:txBody>
          <a:bodyPr/>
          <a:lstStyle>
            <a:lvl1pPr>
              <a:defRPr/>
            </a:lvl1pPr>
          </a:lstStyle>
          <a:p>
            <a:fld id="{49926D58-9D37-D842-8D1D-8B01B98EE0B4}" type="slidenum">
              <a:rPr lang="en-US" altLang="ja-JP"/>
              <a:pPr/>
              <a: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1026" name="AutoShape 4"/>
          <p:cNvSpPr>
            <a:spLocks/>
          </p:cNvSpPr>
          <p:nvPr/>
        </p:nvSpPr>
        <p:spPr bwMode="auto">
          <a:xfrm>
            <a:off x="609600" y="720725"/>
            <a:ext cx="7958138"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 name="T21" fmla="*/ 0 w 1000"/>
              <a:gd name="T22" fmla="*/ 0 h 1000"/>
              <a:gd name="T23" fmla="*/ 1000 w 1000"/>
              <a:gd name="T24" fmla="*/ 1000 h 1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round/>
            <a:headEnd/>
            <a:tailEnd/>
          </a:ln>
        </p:spPr>
        <p:txBody>
          <a:bodyPr>
            <a:prstTxWarp prst="textNoShape">
              <a:avLst/>
            </a:prstTxWarp>
          </a:bodyPr>
          <a:lstStyle/>
          <a:p>
            <a:endParaRPr lang="ja-JP" altLang="en-US" dirty="0"/>
          </a:p>
        </p:txBody>
      </p:sp>
      <p:sp>
        <p:nvSpPr>
          <p:cNvPr id="1027" name="Line 5"/>
          <p:cNvSpPr>
            <a:spLocks noChangeShapeType="1"/>
          </p:cNvSpPr>
          <p:nvPr/>
        </p:nvSpPr>
        <p:spPr bwMode="auto">
          <a:xfrm flipV="1">
            <a:off x="609600" y="6172200"/>
            <a:ext cx="7924800" cy="0"/>
          </a:xfrm>
          <a:prstGeom prst="line">
            <a:avLst/>
          </a:prstGeom>
          <a:noFill/>
          <a:ln w="3175">
            <a:solidFill>
              <a:schemeClr val="accent2"/>
            </a:solidFill>
            <a:round/>
            <a:headEnd/>
            <a:tailEnd/>
          </a:ln>
        </p:spPr>
        <p:txBody>
          <a:bodyPr>
            <a:prstTxWarp prst="textNoShape">
              <a:avLst/>
            </a:prstTxWarp>
          </a:bodyPr>
          <a:lstStyle/>
          <a:p>
            <a:endParaRPr lang="ja-JP" altLang="en-US" dirty="0"/>
          </a:p>
        </p:txBody>
      </p:sp>
      <p:sp>
        <p:nvSpPr>
          <p:cNvPr id="1028" name="Rectangle 2"/>
          <p:cNvSpPr>
            <a:spLocks noGrp="1" noChangeArrowheads="1"/>
          </p:cNvSpPr>
          <p:nvPr>
            <p:ph type="title"/>
          </p:nvPr>
        </p:nvSpPr>
        <p:spPr bwMode="auto">
          <a:xfrm>
            <a:off x="574675" y="115888"/>
            <a:ext cx="80010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t>マスタ タイトルの書式設定</a:t>
            </a:r>
          </a:p>
        </p:txBody>
      </p:sp>
      <p:sp>
        <p:nvSpPr>
          <p:cNvPr id="1029"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t>マスタ テキストの書式設定</a:t>
            </a:r>
          </a:p>
          <a:p>
            <a:pPr lvl="1"/>
            <a:r>
              <a:rPr lang="ja-JP"/>
              <a:t>第 2 レベル</a:t>
            </a:r>
          </a:p>
          <a:p>
            <a:pPr lvl="2"/>
            <a:r>
              <a:rPr lang="ja-JP"/>
              <a:t>第 3 レベル</a:t>
            </a:r>
          </a:p>
          <a:p>
            <a:pPr lvl="3"/>
            <a:r>
              <a:rPr lang="ja-JP"/>
              <a:t>第 4 レベル</a:t>
            </a:r>
          </a:p>
          <a:p>
            <a:pPr lvl="4"/>
            <a:r>
              <a:rPr lang="ja-JP"/>
              <a:t>第 5 レベル</a:t>
            </a:r>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solidFill>
                  <a:srgbClr val="000000"/>
                </a:solidFill>
                <a:latin typeface="+mn-lt"/>
                <a:ea typeface="+mn-ea"/>
                <a:cs typeface="+mn-cs"/>
              </a:defRPr>
            </a:lvl1pPr>
          </a:lstStyle>
          <a:p>
            <a:pPr>
              <a:defRPr/>
            </a:pPr>
            <a:endParaRPr lang="en-US" altLang="ja-JP" dirty="0"/>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200">
                <a:solidFill>
                  <a:srgbClr val="000000"/>
                </a:solidFill>
                <a:latin typeface="+mn-lt"/>
                <a:ea typeface="+mn-ea"/>
                <a:cs typeface="+mn-cs"/>
              </a:defRPr>
            </a:lvl1pPr>
          </a:lstStyle>
          <a:p>
            <a:pPr>
              <a:defRPr/>
            </a:pPr>
            <a:endParaRPr lang="en-US" altLang="ja-JP" dirty="0"/>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4" charset="0"/>
              <a:buNone/>
              <a:defRPr sz="1200">
                <a:solidFill>
                  <a:srgbClr val="000000"/>
                </a:solidFill>
                <a:latin typeface="A-OTF ゴシックMB101 Pro R" pitchFamily="4" charset="-128"/>
                <a:ea typeface="A-OTF ゴシックMB101 Pro R" pitchFamily="4" charset="-128"/>
                <a:cs typeface="A-OTF ゴシックMB101 Pro R" pitchFamily="4" charset="-128"/>
              </a:defRPr>
            </a:lvl1pPr>
          </a:lstStyle>
          <a:p>
            <a:fld id="{762AEE23-9274-CC45-A5AB-50CBDCBC8A32}" type="slidenum">
              <a:rPr lang="en-US" altLang="ja-JP"/>
              <a:pPr/>
              <a:t>‹#›</a:t>
            </a:fld>
            <a:endParaRPr lang="en-US" altLang="ja-JP" dirty="0"/>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OTF ゴシックMB101 Pro B"/>
          <a:ea typeface="A-OTF ゴシックMB101 Pro B"/>
          <a:cs typeface="A-OTF ゴシックMB101 Pro B"/>
        </a:defRPr>
      </a:lvl2pPr>
      <a:lvl3pPr algn="l" rtl="0" eaLnBrk="0" fontAlgn="base" hangingPunct="0">
        <a:spcBef>
          <a:spcPct val="0"/>
        </a:spcBef>
        <a:spcAft>
          <a:spcPct val="0"/>
        </a:spcAft>
        <a:defRPr sz="3800">
          <a:solidFill>
            <a:schemeClr val="tx2"/>
          </a:solidFill>
          <a:latin typeface="A-OTF ゴシックMB101 Pro B"/>
          <a:ea typeface="A-OTF ゴシックMB101 Pro B"/>
          <a:cs typeface="A-OTF ゴシックMB101 Pro B"/>
        </a:defRPr>
      </a:lvl3pPr>
      <a:lvl4pPr algn="l" rtl="0" eaLnBrk="0" fontAlgn="base" hangingPunct="0">
        <a:spcBef>
          <a:spcPct val="0"/>
        </a:spcBef>
        <a:spcAft>
          <a:spcPct val="0"/>
        </a:spcAft>
        <a:defRPr sz="3800">
          <a:solidFill>
            <a:schemeClr val="tx2"/>
          </a:solidFill>
          <a:latin typeface="A-OTF ゴシックMB101 Pro B"/>
          <a:ea typeface="A-OTF ゴシックMB101 Pro B"/>
          <a:cs typeface="A-OTF ゴシックMB101 Pro B"/>
        </a:defRPr>
      </a:lvl4pPr>
      <a:lvl5pPr algn="l" rtl="0" eaLnBrk="0" fontAlgn="base" hangingPunct="0">
        <a:spcBef>
          <a:spcPct val="0"/>
        </a:spcBef>
        <a:spcAft>
          <a:spcPct val="0"/>
        </a:spcAft>
        <a:defRPr sz="3800">
          <a:solidFill>
            <a:schemeClr val="tx2"/>
          </a:solidFill>
          <a:latin typeface="A-OTF ゴシックMB101 Pro B"/>
          <a:ea typeface="A-OTF ゴシックMB101 Pro B"/>
          <a:cs typeface="A-OTF ゴシックMB101 Pro B"/>
        </a:defRPr>
      </a:lvl5pPr>
      <a:lvl6pPr marL="457200" algn="l" rtl="0" eaLnBrk="0" fontAlgn="base" hangingPunct="0">
        <a:spcBef>
          <a:spcPct val="0"/>
        </a:spcBef>
        <a:spcAft>
          <a:spcPct val="0"/>
        </a:spcAft>
        <a:defRPr sz="3800">
          <a:solidFill>
            <a:schemeClr val="tx2"/>
          </a:solidFill>
          <a:latin typeface="A-OTF ゴシックMB101 Pro B"/>
          <a:ea typeface="A-OTF ゴシックMB101 Pro B"/>
          <a:cs typeface="A-OTF ゴシックMB101 Pro B"/>
        </a:defRPr>
      </a:lvl6pPr>
      <a:lvl7pPr marL="914400" algn="l" rtl="0" eaLnBrk="0" fontAlgn="base" hangingPunct="0">
        <a:spcBef>
          <a:spcPct val="0"/>
        </a:spcBef>
        <a:spcAft>
          <a:spcPct val="0"/>
        </a:spcAft>
        <a:defRPr sz="3800">
          <a:solidFill>
            <a:schemeClr val="tx2"/>
          </a:solidFill>
          <a:latin typeface="A-OTF ゴシックMB101 Pro B"/>
          <a:ea typeface="A-OTF ゴシックMB101 Pro B"/>
          <a:cs typeface="A-OTF ゴシックMB101 Pro B"/>
        </a:defRPr>
      </a:lvl7pPr>
      <a:lvl8pPr marL="1371600" algn="l" rtl="0" eaLnBrk="0" fontAlgn="base" hangingPunct="0">
        <a:spcBef>
          <a:spcPct val="0"/>
        </a:spcBef>
        <a:spcAft>
          <a:spcPct val="0"/>
        </a:spcAft>
        <a:defRPr sz="3800">
          <a:solidFill>
            <a:schemeClr val="tx2"/>
          </a:solidFill>
          <a:latin typeface="A-OTF ゴシックMB101 Pro B"/>
          <a:ea typeface="A-OTF ゴシックMB101 Pro B"/>
          <a:cs typeface="A-OTF ゴシックMB101 Pro B"/>
        </a:defRPr>
      </a:lvl8pPr>
      <a:lvl9pPr marL="1828800" algn="l" rtl="0" eaLnBrk="0" fontAlgn="base" hangingPunct="0">
        <a:spcBef>
          <a:spcPct val="0"/>
        </a:spcBef>
        <a:spcAft>
          <a:spcPct val="0"/>
        </a:spcAft>
        <a:defRPr sz="3800">
          <a:solidFill>
            <a:schemeClr val="tx2"/>
          </a:solidFill>
          <a:latin typeface="A-OTF ゴシックMB101 Pro B"/>
          <a:ea typeface="A-OTF ゴシックMB101 Pro B"/>
          <a:cs typeface="A-OTF ゴシックMB101 Pro B"/>
        </a:defRPr>
      </a:lvl9pPr>
    </p:titleStyle>
    <p:bodyStyle>
      <a:lvl1pPr marL="469900" indent="-469900" algn="l" rtl="0" eaLnBrk="0" fontAlgn="base" hangingPunct="0">
        <a:spcBef>
          <a:spcPct val="20000"/>
        </a:spcBef>
        <a:spcAft>
          <a:spcPct val="0"/>
        </a:spcAft>
        <a:buClr>
          <a:schemeClr val="accent2"/>
        </a:buClr>
        <a:buFont typeface="HGP創英角ｺﾞｼｯｸUB" pitchFamily="50" charset="-128"/>
        <a:buChar char="☆"/>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HGP創英角ｺﾞｼｯｸUB" pitchFamily="50" charset="-128"/>
        <a:buChar char="☆"/>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Font typeface="HGP創英角ｺﾞｼｯｸUB" pitchFamily="50" charset="-128"/>
        <a:buChar char="☆"/>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HGP創英角ｺﾞｼｯｸUB" pitchFamily="50" charset="-128"/>
        <a:buChar char="☆"/>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HGP創英角ｺﾞｼｯｸUB" pitchFamily="50" charset="-128"/>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71A61FB6-D571-9B42-966A-0A889A131DB3}"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1</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5" name="正方形/長方形 4"/>
          <p:cNvSpPr/>
          <p:nvPr/>
        </p:nvSpPr>
        <p:spPr>
          <a:xfrm>
            <a:off x="541338" y="2506663"/>
            <a:ext cx="8278812" cy="16224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bg1"/>
              </a:solidFill>
              <a:latin typeface="メイリオ"/>
              <a:ea typeface="メイリオ"/>
              <a:cs typeface="メイリオ"/>
            </a:endParaRPr>
          </a:p>
        </p:txBody>
      </p:sp>
      <p:sp>
        <p:nvSpPr>
          <p:cNvPr id="2052" name="正方形/長方形 6"/>
          <p:cNvSpPr>
            <a:spLocks noChangeArrowheads="1"/>
          </p:cNvSpPr>
          <p:nvPr/>
        </p:nvSpPr>
        <p:spPr bwMode="auto">
          <a:xfrm>
            <a:off x="1258888" y="2841625"/>
            <a:ext cx="6665912" cy="954107"/>
          </a:xfrm>
          <a:prstGeom prst="rect">
            <a:avLst/>
          </a:prstGeom>
          <a:noFill/>
          <a:ln w="9525">
            <a:noFill/>
            <a:miter lim="800000"/>
            <a:headEnd/>
            <a:tailEnd/>
          </a:ln>
        </p:spPr>
        <p:txBody>
          <a:bodyPr>
            <a:prstTxWarp prst="textNoShape">
              <a:avLst/>
            </a:prstTxWarp>
            <a:spAutoFit/>
          </a:bodyPr>
          <a:lstStyle/>
          <a:p>
            <a:pPr algn="ctr"/>
            <a:r>
              <a:rPr lang="en-US" altLang="ja-JP" sz="2800" dirty="0" smtClean="0">
                <a:solidFill>
                  <a:schemeClr val="bg1"/>
                </a:solidFill>
                <a:latin typeface="メイリオ" pitchFamily="4" charset="-128"/>
                <a:ea typeface="メイリオ" pitchFamily="4" charset="-128"/>
                <a:cs typeface="メイリオ" pitchFamily="4" charset="-128"/>
              </a:rPr>
              <a:t>Switch </a:t>
            </a:r>
            <a:r>
              <a:rPr lang="ja-JP" altLang="en-US" sz="2800" dirty="0" smtClean="0">
                <a:solidFill>
                  <a:schemeClr val="bg1"/>
                </a:solidFill>
                <a:latin typeface="メイリオ" pitchFamily="4" charset="-128"/>
                <a:ea typeface="メイリオ" pitchFamily="4" charset="-128"/>
                <a:cs typeface="メイリオ" pitchFamily="4" charset="-128"/>
              </a:rPr>
              <a:t>スマホ</a:t>
            </a:r>
            <a:r>
              <a:rPr lang="en-US" altLang="ja-JP" sz="2800" dirty="0" smtClean="0">
                <a:solidFill>
                  <a:schemeClr val="bg1"/>
                </a:solidFill>
                <a:latin typeface="メイリオ" pitchFamily="4" charset="-128"/>
                <a:ea typeface="メイリオ" pitchFamily="4" charset="-128"/>
                <a:cs typeface="メイリオ" pitchFamily="4" charset="-128"/>
              </a:rPr>
              <a:t/>
            </a:r>
            <a:br>
              <a:rPr lang="en-US" altLang="ja-JP" sz="2800" dirty="0" smtClean="0">
                <a:solidFill>
                  <a:schemeClr val="bg1"/>
                </a:solidFill>
                <a:latin typeface="メイリオ" pitchFamily="4" charset="-128"/>
                <a:ea typeface="メイリオ" pitchFamily="4" charset="-128"/>
                <a:cs typeface="メイリオ" pitchFamily="4" charset="-128"/>
              </a:rPr>
            </a:br>
            <a:r>
              <a:rPr lang="en-US" altLang="ja-JP" sz="2800" dirty="0" smtClean="0">
                <a:solidFill>
                  <a:schemeClr val="bg1"/>
                </a:solidFill>
                <a:latin typeface="メイリオ" pitchFamily="4" charset="-128"/>
                <a:ea typeface="メイリオ" pitchFamily="4" charset="-128"/>
                <a:cs typeface="メイリオ" pitchFamily="4" charset="-128"/>
              </a:rPr>
              <a:t>PROJECT </a:t>
            </a:r>
            <a:r>
              <a:rPr lang="ja-JP" altLang="en-US" sz="2800" dirty="0" smtClean="0">
                <a:solidFill>
                  <a:schemeClr val="bg1"/>
                </a:solidFill>
                <a:latin typeface="メイリオ" pitchFamily="4" charset="-128"/>
                <a:ea typeface="メイリオ" pitchFamily="4" charset="-128"/>
                <a:cs typeface="メイリオ" pitchFamily="4" charset="-128"/>
              </a:rPr>
              <a:t>～</a:t>
            </a:r>
            <a:r>
              <a:rPr lang="en-US" altLang="ja-JP" sz="2800" dirty="0" smtClean="0">
                <a:solidFill>
                  <a:schemeClr val="bg1"/>
                </a:solidFill>
                <a:latin typeface="メイリオ" pitchFamily="4" charset="-128"/>
                <a:ea typeface="メイリオ" pitchFamily="4" charset="-128"/>
                <a:cs typeface="メイリオ" pitchFamily="4" charset="-128"/>
              </a:rPr>
              <a:t>vol.3</a:t>
            </a:r>
            <a:r>
              <a:rPr lang="ja-JP" altLang="en-US" sz="2800" dirty="0" smtClean="0">
                <a:solidFill>
                  <a:schemeClr val="bg1"/>
                </a:solidFill>
                <a:latin typeface="メイリオ" pitchFamily="4" charset="-128"/>
                <a:ea typeface="メイリオ" pitchFamily="4" charset="-128"/>
                <a:cs typeface="メイリオ" pitchFamily="4" charset="-128"/>
              </a:rPr>
              <a:t>～</a:t>
            </a:r>
            <a:endParaRPr lang="ja-JP" altLang="en-US" sz="2800" dirty="0">
              <a:solidFill>
                <a:schemeClr val="bg1"/>
              </a:solidFill>
              <a:latin typeface="メイリオ" pitchFamily="4" charset="-128"/>
              <a:ea typeface="メイリオ" pitchFamily="4" charset="-128"/>
              <a:cs typeface="メイリオ" pitchFamily="4" charset="-128"/>
            </a:endParaRPr>
          </a:p>
        </p:txBody>
      </p:sp>
      <p:sp>
        <p:nvSpPr>
          <p:cNvPr id="7" name="正方形/長方形 9"/>
          <p:cNvSpPr>
            <a:spLocks noChangeArrowheads="1"/>
          </p:cNvSpPr>
          <p:nvPr/>
        </p:nvSpPr>
        <p:spPr bwMode="auto">
          <a:xfrm>
            <a:off x="7380288" y="4202113"/>
            <a:ext cx="1439862" cy="307777"/>
          </a:xfrm>
          <a:prstGeom prst="rect">
            <a:avLst/>
          </a:prstGeom>
          <a:noFill/>
          <a:ln w="9525">
            <a:noFill/>
            <a:miter lim="800000"/>
            <a:headEnd/>
            <a:tailEnd/>
          </a:ln>
        </p:spPr>
        <p:txBody>
          <a:bodyPr>
            <a:spAutoFit/>
          </a:bodyPr>
          <a:lstStyle/>
          <a:p>
            <a:pPr algn="r">
              <a:defRPr/>
            </a:pPr>
            <a:r>
              <a:rPr lang="en-US" altLang="ja-JP" sz="1400" dirty="0" smtClean="0">
                <a:solidFill>
                  <a:schemeClr val="accent6"/>
                </a:solidFill>
                <a:latin typeface="メイリオ"/>
                <a:ea typeface="メイリオ"/>
                <a:cs typeface="メイリオ"/>
              </a:rPr>
              <a:t>2016.01.08</a:t>
            </a:r>
            <a:endParaRPr lang="en-US" altLang="ja-JP" sz="1400" dirty="0" smtClean="0">
              <a:solidFill>
                <a:schemeClr val="accent6"/>
              </a:solidFill>
              <a:latin typeface="メイリオ"/>
              <a:ea typeface="メイリオ"/>
              <a:cs typeface="メイリオ"/>
            </a:endParaRPr>
          </a:p>
        </p:txBody>
      </p:sp>
      <p:sp>
        <p:nvSpPr>
          <p:cNvPr id="8" name="テキスト ボックス 10"/>
          <p:cNvSpPr txBox="1">
            <a:spLocks noChangeArrowheads="1"/>
          </p:cNvSpPr>
          <p:nvPr/>
        </p:nvSpPr>
        <p:spPr bwMode="auto">
          <a:xfrm>
            <a:off x="530225" y="1042988"/>
            <a:ext cx="4108450" cy="369887"/>
          </a:xfrm>
          <a:prstGeom prst="rect">
            <a:avLst/>
          </a:prstGeom>
          <a:noFill/>
          <a:ln w="9525">
            <a:noFill/>
            <a:miter lim="800000"/>
            <a:headEnd/>
            <a:tailEnd/>
          </a:ln>
        </p:spPr>
        <p:txBody>
          <a:bodyPr wrap="none">
            <a:prstTxWarp prst="textNoShape">
              <a:avLst/>
            </a:prstTxWarp>
            <a:spAutoFit/>
          </a:bodyPr>
          <a:lstStyle/>
          <a:p>
            <a:r>
              <a:rPr lang="ja-JP" altLang="en-US" b="1" dirty="0">
                <a:solidFill>
                  <a:srgbClr val="B90000"/>
                </a:solidFill>
                <a:latin typeface="メイリオ" pitchFamily="4" charset="-128"/>
                <a:ea typeface="メイリオ" pitchFamily="4" charset="-128"/>
                <a:cs typeface="メイリオ" pitchFamily="4" charset="-128"/>
              </a:rPr>
              <a:t>ネットマーケティング株式会社　御中</a:t>
            </a:r>
            <a:endParaRPr lang="en-US" altLang="ja-JP" b="1" dirty="0">
              <a:solidFill>
                <a:srgbClr val="B90000"/>
              </a:solidFill>
              <a:latin typeface="メイリオ" pitchFamily="4" charset="-128"/>
              <a:ea typeface="メイリオ" pitchFamily="4" charset="-128"/>
              <a:cs typeface="メイリオ" pitchFamily="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574674" y="-20638"/>
            <a:ext cx="8173789" cy="714376"/>
          </a:xfrm>
        </p:spPr>
        <p:txBody>
          <a:bodyPr/>
          <a:lstStyle/>
          <a:p>
            <a:r>
              <a:rPr lang="ja-JP" altLang="en-US" sz="2000" dirty="0" smtClean="0">
                <a:latin typeface="メイリオ" pitchFamily="4" charset="-128"/>
                <a:ea typeface="メイリオ" pitchFamily="4" charset="-128"/>
                <a:cs typeface="メイリオ" pitchFamily="4" charset="-128"/>
              </a:rPr>
              <a:t>現状の個人的な仮説</a:t>
            </a:r>
            <a:endParaRPr lang="en-US" altLang="ja-JP" sz="2000" dirty="0">
              <a:latin typeface="メイリオ" pitchFamily="4" charset="-128"/>
              <a:ea typeface="メイリオ" pitchFamily="4" charset="-128"/>
              <a:cs typeface="メイリオ" pitchFamily="4" charset="-128"/>
            </a:endParaRPr>
          </a:p>
        </p:txBody>
      </p:sp>
      <p:sp>
        <p:nvSpPr>
          <p:cNvPr id="4099"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53C359E6-1EE1-D448-9EF6-7DCA0C963285}"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10</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6" name="コンテンツ プレースホルダー 2"/>
          <p:cNvSpPr txBox="1">
            <a:spLocks noChangeArrowheads="1"/>
          </p:cNvSpPr>
          <p:nvPr/>
        </p:nvSpPr>
        <p:spPr bwMode="auto">
          <a:xfrm>
            <a:off x="585788" y="908719"/>
            <a:ext cx="8306692" cy="5336505"/>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Clr>
                <a:schemeClr val="accent2"/>
              </a:buClr>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パターン③は、シンプルであるものの、メッセンジャーをメインの機能にしてしまった場合には、あまりメッセージが来ず、がっかりして使われなくなるリスクが高い</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endParaRPr lang="en-US" altLang="ja-JP" sz="1600" dirty="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パターン②は、タスクを処理することが心理的な負担になり、使われなくなるリスクがあることが懸念</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endParaRPr lang="en-US" altLang="ja-JP" sz="1600" dirty="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パターン①は、無難だが、少し進化するにあたっては、妥当な変化だと考える。その為、個人的には、パターン①をベースにして考えるべきかと考えております。</a:t>
            </a:r>
            <a:endParaRPr lang="en-US" altLang="ja-JP" sz="1600" dirty="0" smtClean="0">
              <a:solidFill>
                <a:srgbClr val="000000"/>
              </a:solidFill>
              <a:latin typeface="メイリオ" pitchFamily="4" charset="-128"/>
              <a:ea typeface="メイリオ" pitchFamily="4" charset="-128"/>
              <a:cs typeface="メイリオ" pitchFamily="4" charset="-128"/>
            </a:endParaRPr>
          </a:p>
        </p:txBody>
      </p:sp>
    </p:spTree>
    <p:extLst>
      <p:ext uri="{BB962C8B-B14F-4D97-AF65-F5344CB8AC3E}">
        <p14:creationId xmlns:p14="http://schemas.microsoft.com/office/powerpoint/2010/main" val="1229074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574674" y="-20638"/>
            <a:ext cx="8173789" cy="714376"/>
          </a:xfrm>
        </p:spPr>
        <p:txBody>
          <a:bodyPr/>
          <a:lstStyle/>
          <a:p>
            <a:r>
              <a:rPr lang="ja-JP" altLang="en-US" sz="2000" dirty="0" smtClean="0">
                <a:latin typeface="メイリオ" pitchFamily="4" charset="-128"/>
                <a:ea typeface="メイリオ" pitchFamily="4" charset="-128"/>
                <a:cs typeface="メイリオ" pitchFamily="4" charset="-128"/>
              </a:rPr>
              <a:t>その他の論点</a:t>
            </a:r>
            <a:endParaRPr lang="en-US" altLang="ja-JP" sz="2000" dirty="0">
              <a:latin typeface="メイリオ" pitchFamily="4" charset="-128"/>
              <a:ea typeface="メイリオ" pitchFamily="4" charset="-128"/>
              <a:cs typeface="メイリオ" pitchFamily="4" charset="-128"/>
            </a:endParaRPr>
          </a:p>
        </p:txBody>
      </p:sp>
      <p:sp>
        <p:nvSpPr>
          <p:cNvPr id="4099"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53C359E6-1EE1-D448-9EF6-7DCA0C963285}"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11</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6" name="コンテンツ プレースホルダー 2"/>
          <p:cNvSpPr txBox="1">
            <a:spLocks noChangeArrowheads="1"/>
          </p:cNvSpPr>
          <p:nvPr/>
        </p:nvSpPr>
        <p:spPr bwMode="auto">
          <a:xfrm>
            <a:off x="574674" y="908720"/>
            <a:ext cx="8306692" cy="5336505"/>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Clr>
                <a:schemeClr val="accent2"/>
              </a:buClr>
              <a:buFont typeface="Wingdings" pitchFamily="4" charset="2"/>
              <a:buChar char="l"/>
            </a:pPr>
            <a:r>
              <a:rPr lang="ja-JP" altLang="en-US" sz="1500" dirty="0" smtClean="0">
                <a:solidFill>
                  <a:srgbClr val="000000"/>
                </a:solidFill>
                <a:latin typeface="メイリオ" pitchFamily="4" charset="-128"/>
                <a:ea typeface="メイリオ" pitchFamily="4" charset="-128"/>
                <a:cs typeface="メイリオ" pitchFamily="4" charset="-128"/>
              </a:rPr>
              <a:t>（改めて）</a:t>
            </a:r>
            <a:r>
              <a:rPr lang="en-US" altLang="ja-JP" sz="1500" dirty="0" smtClean="0">
                <a:solidFill>
                  <a:srgbClr val="000000"/>
                </a:solidFill>
                <a:latin typeface="メイリオ" pitchFamily="4" charset="-128"/>
                <a:ea typeface="メイリオ" pitchFamily="4" charset="-128"/>
                <a:cs typeface="メイリオ" pitchFamily="4" charset="-128"/>
              </a:rPr>
              <a:t>Switch</a:t>
            </a:r>
            <a:r>
              <a:rPr lang="ja-JP" altLang="en-US" sz="1500" dirty="0" err="1" smtClean="0">
                <a:solidFill>
                  <a:srgbClr val="000000"/>
                </a:solidFill>
                <a:latin typeface="メイリオ" pitchFamily="4" charset="-128"/>
                <a:ea typeface="メイリオ" pitchFamily="4" charset="-128"/>
                <a:cs typeface="メイリオ" pitchFamily="4" charset="-128"/>
              </a:rPr>
              <a:t>が維</a:t>
            </a:r>
            <a:r>
              <a:rPr lang="ja-JP" altLang="en-US" sz="1500" dirty="0" smtClean="0">
                <a:solidFill>
                  <a:srgbClr val="000000"/>
                </a:solidFill>
                <a:latin typeface="メイリオ" pitchFamily="4" charset="-128"/>
                <a:ea typeface="メイリオ" pitchFamily="4" charset="-128"/>
                <a:cs typeface="メイリオ" pitchFamily="4" charset="-128"/>
              </a:rPr>
              <a:t>持すべき最大の価値は何か？「人事担当者とのやりとりができること」なのか「スカウトが来ることによって、承認欲求」が満たされることなのか？機能をシンプルにするという論点もあるが、価値をシンプルにするという論点もあるのではないか。（ここの領域であれば、世界一になれるというポイントに注力すべきではないか）</a:t>
            </a:r>
            <a:endParaRPr lang="en-US" altLang="ja-JP" sz="15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endParaRPr lang="en-US" altLang="ja-JP" sz="1500" dirty="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r>
              <a:rPr lang="ja-JP" altLang="en-US" sz="1500" dirty="0" smtClean="0">
                <a:solidFill>
                  <a:srgbClr val="000000"/>
                </a:solidFill>
                <a:latin typeface="メイリオ" pitchFamily="4" charset="-128"/>
                <a:ea typeface="メイリオ" pitchFamily="4" charset="-128"/>
                <a:cs typeface="メイリオ" pitchFamily="4" charset="-128"/>
              </a:rPr>
              <a:t>メッセージがスルーされてしまうことが問題であれば、メッセージを返答するまで画面をロックしてしまうという強制力を働かせるのはどうか？</a:t>
            </a:r>
            <a:endParaRPr lang="en-US" altLang="ja-JP" sz="15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endParaRPr lang="en-US" altLang="ja-JP" sz="1500" dirty="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r>
              <a:rPr lang="ja-JP" altLang="en-US" sz="1500" dirty="0" smtClean="0">
                <a:solidFill>
                  <a:srgbClr val="000000"/>
                </a:solidFill>
                <a:latin typeface="メイリオ" pitchFamily="4" charset="-128"/>
                <a:ea typeface="メイリオ" pitchFamily="4" charset="-128"/>
                <a:cs typeface="メイリオ" pitchFamily="4" charset="-128"/>
              </a:rPr>
              <a:t>ユーザーを</a:t>
            </a:r>
            <a:r>
              <a:rPr lang="en-US" altLang="ja-JP" sz="1500" dirty="0" smtClean="0">
                <a:solidFill>
                  <a:srgbClr val="000000"/>
                </a:solidFill>
                <a:latin typeface="メイリオ" pitchFamily="4" charset="-128"/>
                <a:ea typeface="メイリオ" pitchFamily="4" charset="-128"/>
                <a:cs typeface="メイリオ" pitchFamily="4" charset="-128"/>
              </a:rPr>
              <a:t>2</a:t>
            </a:r>
            <a:r>
              <a:rPr lang="ja-JP" altLang="en-US" sz="1500" dirty="0" smtClean="0">
                <a:solidFill>
                  <a:srgbClr val="000000"/>
                </a:solidFill>
                <a:latin typeface="メイリオ" pitchFamily="4" charset="-128"/>
                <a:ea typeface="メイリオ" pitchFamily="4" charset="-128"/>
                <a:cs typeface="メイリオ" pitchFamily="4" charset="-128"/>
              </a:rPr>
              <a:t>パターンに分けて、議論することが必要ではないか。「本気で転職先を探しているユーザー」「ちょっと迷っているユーザー（いい転職先があれば）」</a:t>
            </a:r>
            <a:r>
              <a:rPr lang="en-US" altLang="ja-JP" sz="1500" dirty="0" smtClean="0">
                <a:solidFill>
                  <a:srgbClr val="000000"/>
                </a:solidFill>
                <a:latin typeface="メイリオ" pitchFamily="4" charset="-128"/>
                <a:ea typeface="メイリオ" pitchFamily="4" charset="-128"/>
                <a:cs typeface="メイリオ" pitchFamily="4" charset="-128"/>
              </a:rPr>
              <a:t>2</a:t>
            </a:r>
            <a:r>
              <a:rPr lang="ja-JP" altLang="en-US" sz="1500" dirty="0" err="1" smtClean="0">
                <a:solidFill>
                  <a:srgbClr val="000000"/>
                </a:solidFill>
                <a:latin typeface="メイリオ" pitchFamily="4" charset="-128"/>
                <a:ea typeface="メイリオ" pitchFamily="4" charset="-128"/>
                <a:cs typeface="メイリオ" pitchFamily="4" charset="-128"/>
              </a:rPr>
              <a:t>つを</a:t>
            </a:r>
            <a:r>
              <a:rPr lang="ja-JP" altLang="en-US" sz="1500" dirty="0" smtClean="0">
                <a:solidFill>
                  <a:srgbClr val="000000"/>
                </a:solidFill>
                <a:latin typeface="メイリオ" pitchFamily="4" charset="-128"/>
                <a:ea typeface="メイリオ" pitchFamily="4" charset="-128"/>
                <a:cs typeface="メイリオ" pitchFamily="4" charset="-128"/>
              </a:rPr>
              <a:t>分けて議論を進めて、どちらか一方のユーザーを優先する必要があれば、</a:t>
            </a:r>
            <a:r>
              <a:rPr lang="ja-JP" altLang="en-US" sz="1500" dirty="0">
                <a:solidFill>
                  <a:srgbClr val="000000"/>
                </a:solidFill>
                <a:latin typeface="メイリオ" pitchFamily="4" charset="-128"/>
                <a:ea typeface="メイリオ" pitchFamily="4" charset="-128"/>
                <a:cs typeface="メイリオ" pitchFamily="4" charset="-128"/>
              </a:rPr>
              <a:t> 「ちょっと迷っているユーザー（いい転職先があれば）</a:t>
            </a:r>
            <a:r>
              <a:rPr lang="ja-JP" altLang="en-US" sz="1500" dirty="0" smtClean="0">
                <a:solidFill>
                  <a:srgbClr val="000000"/>
                </a:solidFill>
                <a:latin typeface="メイリオ" pitchFamily="4" charset="-128"/>
                <a:ea typeface="メイリオ" pitchFamily="4" charset="-128"/>
                <a:cs typeface="メイリオ" pitchFamily="4" charset="-128"/>
              </a:rPr>
              <a:t>」を優先したインターフェースにした方がいいのではないか</a:t>
            </a:r>
            <a:endParaRPr lang="en-US" altLang="ja-JP" sz="1500" dirty="0" smtClean="0">
              <a:solidFill>
                <a:srgbClr val="000000"/>
              </a:solidFill>
              <a:latin typeface="メイリオ" pitchFamily="4" charset="-128"/>
              <a:ea typeface="メイリオ" pitchFamily="4" charset="-128"/>
              <a:cs typeface="メイリオ" pitchFamily="4" charset="-128"/>
            </a:endParaRPr>
          </a:p>
        </p:txBody>
      </p:sp>
    </p:spTree>
    <p:extLst>
      <p:ext uri="{BB962C8B-B14F-4D97-AF65-F5344CB8AC3E}">
        <p14:creationId xmlns:p14="http://schemas.microsoft.com/office/powerpoint/2010/main" val="542477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idx="4294967295"/>
          </p:nvPr>
        </p:nvSpPr>
        <p:spPr>
          <a:xfrm>
            <a:off x="574675" y="-20638"/>
            <a:ext cx="8001000" cy="714376"/>
          </a:xfrm>
        </p:spPr>
        <p:txBody>
          <a:bodyPr/>
          <a:lstStyle/>
          <a:p>
            <a:r>
              <a:rPr lang="ja-JP" altLang="en-US" sz="2000" dirty="0">
                <a:latin typeface="メイリオ" pitchFamily="4" charset="-128"/>
                <a:ea typeface="メイリオ" pitchFamily="4" charset="-128"/>
                <a:cs typeface="メイリオ" pitchFamily="4" charset="-128"/>
              </a:rPr>
              <a:t>今</a:t>
            </a:r>
            <a:r>
              <a:rPr lang="ja-JP" altLang="en-US" sz="2000" dirty="0" smtClean="0">
                <a:latin typeface="メイリオ" pitchFamily="4" charset="-128"/>
                <a:ea typeface="メイリオ" pitchFamily="4" charset="-128"/>
                <a:cs typeface="メイリオ" pitchFamily="4" charset="-128"/>
              </a:rPr>
              <a:t>までの議論の整理</a:t>
            </a:r>
            <a:endParaRPr lang="en-US" altLang="ja-JP" sz="2000" dirty="0">
              <a:latin typeface="メイリオ" pitchFamily="4" charset="-128"/>
              <a:ea typeface="メイリオ" pitchFamily="4" charset="-128"/>
              <a:cs typeface="メイリオ" pitchFamily="4" charset="-128"/>
            </a:endParaRPr>
          </a:p>
        </p:txBody>
      </p:sp>
      <p:sp>
        <p:nvSpPr>
          <p:cNvPr id="3075"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B962C773-657D-A643-9D0C-1C8776926213}"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2</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3076" name="コンテンツ プレースホルダー 2"/>
          <p:cNvSpPr txBox="1">
            <a:spLocks noChangeArrowheads="1"/>
          </p:cNvSpPr>
          <p:nvPr/>
        </p:nvSpPr>
        <p:spPr bwMode="auto">
          <a:xfrm>
            <a:off x="611560" y="1125091"/>
            <a:ext cx="8016875" cy="3023989"/>
          </a:xfrm>
          <a:prstGeom prst="rect">
            <a:avLst/>
          </a:prstGeom>
          <a:noFill/>
          <a:ln w="9525">
            <a:noFill/>
            <a:miter lim="800000"/>
            <a:headEnd/>
            <a:tailEnd/>
          </a:ln>
          <a:effectLst/>
        </p:spPr>
        <p:txBody>
          <a:bodyPr>
            <a:prstTxWarp prst="textNoShape">
              <a:avLst/>
            </a:prstTxWarp>
          </a:bodyPr>
          <a:lstStyle/>
          <a:p>
            <a:pPr>
              <a:lnSpc>
                <a:spcPct val="200000"/>
              </a:lnSpc>
              <a:spcBef>
                <a:spcPct val="20000"/>
              </a:spcBef>
              <a:buClr>
                <a:srgbClr val="CC0000"/>
              </a:buClr>
            </a:pPr>
            <a:r>
              <a:rPr lang="ja-JP" altLang="en-US" sz="1300" dirty="0" smtClean="0">
                <a:solidFill>
                  <a:srgbClr val="000000"/>
                </a:solidFill>
                <a:latin typeface="メイリオ" pitchFamily="4" charset="-128"/>
                <a:ea typeface="メイリオ" pitchFamily="4" charset="-128"/>
                <a:cs typeface="メイリオ" pitchFamily="4" charset="-128"/>
              </a:rPr>
              <a:t>スマートフォンの</a:t>
            </a:r>
            <a:r>
              <a:rPr lang="en-US" altLang="ja-JP" sz="1300" dirty="0" smtClean="0">
                <a:solidFill>
                  <a:srgbClr val="000000"/>
                </a:solidFill>
                <a:latin typeface="メイリオ" pitchFamily="4" charset="-128"/>
                <a:ea typeface="メイリオ" pitchFamily="4" charset="-128"/>
                <a:cs typeface="メイリオ" pitchFamily="4" charset="-128"/>
              </a:rPr>
              <a:t>UI</a:t>
            </a:r>
            <a:r>
              <a:rPr lang="ja-JP" altLang="en-US" sz="1300" dirty="0" smtClean="0">
                <a:solidFill>
                  <a:srgbClr val="000000"/>
                </a:solidFill>
                <a:latin typeface="メイリオ" pitchFamily="4" charset="-128"/>
                <a:ea typeface="メイリオ" pitchFamily="4" charset="-128"/>
                <a:cs typeface="メイリオ" pitchFamily="4" charset="-128"/>
              </a:rPr>
              <a:t>・</a:t>
            </a:r>
            <a:r>
              <a:rPr lang="en-US" altLang="ja-JP" sz="1300" dirty="0" smtClean="0">
                <a:solidFill>
                  <a:srgbClr val="000000"/>
                </a:solidFill>
                <a:latin typeface="メイリオ" pitchFamily="4" charset="-128"/>
                <a:ea typeface="メイリオ" pitchFamily="4" charset="-128"/>
                <a:cs typeface="メイリオ" pitchFamily="4" charset="-128"/>
              </a:rPr>
              <a:t>UX</a:t>
            </a:r>
            <a:r>
              <a:rPr lang="ja-JP" altLang="en-US" sz="1300" dirty="0" smtClean="0">
                <a:solidFill>
                  <a:srgbClr val="000000"/>
                </a:solidFill>
                <a:latin typeface="メイリオ" pitchFamily="4" charset="-128"/>
                <a:ea typeface="メイリオ" pitchFamily="4" charset="-128"/>
                <a:cs typeface="メイリオ" pitchFamily="4" charset="-128"/>
              </a:rPr>
              <a:t>を通じて、様々な方向性が出てきて、先般のお打ち合わせでは、</a:t>
            </a:r>
            <a:endParaRPr lang="en-US" altLang="ja-JP" sz="1300" dirty="0" smtClean="0">
              <a:solidFill>
                <a:srgbClr val="000000"/>
              </a:solidFill>
              <a:latin typeface="メイリオ" pitchFamily="4" charset="-128"/>
              <a:ea typeface="メイリオ" pitchFamily="4" charset="-128"/>
              <a:cs typeface="メイリオ" pitchFamily="4" charset="-128"/>
            </a:endParaRPr>
          </a:p>
          <a:p>
            <a:pPr marL="285750" indent="-285750">
              <a:lnSpc>
                <a:spcPct val="200000"/>
              </a:lnSpc>
              <a:spcBef>
                <a:spcPct val="20000"/>
              </a:spcBef>
              <a:buClr>
                <a:srgbClr val="CC0000"/>
              </a:buClr>
              <a:buFont typeface="Wingdings" panose="05000000000000000000" pitchFamily="2" charset="2"/>
              <a:buChar char="l"/>
            </a:pPr>
            <a:r>
              <a:rPr lang="ja-JP" altLang="en-US" sz="1300" dirty="0" smtClean="0">
                <a:solidFill>
                  <a:srgbClr val="000000"/>
                </a:solidFill>
                <a:latin typeface="メイリオ" pitchFamily="4" charset="-128"/>
                <a:ea typeface="メイリオ" pitchFamily="4" charset="-128"/>
                <a:cs typeface="メイリオ" pitchFamily="4" charset="-128"/>
              </a:rPr>
              <a:t>必ず残したいポイント</a:t>
            </a:r>
            <a:endParaRPr lang="en-US" altLang="ja-JP" sz="1300" dirty="0">
              <a:solidFill>
                <a:srgbClr val="000000"/>
              </a:solidFill>
              <a:latin typeface="メイリオ" pitchFamily="4" charset="-128"/>
              <a:ea typeface="メイリオ" pitchFamily="4" charset="-128"/>
              <a:cs typeface="メイリオ" pitchFamily="4" charset="-128"/>
            </a:endParaRPr>
          </a:p>
          <a:p>
            <a:pPr marL="285750" indent="-285750">
              <a:lnSpc>
                <a:spcPct val="200000"/>
              </a:lnSpc>
              <a:spcBef>
                <a:spcPct val="20000"/>
              </a:spcBef>
              <a:buClr>
                <a:srgbClr val="CC0000"/>
              </a:buClr>
              <a:buFont typeface="Wingdings" panose="05000000000000000000" pitchFamily="2" charset="2"/>
              <a:buChar char="l"/>
            </a:pPr>
            <a:r>
              <a:rPr lang="ja-JP" altLang="en-US" sz="1300" dirty="0" smtClean="0">
                <a:solidFill>
                  <a:srgbClr val="000000"/>
                </a:solidFill>
                <a:latin typeface="メイリオ" pitchFamily="4" charset="-128"/>
                <a:ea typeface="メイリオ" pitchFamily="4" charset="-128"/>
                <a:cs typeface="メイリオ" pitchFamily="4" charset="-128"/>
              </a:rPr>
              <a:t>機能を削ぎ落とした場合の展開可能性（</a:t>
            </a:r>
            <a:r>
              <a:rPr lang="en-US" altLang="ja-JP" sz="1300" dirty="0">
                <a:solidFill>
                  <a:srgbClr val="000000"/>
                </a:solidFill>
                <a:latin typeface="メイリオ" pitchFamily="4" charset="-128"/>
                <a:ea typeface="メイリオ" pitchFamily="4" charset="-128"/>
                <a:cs typeface="メイリオ" pitchFamily="4" charset="-128"/>
              </a:rPr>
              <a:t>3</a:t>
            </a:r>
            <a:r>
              <a:rPr lang="ja-JP" altLang="en-US" sz="1300" dirty="0" smtClean="0">
                <a:solidFill>
                  <a:srgbClr val="000000"/>
                </a:solidFill>
                <a:latin typeface="メイリオ" pitchFamily="4" charset="-128"/>
                <a:ea typeface="メイリオ" pitchFamily="4" charset="-128"/>
                <a:cs typeface="メイリオ" pitchFamily="4" charset="-128"/>
              </a:rPr>
              <a:t>パターン）</a:t>
            </a:r>
            <a:endParaRPr lang="en-US" altLang="ja-JP" sz="1300" dirty="0">
              <a:solidFill>
                <a:srgbClr val="000000"/>
              </a:solidFill>
              <a:latin typeface="メイリオ" pitchFamily="4" charset="-128"/>
              <a:ea typeface="メイリオ" pitchFamily="4" charset="-128"/>
              <a:cs typeface="メイリオ" pitchFamily="4" charset="-128"/>
            </a:endParaRPr>
          </a:p>
          <a:p>
            <a:pPr marL="742950" lvl="1" indent="-285750">
              <a:lnSpc>
                <a:spcPct val="200000"/>
              </a:lnSpc>
              <a:spcBef>
                <a:spcPct val="20000"/>
              </a:spcBef>
              <a:buClr>
                <a:srgbClr val="CC0000"/>
              </a:buClr>
              <a:buFont typeface="Wingdings" panose="05000000000000000000" pitchFamily="2" charset="2"/>
              <a:buChar char="ü"/>
            </a:pPr>
            <a:r>
              <a:rPr lang="en-US" altLang="ja-JP" sz="1300" dirty="0" err="1" smtClean="0">
                <a:solidFill>
                  <a:srgbClr val="000000"/>
                </a:solidFill>
                <a:latin typeface="メイリオ" pitchFamily="4" charset="-128"/>
                <a:ea typeface="メイリオ" pitchFamily="4" charset="-128"/>
                <a:cs typeface="メイリオ" pitchFamily="4" charset="-128"/>
              </a:rPr>
              <a:t>Timline</a:t>
            </a:r>
            <a:r>
              <a:rPr lang="ja-JP" altLang="en-US" sz="1300" dirty="0" smtClean="0">
                <a:solidFill>
                  <a:srgbClr val="000000"/>
                </a:solidFill>
                <a:latin typeface="メイリオ" pitchFamily="4" charset="-128"/>
                <a:ea typeface="メイリオ" pitchFamily="4" charset="-128"/>
                <a:cs typeface="メイリオ" pitchFamily="4" charset="-128"/>
              </a:rPr>
              <a:t>型</a:t>
            </a:r>
            <a:endParaRPr lang="en-US" altLang="ja-JP" sz="1300" dirty="0">
              <a:solidFill>
                <a:srgbClr val="000000"/>
              </a:solidFill>
              <a:latin typeface="メイリオ" pitchFamily="4" charset="-128"/>
              <a:ea typeface="メイリオ" pitchFamily="4" charset="-128"/>
              <a:cs typeface="メイリオ" pitchFamily="4" charset="-128"/>
            </a:endParaRPr>
          </a:p>
          <a:p>
            <a:pPr marL="742950" lvl="1" indent="-285750">
              <a:lnSpc>
                <a:spcPct val="200000"/>
              </a:lnSpc>
              <a:spcBef>
                <a:spcPct val="20000"/>
              </a:spcBef>
              <a:buClr>
                <a:srgbClr val="CC0000"/>
              </a:buClr>
              <a:buFont typeface="Wingdings" panose="05000000000000000000" pitchFamily="2" charset="2"/>
              <a:buChar char="ü"/>
            </a:pPr>
            <a:r>
              <a:rPr lang="ja-JP" altLang="en-US" sz="1300" dirty="0" smtClean="0">
                <a:solidFill>
                  <a:srgbClr val="000000"/>
                </a:solidFill>
                <a:latin typeface="メイリオ" pitchFamily="4" charset="-128"/>
                <a:ea typeface="メイリオ" pitchFamily="4" charset="-128"/>
                <a:cs typeface="メイリオ" pitchFamily="4" charset="-128"/>
              </a:rPr>
              <a:t>アバター、タスク処理型</a:t>
            </a:r>
            <a:endParaRPr lang="en-US" altLang="ja-JP" sz="1300" dirty="0">
              <a:solidFill>
                <a:srgbClr val="000000"/>
              </a:solidFill>
              <a:latin typeface="メイリオ" pitchFamily="4" charset="-128"/>
              <a:ea typeface="メイリオ" pitchFamily="4" charset="-128"/>
              <a:cs typeface="メイリオ" pitchFamily="4" charset="-128"/>
            </a:endParaRPr>
          </a:p>
          <a:p>
            <a:pPr marL="742950" lvl="1" indent="-285750">
              <a:lnSpc>
                <a:spcPct val="200000"/>
              </a:lnSpc>
              <a:spcBef>
                <a:spcPct val="20000"/>
              </a:spcBef>
              <a:buClr>
                <a:srgbClr val="CC0000"/>
              </a:buClr>
              <a:buFont typeface="Wingdings" panose="05000000000000000000" pitchFamily="2" charset="2"/>
              <a:buChar char="ü"/>
            </a:pPr>
            <a:r>
              <a:rPr lang="ja-JP" altLang="en-US" sz="1300" dirty="0" smtClean="0">
                <a:solidFill>
                  <a:srgbClr val="000000"/>
                </a:solidFill>
                <a:latin typeface="メイリオ" pitchFamily="4" charset="-128"/>
                <a:ea typeface="メイリオ" pitchFamily="4" charset="-128"/>
                <a:cs typeface="メイリオ" pitchFamily="4" charset="-128"/>
              </a:rPr>
              <a:t>メッセージ重視型</a:t>
            </a:r>
            <a:endParaRPr lang="en-US" altLang="ja-JP" sz="1300" dirty="0" smtClean="0">
              <a:solidFill>
                <a:srgbClr val="000000"/>
              </a:solidFill>
              <a:latin typeface="メイリオ" pitchFamily="4" charset="-128"/>
              <a:ea typeface="メイリオ" pitchFamily="4" charset="-128"/>
              <a:cs typeface="メイリオ" pitchFamily="4" charset="-128"/>
            </a:endParaRPr>
          </a:p>
          <a:p>
            <a:pPr>
              <a:lnSpc>
                <a:spcPct val="200000"/>
              </a:lnSpc>
              <a:spcBef>
                <a:spcPct val="20000"/>
              </a:spcBef>
              <a:buClr>
                <a:srgbClr val="CC0000"/>
              </a:buClr>
            </a:pPr>
            <a:r>
              <a:rPr lang="ja-JP" altLang="en-US" sz="1300" dirty="0" smtClean="0">
                <a:solidFill>
                  <a:srgbClr val="000000"/>
                </a:solidFill>
                <a:latin typeface="メイリオ" pitchFamily="4" charset="-128"/>
                <a:ea typeface="メイリオ" pitchFamily="4" charset="-128"/>
                <a:cs typeface="メイリオ" pitchFamily="4" charset="-128"/>
              </a:rPr>
              <a:t>が出てきたと思います。</a:t>
            </a:r>
            <a:endParaRPr lang="en-US" altLang="ja-JP" sz="1300" dirty="0" smtClean="0">
              <a:solidFill>
                <a:srgbClr val="000000"/>
              </a:solidFill>
              <a:latin typeface="メイリオ" pitchFamily="4" charset="-128"/>
              <a:ea typeface="メイリオ" pitchFamily="4" charset="-128"/>
              <a:cs typeface="メイリオ" pitchFamily="4" charset="-128"/>
            </a:endParaRPr>
          </a:p>
          <a:p>
            <a:pPr>
              <a:lnSpc>
                <a:spcPct val="200000"/>
              </a:lnSpc>
              <a:spcBef>
                <a:spcPct val="20000"/>
              </a:spcBef>
              <a:buClr>
                <a:srgbClr val="CC0000"/>
              </a:buClr>
            </a:pPr>
            <a:endParaRPr lang="en-US" altLang="ja-JP" sz="1300" dirty="0">
              <a:solidFill>
                <a:srgbClr val="000000"/>
              </a:solidFill>
              <a:latin typeface="メイリオ" pitchFamily="4" charset="-128"/>
              <a:ea typeface="メイリオ" pitchFamily="4" charset="-128"/>
              <a:cs typeface="メイリオ" pitchFamily="4" charset="-128"/>
            </a:endParaRPr>
          </a:p>
          <a:p>
            <a:pPr>
              <a:lnSpc>
                <a:spcPct val="200000"/>
              </a:lnSpc>
              <a:spcBef>
                <a:spcPct val="20000"/>
              </a:spcBef>
              <a:buClr>
                <a:srgbClr val="CC0000"/>
              </a:buClr>
            </a:pPr>
            <a:r>
              <a:rPr lang="ja-JP" altLang="en-US" sz="1300" dirty="0" smtClean="0">
                <a:solidFill>
                  <a:srgbClr val="000000"/>
                </a:solidFill>
                <a:latin typeface="メイリオ" pitchFamily="4" charset="-128"/>
                <a:ea typeface="メイリオ" pitchFamily="4" charset="-128"/>
                <a:cs typeface="メイリオ" pitchFamily="4" charset="-128"/>
              </a:rPr>
              <a:t>事前に、展開可能性について想像をした結果の良い点・悪い点を整理しております。</a:t>
            </a:r>
            <a:endParaRPr lang="en-US" altLang="ja-JP" sz="1300" dirty="0" smtClean="0">
              <a:solidFill>
                <a:srgbClr val="000000"/>
              </a:solidFill>
              <a:latin typeface="メイリオ" pitchFamily="4" charset="-128"/>
              <a:ea typeface="メイリオ" pitchFamily="4" charset="-128"/>
              <a:cs typeface="メイリオ" pitchFamily="4" charset="-128"/>
            </a:endParaRPr>
          </a:p>
          <a:p>
            <a:pPr>
              <a:lnSpc>
                <a:spcPct val="200000"/>
              </a:lnSpc>
              <a:spcBef>
                <a:spcPct val="20000"/>
              </a:spcBef>
              <a:buClr>
                <a:srgbClr val="CC0000"/>
              </a:buClr>
            </a:pPr>
            <a:r>
              <a:rPr lang="ja-JP" altLang="en-US" sz="1300" dirty="0" smtClean="0">
                <a:solidFill>
                  <a:srgbClr val="000000"/>
                </a:solidFill>
                <a:latin typeface="メイリオ" pitchFamily="4" charset="-128"/>
                <a:ea typeface="メイリオ" pitchFamily="4" charset="-128"/>
                <a:cs typeface="メイリオ" pitchFamily="4" charset="-128"/>
              </a:rPr>
              <a:t>また、展開方向を決めるにあたっての改めての論点も提示しております。</a:t>
            </a:r>
            <a:endParaRPr lang="en-US" altLang="ja-JP" sz="1300" dirty="0" smtClean="0">
              <a:solidFill>
                <a:srgbClr val="000000"/>
              </a:solidFill>
              <a:latin typeface="メイリオ" pitchFamily="4" charset="-128"/>
              <a:ea typeface="メイリオ" pitchFamily="4" charset="-128"/>
              <a:cs typeface="メイリオ" pitchFamily="4" charset="-128"/>
            </a:endParaRPr>
          </a:p>
          <a:p>
            <a:pPr>
              <a:lnSpc>
                <a:spcPct val="200000"/>
              </a:lnSpc>
              <a:spcBef>
                <a:spcPct val="20000"/>
              </a:spcBef>
              <a:buClr>
                <a:srgbClr val="CC0000"/>
              </a:buClr>
            </a:pPr>
            <a:r>
              <a:rPr lang="ja-JP" altLang="en-US" sz="1300" dirty="0" smtClean="0">
                <a:solidFill>
                  <a:srgbClr val="000000"/>
                </a:solidFill>
                <a:latin typeface="メイリオ" pitchFamily="4" charset="-128"/>
                <a:ea typeface="メイリオ" pitchFamily="4" charset="-128"/>
                <a:cs typeface="メイリオ" pitchFamily="4" charset="-128"/>
              </a:rPr>
              <a:t>事前にご覧頂ければ幸いです。</a:t>
            </a:r>
            <a:endParaRPr lang="en-US" altLang="ja-JP" sz="1300" dirty="0" smtClean="0">
              <a:solidFill>
                <a:srgbClr val="000000"/>
              </a:solidFill>
              <a:latin typeface="メイリオ" pitchFamily="4" charset="-128"/>
              <a:ea typeface="メイリオ" pitchFamily="4" charset="-128"/>
              <a:cs typeface="メイリオ" pitchFamily="4" charset="-128"/>
            </a:endParaRPr>
          </a:p>
          <a:p>
            <a:pPr>
              <a:lnSpc>
                <a:spcPct val="200000"/>
              </a:lnSpc>
              <a:spcBef>
                <a:spcPct val="20000"/>
              </a:spcBef>
              <a:buClr>
                <a:srgbClr val="CC0000"/>
              </a:buClr>
            </a:pPr>
            <a:endParaRPr lang="en-US" altLang="ja-JP" sz="1300" dirty="0">
              <a:solidFill>
                <a:srgbClr val="000000"/>
              </a:solidFill>
              <a:latin typeface="メイリオ" pitchFamily="4" charset="-128"/>
              <a:ea typeface="メイリオ" pitchFamily="4" charset="-128"/>
              <a:cs typeface="メイリオ" pitchFamily="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574674" y="-20638"/>
            <a:ext cx="8173789" cy="714376"/>
          </a:xfrm>
        </p:spPr>
        <p:txBody>
          <a:bodyPr/>
          <a:lstStyle/>
          <a:p>
            <a:r>
              <a:rPr lang="ja-JP" altLang="en-US" sz="2000" dirty="0" smtClean="0">
                <a:solidFill>
                  <a:srgbClr val="000000"/>
                </a:solidFill>
                <a:latin typeface="メイリオ" pitchFamily="4" charset="-128"/>
                <a:ea typeface="メイリオ" pitchFamily="4" charset="-128"/>
                <a:cs typeface="メイリオ" pitchFamily="4" charset="-128"/>
              </a:rPr>
              <a:t>必ず残したいポイント、面白いと感じているポイント</a:t>
            </a:r>
            <a:endParaRPr lang="en-US" altLang="ja-JP" sz="2000" dirty="0">
              <a:latin typeface="メイリオ" pitchFamily="4" charset="-128"/>
              <a:ea typeface="メイリオ" pitchFamily="4" charset="-128"/>
              <a:cs typeface="メイリオ" pitchFamily="4" charset="-128"/>
            </a:endParaRPr>
          </a:p>
        </p:txBody>
      </p:sp>
      <p:sp>
        <p:nvSpPr>
          <p:cNvPr id="4099"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53C359E6-1EE1-D448-9EF6-7DCA0C963285}"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3</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4100" name="コンテンツ プレースホルダー 2"/>
          <p:cNvSpPr txBox="1">
            <a:spLocks noChangeArrowheads="1"/>
          </p:cNvSpPr>
          <p:nvPr/>
        </p:nvSpPr>
        <p:spPr bwMode="auto">
          <a:xfrm>
            <a:off x="585788" y="908720"/>
            <a:ext cx="8306692" cy="3456384"/>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Clr>
                <a:schemeClr val="accent2"/>
              </a:buClr>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変更しないもの</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Clr>
                <a:schemeClr val="accent2"/>
              </a:buClr>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スカウトに対して、興味がある</a:t>
            </a:r>
            <a:r>
              <a:rPr lang="en-US" altLang="ja-JP" sz="1600" dirty="0" smtClean="0">
                <a:solidFill>
                  <a:srgbClr val="000000"/>
                </a:solidFill>
                <a:latin typeface="メイリオ" pitchFamily="4" charset="-128"/>
                <a:ea typeface="メイリオ" pitchFamily="4" charset="-128"/>
                <a:cs typeface="メイリオ" pitchFamily="4" charset="-128"/>
              </a:rPr>
              <a:t>/</a:t>
            </a:r>
            <a:r>
              <a:rPr lang="ja-JP" altLang="en-US" sz="1600" dirty="0" smtClean="0">
                <a:solidFill>
                  <a:srgbClr val="000000"/>
                </a:solidFill>
                <a:latin typeface="メイリオ" pitchFamily="4" charset="-128"/>
                <a:ea typeface="メイリオ" pitchFamily="4" charset="-128"/>
                <a:cs typeface="メイリオ" pitchFamily="4" charset="-128"/>
              </a:rPr>
              <a:t>ない</a:t>
            </a:r>
            <a:r>
              <a:rPr lang="ja-JP" altLang="en-US" sz="1600" dirty="0" err="1" smtClean="0">
                <a:solidFill>
                  <a:srgbClr val="000000"/>
                </a:solidFill>
                <a:latin typeface="メイリオ" pitchFamily="4" charset="-128"/>
                <a:ea typeface="メイリオ" pitchFamily="4" charset="-128"/>
                <a:cs typeface="メイリオ" pitchFamily="4" charset="-128"/>
              </a:rPr>
              <a:t>を</a:t>
            </a:r>
            <a:r>
              <a:rPr lang="en-US" altLang="ja-JP" sz="1600" dirty="0" smtClean="0">
                <a:solidFill>
                  <a:srgbClr val="000000"/>
                </a:solidFill>
                <a:latin typeface="メイリオ" pitchFamily="4" charset="-128"/>
                <a:ea typeface="メイリオ" pitchFamily="4" charset="-128"/>
                <a:cs typeface="メイリオ" pitchFamily="4" charset="-128"/>
              </a:rPr>
              <a:t>Response</a:t>
            </a:r>
            <a:r>
              <a:rPr lang="ja-JP" altLang="en-US" sz="1600" dirty="0" smtClean="0">
                <a:solidFill>
                  <a:srgbClr val="000000"/>
                </a:solidFill>
                <a:latin typeface="メイリオ" pitchFamily="4" charset="-128"/>
                <a:ea typeface="メイリオ" pitchFamily="4" charset="-128"/>
                <a:cs typeface="メイリオ" pitchFamily="4" charset="-128"/>
              </a:rPr>
              <a:t>するのは変更しない</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Clr>
                <a:schemeClr val="accent2"/>
              </a:buClr>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スカウトを処理する「強制感」は維持したい</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endParaRPr lang="en-US" altLang="ja-JP" sz="16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追加したいもの</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Clr>
                <a:schemeClr val="accent2"/>
              </a:buClr>
              <a:buFont typeface="Wingdings" panose="05000000000000000000" pitchFamily="2" charset="2"/>
              <a:buChar char="ü"/>
            </a:pPr>
            <a:r>
              <a:rPr lang="en-US" altLang="ja-JP" sz="1600" dirty="0">
                <a:solidFill>
                  <a:srgbClr val="000000"/>
                </a:solidFill>
                <a:latin typeface="メイリオ" pitchFamily="4" charset="-128"/>
                <a:ea typeface="メイリオ" pitchFamily="4" charset="-128"/>
                <a:cs typeface="メイリオ" pitchFamily="4" charset="-128"/>
              </a:rPr>
              <a:t>PC</a:t>
            </a:r>
            <a:r>
              <a:rPr lang="ja-JP" altLang="en-US" sz="1600" dirty="0">
                <a:solidFill>
                  <a:srgbClr val="000000"/>
                </a:solidFill>
                <a:latin typeface="メイリオ" pitchFamily="4" charset="-128"/>
                <a:ea typeface="メイリオ" pitchFamily="4" charset="-128"/>
                <a:cs typeface="メイリオ" pitchFamily="4" charset="-128"/>
              </a:rPr>
              <a:t>に比べてもっとシンプルにして</a:t>
            </a:r>
            <a:r>
              <a:rPr lang="ja-JP" altLang="en-US" sz="1600" dirty="0" smtClean="0">
                <a:solidFill>
                  <a:srgbClr val="000000"/>
                </a:solidFill>
                <a:latin typeface="メイリオ" pitchFamily="4" charset="-128"/>
                <a:ea typeface="メイリオ" pitchFamily="4" charset="-128"/>
                <a:cs typeface="メイリオ" pitchFamily="4" charset="-128"/>
              </a:rPr>
              <a:t>いきたい</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Clr>
                <a:schemeClr val="accent2"/>
              </a:buClr>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a:t>
            </a:r>
            <a:r>
              <a:rPr lang="en-US" altLang="ja-JP" sz="1600" dirty="0" smtClean="0">
                <a:solidFill>
                  <a:srgbClr val="000000"/>
                </a:solidFill>
                <a:latin typeface="メイリオ" pitchFamily="4" charset="-128"/>
                <a:ea typeface="メイリオ" pitchFamily="4" charset="-128"/>
                <a:cs typeface="メイリオ" pitchFamily="4" charset="-128"/>
              </a:rPr>
              <a:t>×</a:t>
            </a:r>
            <a:r>
              <a:rPr lang="ja-JP" altLang="en-US" sz="1600" dirty="0" smtClean="0">
                <a:solidFill>
                  <a:srgbClr val="000000"/>
                </a:solidFill>
                <a:latin typeface="メイリオ" pitchFamily="4" charset="-128"/>
                <a:ea typeface="メイリオ" pitchFamily="4" charset="-128"/>
                <a:cs typeface="メイリオ" pitchFamily="4" charset="-128"/>
              </a:rPr>
              <a:t>」「あとで」「いいね！を返す」の表現は変更してみたい</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Clr>
                <a:schemeClr val="accent2"/>
              </a:buClr>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a:t>
            </a:r>
            <a:r>
              <a:rPr lang="en-US" altLang="ja-JP" sz="1600" dirty="0" smtClean="0">
                <a:solidFill>
                  <a:srgbClr val="000000"/>
                </a:solidFill>
                <a:latin typeface="メイリオ" pitchFamily="4" charset="-128"/>
                <a:ea typeface="メイリオ" pitchFamily="4" charset="-128"/>
                <a:cs typeface="メイリオ" pitchFamily="4" charset="-128"/>
              </a:rPr>
              <a:t>×</a:t>
            </a:r>
            <a:r>
              <a:rPr lang="ja-JP" altLang="en-US" sz="1600" dirty="0" smtClean="0">
                <a:solidFill>
                  <a:srgbClr val="000000"/>
                </a:solidFill>
                <a:latin typeface="メイリオ" pitchFamily="4" charset="-128"/>
                <a:ea typeface="メイリオ" pitchFamily="4" charset="-128"/>
                <a:cs typeface="メイリオ" pitchFamily="4" charset="-128"/>
              </a:rPr>
              <a:t>」</a:t>
            </a:r>
            <a:r>
              <a:rPr lang="ja-JP" altLang="en-US" sz="1600" dirty="0">
                <a:solidFill>
                  <a:srgbClr val="000000"/>
                </a:solidFill>
                <a:latin typeface="メイリオ" pitchFamily="4" charset="-128"/>
                <a:ea typeface="メイリオ" pitchFamily="4" charset="-128"/>
                <a:cs typeface="メイリオ" pitchFamily="4" charset="-128"/>
              </a:rPr>
              <a:t>としたものを含めて、届いたスカウトを貯めていくことは実施してみたい</a:t>
            </a:r>
            <a:endParaRPr lang="en-US" altLang="ja-JP" sz="1600" dirty="0" smtClean="0">
              <a:solidFill>
                <a:srgbClr val="000000"/>
              </a:solidFill>
              <a:latin typeface="メイリオ" pitchFamily="4" charset="-128"/>
              <a:ea typeface="メイリオ" pitchFamily="4" charset="-128"/>
              <a:cs typeface="メイリオ" pitchFamily="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574674" y="-20638"/>
            <a:ext cx="8173789" cy="714376"/>
          </a:xfrm>
        </p:spPr>
        <p:txBody>
          <a:bodyPr/>
          <a:lstStyle/>
          <a:p>
            <a:r>
              <a:rPr lang="ja-JP" altLang="en-US" sz="2000" dirty="0" smtClean="0">
                <a:latin typeface="メイリオ" pitchFamily="4" charset="-128"/>
                <a:ea typeface="メイリオ" pitchFamily="4" charset="-128"/>
                <a:cs typeface="メイリオ" pitchFamily="4" charset="-128"/>
              </a:rPr>
              <a:t>展開可能性パターン①</a:t>
            </a:r>
            <a:endParaRPr lang="en-US" altLang="ja-JP" sz="2000" dirty="0">
              <a:latin typeface="メイリオ" pitchFamily="4" charset="-128"/>
              <a:ea typeface="メイリオ" pitchFamily="4" charset="-128"/>
              <a:cs typeface="メイリオ" pitchFamily="4" charset="-128"/>
            </a:endParaRPr>
          </a:p>
        </p:txBody>
      </p:sp>
      <p:sp>
        <p:nvSpPr>
          <p:cNvPr id="4099"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53C359E6-1EE1-D448-9EF6-7DCA0C963285}"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4</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47497" y="1544792"/>
            <a:ext cx="5088565" cy="3816424"/>
          </a:xfrm>
          <a:prstGeom prst="rect">
            <a:avLst/>
          </a:prstGeom>
        </p:spPr>
      </p:pic>
      <p:sp>
        <p:nvSpPr>
          <p:cNvPr id="12" name="コンテンツ プレースホルダー 2"/>
          <p:cNvSpPr txBox="1">
            <a:spLocks noChangeArrowheads="1"/>
          </p:cNvSpPr>
          <p:nvPr/>
        </p:nvSpPr>
        <p:spPr bwMode="auto">
          <a:xfrm>
            <a:off x="4569068" y="908721"/>
            <a:ext cx="4202236" cy="5088566"/>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Clr>
                <a:schemeClr val="accent2"/>
              </a:buClr>
              <a:buFont typeface="Wingdings" pitchFamily="4" charset="2"/>
              <a:buChar char="l"/>
            </a:pPr>
            <a:r>
              <a:rPr lang="ja-JP" altLang="en-US" sz="1000" dirty="0" smtClean="0">
                <a:solidFill>
                  <a:srgbClr val="000000"/>
                </a:solidFill>
                <a:latin typeface="メイリオ" pitchFamily="4" charset="-128"/>
                <a:ea typeface="メイリオ" pitchFamily="4" charset="-128"/>
                <a:cs typeface="メイリオ" pitchFamily="4" charset="-128"/>
              </a:rPr>
              <a:t>タイムライン</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スカウトが過去履歴</a:t>
            </a:r>
            <a:r>
              <a:rPr lang="ja-JP" altLang="en-US" sz="1000" dirty="0" smtClean="0">
                <a:solidFill>
                  <a:srgbClr val="000000"/>
                </a:solidFill>
                <a:latin typeface="メイリオ" pitchFamily="4" charset="-128"/>
                <a:ea typeface="メイリオ" pitchFamily="4" charset="-128"/>
                <a:cs typeface="メイリオ" pitchFamily="4" charset="-128"/>
              </a:rPr>
              <a:t>も含めて表示されている</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最新のスカウトを処理しないと、他のスカウトは閲覧できない</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スカウトだけでなく、以下も表示される</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150000"/>
              </a:lnSpc>
              <a:spcBef>
                <a:spcPct val="20000"/>
              </a:spcBef>
              <a:buClr>
                <a:schemeClr val="accent2"/>
              </a:buClr>
              <a:buFont typeface="Wingdings" panose="05000000000000000000" pitchFamily="2" charset="2"/>
              <a:buChar char="Ø"/>
            </a:pPr>
            <a:r>
              <a:rPr lang="ja-JP" altLang="en-US" sz="1000" dirty="0" smtClean="0">
                <a:solidFill>
                  <a:srgbClr val="000000"/>
                </a:solidFill>
                <a:latin typeface="メイリオ" pitchFamily="4" charset="-128"/>
                <a:ea typeface="メイリオ" pitchFamily="4" charset="-128"/>
                <a:cs typeface="メイリオ" pitchFamily="4" charset="-128"/>
              </a:rPr>
              <a:t>「一番上のスカウトを処理しないと他が見れません・・・・」などのチュートリアルも表示する</a:t>
            </a:r>
            <a:endParaRPr lang="en-US" altLang="ja-JP" sz="1000" dirty="0">
              <a:solidFill>
                <a:srgbClr val="000000"/>
              </a:solidFill>
              <a:latin typeface="メイリオ" pitchFamily="4" charset="-128"/>
              <a:ea typeface="メイリオ" pitchFamily="4" charset="-128"/>
              <a:cs typeface="メイリオ" pitchFamily="4" charset="-128"/>
            </a:endParaRPr>
          </a:p>
          <a:p>
            <a:pPr marL="1085850" lvl="2" indent="-171450">
              <a:lnSpc>
                <a:spcPct val="150000"/>
              </a:lnSpc>
              <a:spcBef>
                <a:spcPct val="20000"/>
              </a:spcBef>
              <a:buClr>
                <a:schemeClr val="accent2"/>
              </a:buClr>
              <a:buFont typeface="Wingdings" panose="05000000000000000000" pitchFamily="2" charset="2"/>
              <a:buChar char="Ø"/>
            </a:pPr>
            <a:r>
              <a:rPr lang="ja-JP" altLang="en-US" sz="1000" dirty="0" smtClean="0">
                <a:solidFill>
                  <a:srgbClr val="000000"/>
                </a:solidFill>
                <a:latin typeface="メイリオ" pitchFamily="4" charset="-128"/>
                <a:ea typeface="メイリオ" pitchFamily="4" charset="-128"/>
                <a:cs typeface="メイリオ" pitchFamily="4" charset="-128"/>
              </a:rPr>
              <a:t>「</a:t>
            </a:r>
            <a:r>
              <a:rPr lang="en-US" altLang="ja-JP" sz="1000" dirty="0" smtClean="0">
                <a:solidFill>
                  <a:srgbClr val="000000"/>
                </a:solidFill>
                <a:latin typeface="メイリオ" pitchFamily="4" charset="-128"/>
                <a:ea typeface="メイリオ" pitchFamily="4" charset="-128"/>
                <a:cs typeface="メイリオ" pitchFamily="4" charset="-128"/>
              </a:rPr>
              <a:t>Facebook</a:t>
            </a:r>
            <a:r>
              <a:rPr lang="ja-JP" altLang="en-US" sz="1000" dirty="0" smtClean="0">
                <a:solidFill>
                  <a:srgbClr val="000000"/>
                </a:solidFill>
                <a:latin typeface="メイリオ" pitchFamily="4" charset="-128"/>
                <a:ea typeface="メイリオ" pitchFamily="4" charset="-128"/>
                <a:cs typeface="メイリオ" pitchFamily="4" charset="-128"/>
              </a:rPr>
              <a:t>求人」などの人気求人をユーザーのモチベーションを上げるために表示する。その際に、プロフィール入力をすることを促すようにする</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150000"/>
              </a:lnSpc>
              <a:spcBef>
                <a:spcPct val="20000"/>
              </a:spcBef>
              <a:buClr>
                <a:schemeClr val="accent2"/>
              </a:buClr>
              <a:buFont typeface="Wingdings" panose="05000000000000000000" pitchFamily="2" charset="2"/>
              <a:buChar char="Ø"/>
            </a:pPr>
            <a:r>
              <a:rPr lang="ja-JP" altLang="en-US" sz="1000" dirty="0" smtClean="0">
                <a:solidFill>
                  <a:srgbClr val="000000"/>
                </a:solidFill>
                <a:latin typeface="メイリオ" pitchFamily="4" charset="-128"/>
                <a:ea typeface="メイリオ" pitchFamily="4" charset="-128"/>
                <a:cs typeface="メイリオ" pitchFamily="4" charset="-128"/>
              </a:rPr>
              <a:t>プロフィール入力を促すメッセージも表示される</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r>
              <a:rPr lang="ja-JP" altLang="en-US" sz="1000" dirty="0" smtClean="0">
                <a:solidFill>
                  <a:srgbClr val="000000"/>
                </a:solidFill>
                <a:latin typeface="メイリオ" pitchFamily="4" charset="-128"/>
                <a:ea typeface="メイリオ" pitchFamily="4" charset="-128"/>
                <a:cs typeface="メイリオ" pitchFamily="4" charset="-128"/>
              </a:rPr>
              <a:t>メッセンジャー</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最新のメッセージが表示される</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150000"/>
              </a:lnSpc>
              <a:spcBef>
                <a:spcPct val="20000"/>
              </a:spcBef>
              <a:buClr>
                <a:schemeClr val="accent2"/>
              </a:buClr>
              <a:buFont typeface="Wingdings" panose="05000000000000000000" pitchFamily="2" charset="2"/>
              <a:buChar char="Ø"/>
            </a:pPr>
            <a:r>
              <a:rPr lang="ja-JP" altLang="en-US" sz="1000" dirty="0" smtClean="0">
                <a:solidFill>
                  <a:srgbClr val="000000"/>
                </a:solidFill>
                <a:latin typeface="メイリオ" pitchFamily="4" charset="-128"/>
                <a:ea typeface="メイリオ" pitchFamily="4" charset="-128"/>
                <a:cs typeface="メイリオ" pitchFamily="4" charset="-128"/>
              </a:rPr>
              <a:t>最初の時点で「スカウトありがとうございます」というメッセージを送ったことになっている。</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同様に、やりとりをしているメッセージ一覧が表示される</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itchFamily="4" charset="2"/>
              <a:buChar char="l"/>
            </a:pPr>
            <a:endParaRPr lang="en-US" altLang="ja-JP" sz="1000" dirty="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r>
              <a:rPr lang="ja-JP" altLang="en-US" sz="1000" dirty="0" smtClean="0">
                <a:solidFill>
                  <a:srgbClr val="000000"/>
                </a:solidFill>
                <a:latin typeface="メイリオ" pitchFamily="4" charset="-128"/>
                <a:ea typeface="メイリオ" pitchFamily="4" charset="-128"/>
                <a:cs typeface="メイリオ" pitchFamily="4" charset="-128"/>
              </a:rPr>
              <a:t>プロフィール</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プロフィール入力率、スカウト・足跡などの現状値の表示</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また、プロフィールが一覧で表示されているようにする</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Font typeface="Wingdings" panose="05000000000000000000" pitchFamily="2" charset="2"/>
              <a:buChar char="ü"/>
            </a:pPr>
            <a:endParaRPr lang="en-US" altLang="ja-JP" sz="1000" dirty="0" smtClean="0">
              <a:solidFill>
                <a:srgbClr val="000000"/>
              </a:solidFill>
              <a:latin typeface="メイリオ" pitchFamily="4" charset="-128"/>
              <a:ea typeface="メイリオ" pitchFamily="4" charset="-128"/>
              <a:cs typeface="メイリオ" pitchFamily="4" charset="-128"/>
            </a:endParaRPr>
          </a:p>
        </p:txBody>
      </p:sp>
    </p:spTree>
    <p:extLst>
      <p:ext uri="{BB962C8B-B14F-4D97-AF65-F5344CB8AC3E}">
        <p14:creationId xmlns:p14="http://schemas.microsoft.com/office/powerpoint/2010/main" val="2927795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574674" y="-20638"/>
            <a:ext cx="8173789" cy="714376"/>
          </a:xfrm>
        </p:spPr>
        <p:txBody>
          <a:bodyPr/>
          <a:lstStyle/>
          <a:p>
            <a:r>
              <a:rPr lang="ja-JP" altLang="en-US" sz="2000" dirty="0" smtClean="0">
                <a:latin typeface="メイリオ" pitchFamily="4" charset="-128"/>
                <a:ea typeface="メイリオ" pitchFamily="4" charset="-128"/>
                <a:cs typeface="メイリオ" pitchFamily="4" charset="-128"/>
              </a:rPr>
              <a:t>展開可能性パターン①の補足</a:t>
            </a:r>
            <a:endParaRPr lang="en-US" altLang="ja-JP" sz="2000" dirty="0">
              <a:latin typeface="メイリオ" pitchFamily="4" charset="-128"/>
              <a:ea typeface="メイリオ" pitchFamily="4" charset="-128"/>
              <a:cs typeface="メイリオ" pitchFamily="4" charset="-128"/>
            </a:endParaRPr>
          </a:p>
        </p:txBody>
      </p:sp>
      <p:sp>
        <p:nvSpPr>
          <p:cNvPr id="4099"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53C359E6-1EE1-D448-9EF6-7DCA0C963285}"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5</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6" name="コンテンツ プレースホルダー 2"/>
          <p:cNvSpPr txBox="1">
            <a:spLocks noChangeArrowheads="1"/>
          </p:cNvSpPr>
          <p:nvPr/>
        </p:nvSpPr>
        <p:spPr bwMode="auto">
          <a:xfrm>
            <a:off x="585788" y="908719"/>
            <a:ext cx="8306692" cy="5336505"/>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Clr>
                <a:schemeClr val="accent2"/>
              </a:buClr>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新しいもの、押し出したいもの</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itchFamily="4" charset="2"/>
              <a:buChar char="l"/>
            </a:pPr>
            <a:r>
              <a:rPr lang="en-US" altLang="ja-JP" sz="1600" dirty="0" smtClean="0">
                <a:solidFill>
                  <a:srgbClr val="000000"/>
                </a:solidFill>
                <a:latin typeface="メイリオ" pitchFamily="4" charset="-128"/>
                <a:ea typeface="メイリオ" pitchFamily="4" charset="-128"/>
                <a:cs typeface="メイリオ" pitchFamily="4" charset="-128"/>
              </a:rPr>
              <a:t>Timeline</a:t>
            </a:r>
            <a:r>
              <a:rPr lang="ja-JP" altLang="en-US" sz="1600" dirty="0" smtClean="0">
                <a:solidFill>
                  <a:srgbClr val="000000"/>
                </a:solidFill>
                <a:latin typeface="メイリオ" pitchFamily="4" charset="-128"/>
                <a:ea typeface="メイリオ" pitchFamily="4" charset="-128"/>
                <a:cs typeface="メイリオ" pitchFamily="4" charset="-128"/>
              </a:rPr>
              <a:t>機能。スカウトを中心として、ユーザーはタイムラインだけを見て処理をしていくことで、</a:t>
            </a:r>
            <a:r>
              <a:rPr lang="en-US" altLang="ja-JP" sz="1600" dirty="0" smtClean="0">
                <a:solidFill>
                  <a:srgbClr val="000000"/>
                </a:solidFill>
                <a:latin typeface="メイリオ" pitchFamily="4" charset="-128"/>
                <a:ea typeface="メイリオ" pitchFamily="4" charset="-128"/>
                <a:cs typeface="メイリオ" pitchFamily="4" charset="-128"/>
              </a:rPr>
              <a:t>Switch</a:t>
            </a:r>
            <a:r>
              <a:rPr lang="ja-JP" altLang="en-US" sz="1600" dirty="0" smtClean="0">
                <a:solidFill>
                  <a:srgbClr val="000000"/>
                </a:solidFill>
                <a:latin typeface="メイリオ" pitchFamily="4" charset="-128"/>
                <a:ea typeface="メイリオ" pitchFamily="4" charset="-128"/>
                <a:cs typeface="メイリオ" pitchFamily="4" charset="-128"/>
              </a:rPr>
              <a:t>上の動きが完結することを想定</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itchFamily="4" charset="2"/>
              <a:buChar char="l"/>
            </a:pPr>
            <a:endParaRPr lang="en-US" altLang="ja-JP" sz="1600" dirty="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良いところ</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過去のスカウトの履歴を閲覧することができて楽しい</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itchFamily="4" charset="2"/>
              <a:buChar char="l"/>
            </a:pPr>
            <a:endParaRPr lang="en-US" altLang="ja-JP" sz="1600" dirty="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悪いところ、もしくは問い</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十分にシンプルであるかどうか？</a:t>
            </a:r>
            <a:endParaRPr lang="en-US" altLang="ja-JP" sz="1600" dirty="0" smtClean="0">
              <a:solidFill>
                <a:srgbClr val="000000"/>
              </a:solidFill>
              <a:latin typeface="メイリオ" pitchFamily="4" charset="-128"/>
              <a:ea typeface="メイリオ" pitchFamily="4" charset="-128"/>
              <a:cs typeface="メイリオ" pitchFamily="4" charset="-128"/>
            </a:endParaRPr>
          </a:p>
        </p:txBody>
      </p:sp>
    </p:spTree>
    <p:extLst>
      <p:ext uri="{BB962C8B-B14F-4D97-AF65-F5344CB8AC3E}">
        <p14:creationId xmlns:p14="http://schemas.microsoft.com/office/powerpoint/2010/main" val="3546296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574674" y="-20638"/>
            <a:ext cx="8173789" cy="714376"/>
          </a:xfrm>
        </p:spPr>
        <p:txBody>
          <a:bodyPr/>
          <a:lstStyle/>
          <a:p>
            <a:r>
              <a:rPr lang="ja-JP" altLang="en-US" sz="2000" dirty="0" smtClean="0">
                <a:latin typeface="メイリオ" pitchFamily="4" charset="-128"/>
                <a:ea typeface="メイリオ" pitchFamily="4" charset="-128"/>
                <a:cs typeface="メイリオ" pitchFamily="4" charset="-128"/>
              </a:rPr>
              <a:t>展開可能性パターン②</a:t>
            </a:r>
            <a:endParaRPr lang="en-US" altLang="ja-JP" sz="2000" dirty="0">
              <a:latin typeface="メイリオ" pitchFamily="4" charset="-128"/>
              <a:ea typeface="メイリオ" pitchFamily="4" charset="-128"/>
              <a:cs typeface="メイリオ" pitchFamily="4" charset="-128"/>
            </a:endParaRPr>
          </a:p>
        </p:txBody>
      </p:sp>
      <p:sp>
        <p:nvSpPr>
          <p:cNvPr id="4099"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53C359E6-1EE1-D448-9EF6-7DCA0C963285}"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6</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12" name="コンテンツ プレースホルダー 2"/>
          <p:cNvSpPr txBox="1">
            <a:spLocks noChangeArrowheads="1"/>
          </p:cNvSpPr>
          <p:nvPr/>
        </p:nvSpPr>
        <p:spPr bwMode="auto">
          <a:xfrm>
            <a:off x="4569068" y="908721"/>
            <a:ext cx="4202236" cy="5088566"/>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Clr>
                <a:schemeClr val="accent2"/>
              </a:buClr>
              <a:buFont typeface="Wingdings" pitchFamily="4" charset="2"/>
              <a:buChar char="l"/>
            </a:pPr>
            <a:r>
              <a:rPr lang="ja-JP" altLang="en-US" sz="1000" dirty="0" smtClean="0">
                <a:solidFill>
                  <a:srgbClr val="000000"/>
                </a:solidFill>
                <a:latin typeface="メイリオ" pitchFamily="4" charset="-128"/>
                <a:ea typeface="メイリオ" pitchFamily="4" charset="-128"/>
                <a:cs typeface="メイリオ" pitchFamily="4" charset="-128"/>
              </a:rPr>
              <a:t>タスク</a:t>
            </a:r>
            <a:r>
              <a:rPr lang="ja-JP" altLang="en-US" sz="1000" dirty="0">
                <a:solidFill>
                  <a:srgbClr val="000000"/>
                </a:solidFill>
                <a:latin typeface="メイリオ" pitchFamily="4" charset="-128"/>
                <a:ea typeface="メイリオ" pitchFamily="4" charset="-128"/>
                <a:cs typeface="メイリオ" pitchFamily="4" charset="-128"/>
              </a:rPr>
              <a:t>リスト</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処理をしなければいけないリストを表示しておく</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優先順位はこちら側でロジックを作ることを想定</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スカウト処理</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メッセージ返信</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プロフィール入力</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その他、</a:t>
            </a:r>
            <a:r>
              <a:rPr lang="en-US" altLang="ja-JP" sz="1000" dirty="0" smtClean="0">
                <a:solidFill>
                  <a:srgbClr val="000000"/>
                </a:solidFill>
                <a:latin typeface="メイリオ" pitchFamily="4" charset="-128"/>
                <a:ea typeface="メイリオ" pitchFamily="4" charset="-128"/>
                <a:cs typeface="メイリオ" pitchFamily="4" charset="-128"/>
              </a:rPr>
              <a:t>Switch</a:t>
            </a:r>
            <a:r>
              <a:rPr lang="ja-JP" altLang="en-US" sz="1000" dirty="0" smtClean="0">
                <a:solidFill>
                  <a:srgbClr val="000000"/>
                </a:solidFill>
                <a:latin typeface="メイリオ" pitchFamily="4" charset="-128"/>
                <a:ea typeface="メイリオ" pitchFamily="4" charset="-128"/>
                <a:cs typeface="メイリオ" pitchFamily="4" charset="-128"/>
              </a:rPr>
              <a:t>からの通知（閲覧をすることで処理が完了するということに想定）</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150000"/>
              </a:lnSpc>
              <a:spcBef>
                <a:spcPct val="20000"/>
              </a:spcBef>
              <a:buClr>
                <a:schemeClr val="accent2"/>
              </a:buClr>
              <a:buFont typeface="Wingdings" panose="05000000000000000000" pitchFamily="2" charset="2"/>
              <a:buChar char="ü"/>
            </a:pPr>
            <a:endParaRPr lang="en-US" altLang="ja-JP" sz="1000" dirty="0" smtClean="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r>
              <a:rPr lang="ja-JP" altLang="en-US" sz="1000" dirty="0" smtClean="0">
                <a:solidFill>
                  <a:srgbClr val="000000"/>
                </a:solidFill>
                <a:latin typeface="メイリオ" pitchFamily="4" charset="-128"/>
                <a:ea typeface="メイリオ" pitchFamily="4" charset="-128"/>
                <a:cs typeface="メイリオ" pitchFamily="4" charset="-128"/>
              </a:rPr>
              <a:t>メッセンジャー</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最新のメッセージが表示される</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150000"/>
              </a:lnSpc>
              <a:spcBef>
                <a:spcPct val="20000"/>
              </a:spcBef>
              <a:buClr>
                <a:schemeClr val="accent2"/>
              </a:buClr>
              <a:buFont typeface="Wingdings" panose="05000000000000000000" pitchFamily="2" charset="2"/>
              <a:buChar char="Ø"/>
            </a:pPr>
            <a:r>
              <a:rPr lang="ja-JP" altLang="en-US" sz="1000" dirty="0" smtClean="0">
                <a:solidFill>
                  <a:srgbClr val="000000"/>
                </a:solidFill>
                <a:latin typeface="メイリオ" pitchFamily="4" charset="-128"/>
                <a:ea typeface="メイリオ" pitchFamily="4" charset="-128"/>
                <a:cs typeface="メイリオ" pitchFamily="4" charset="-128"/>
              </a:rPr>
              <a:t>最初の時点で「スカウトありがとうございます」というメッセージを送ったことになっている。</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同様に、やりとりをしているメッセージ一覧が表示される</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itchFamily="4" charset="2"/>
              <a:buChar char="l"/>
            </a:pPr>
            <a:endParaRPr lang="en-US" altLang="ja-JP" sz="1000" dirty="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r>
              <a:rPr lang="ja-JP" altLang="en-US" sz="1000" dirty="0" smtClean="0">
                <a:solidFill>
                  <a:srgbClr val="000000"/>
                </a:solidFill>
                <a:latin typeface="メイリオ" pitchFamily="4" charset="-128"/>
                <a:ea typeface="メイリオ" pitchFamily="4" charset="-128"/>
                <a:cs typeface="メイリオ" pitchFamily="4" charset="-128"/>
              </a:rPr>
              <a:t>プロフィール</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プロフィール入力率、スカウト・足跡などの現状値の表示</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また、プロフィールが一覧で表示されているようにする</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Font typeface="Wingdings" panose="05000000000000000000" pitchFamily="2" charset="2"/>
              <a:buChar char="ü"/>
            </a:pPr>
            <a:endParaRPr lang="en-US" altLang="ja-JP" sz="1000" dirty="0" smtClean="0">
              <a:solidFill>
                <a:srgbClr val="000000"/>
              </a:solidFill>
              <a:latin typeface="メイリオ" pitchFamily="4" charset="-128"/>
              <a:ea typeface="メイリオ" pitchFamily="4" charset="-128"/>
              <a:cs typeface="メイリオ" pitchFamily="4" charset="-128"/>
            </a:endParaRPr>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7840" y="1552697"/>
            <a:ext cx="5151808" cy="3863856"/>
          </a:xfrm>
          <a:prstGeom prst="rect">
            <a:avLst/>
          </a:prstGeom>
        </p:spPr>
      </p:pic>
    </p:spTree>
    <p:extLst>
      <p:ext uri="{BB962C8B-B14F-4D97-AF65-F5344CB8AC3E}">
        <p14:creationId xmlns:p14="http://schemas.microsoft.com/office/powerpoint/2010/main" val="1598035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574674" y="-20638"/>
            <a:ext cx="8173789" cy="714376"/>
          </a:xfrm>
        </p:spPr>
        <p:txBody>
          <a:bodyPr/>
          <a:lstStyle/>
          <a:p>
            <a:r>
              <a:rPr lang="ja-JP" altLang="en-US" sz="2000" dirty="0" smtClean="0">
                <a:latin typeface="メイリオ" pitchFamily="4" charset="-128"/>
                <a:ea typeface="メイリオ" pitchFamily="4" charset="-128"/>
                <a:cs typeface="メイリオ" pitchFamily="4" charset="-128"/>
              </a:rPr>
              <a:t>展開可能性パターン②の補足</a:t>
            </a:r>
            <a:endParaRPr lang="en-US" altLang="ja-JP" sz="2000" dirty="0">
              <a:latin typeface="メイリオ" pitchFamily="4" charset="-128"/>
              <a:ea typeface="メイリオ" pitchFamily="4" charset="-128"/>
              <a:cs typeface="メイリオ" pitchFamily="4" charset="-128"/>
            </a:endParaRPr>
          </a:p>
        </p:txBody>
      </p:sp>
      <p:sp>
        <p:nvSpPr>
          <p:cNvPr id="4099"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53C359E6-1EE1-D448-9EF6-7DCA0C963285}"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7</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6" name="コンテンツ プレースホルダー 2"/>
          <p:cNvSpPr txBox="1">
            <a:spLocks noChangeArrowheads="1"/>
          </p:cNvSpPr>
          <p:nvPr/>
        </p:nvSpPr>
        <p:spPr bwMode="auto">
          <a:xfrm>
            <a:off x="585788" y="908719"/>
            <a:ext cx="8306692" cy="5336505"/>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Clr>
                <a:schemeClr val="accent2"/>
              </a:buClr>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新しいもの、押し出したいもの</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Clr>
                <a:schemeClr val="accent2"/>
              </a:buClr>
              <a:buFont typeface="Wingdings" panose="05000000000000000000" pitchFamily="2" charset="2"/>
              <a:buChar char="ü"/>
            </a:pPr>
            <a:r>
              <a:rPr lang="en-US" altLang="ja-JP" sz="1600" dirty="0" smtClean="0">
                <a:solidFill>
                  <a:srgbClr val="000000"/>
                </a:solidFill>
                <a:latin typeface="メイリオ" pitchFamily="4" charset="-128"/>
                <a:ea typeface="メイリオ" pitchFamily="4" charset="-128"/>
                <a:cs typeface="メイリオ" pitchFamily="4" charset="-128"/>
              </a:rPr>
              <a:t>Switch</a:t>
            </a:r>
            <a:r>
              <a:rPr lang="ja-JP" altLang="en-US" sz="1600" dirty="0" smtClean="0">
                <a:solidFill>
                  <a:srgbClr val="000000"/>
                </a:solidFill>
                <a:latin typeface="メイリオ" pitchFamily="4" charset="-128"/>
                <a:ea typeface="メイリオ" pitchFamily="4" charset="-128"/>
                <a:cs typeface="メイリオ" pitchFamily="4" charset="-128"/>
              </a:rPr>
              <a:t>からのタスクを処理していけば、転職活動ができる</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itchFamily="4" charset="2"/>
              <a:buChar char="l"/>
            </a:pPr>
            <a:endParaRPr lang="en-US" altLang="ja-JP" sz="1600" dirty="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良いところ</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Clr>
                <a:schemeClr val="accent2"/>
              </a:buClr>
              <a:buFont typeface="Wingdings" panose="05000000000000000000" pitchFamily="2" charset="2"/>
              <a:buChar char="ü"/>
            </a:pPr>
            <a:r>
              <a:rPr lang="en-US" altLang="ja-JP" sz="1600" dirty="0" smtClean="0">
                <a:solidFill>
                  <a:srgbClr val="000000"/>
                </a:solidFill>
                <a:latin typeface="メイリオ" pitchFamily="4" charset="-128"/>
                <a:ea typeface="メイリオ" pitchFamily="4" charset="-128"/>
                <a:cs typeface="メイリオ" pitchFamily="4" charset="-128"/>
              </a:rPr>
              <a:t>Switch</a:t>
            </a:r>
            <a:r>
              <a:rPr lang="ja-JP" altLang="en-US" sz="1600" dirty="0" smtClean="0">
                <a:solidFill>
                  <a:srgbClr val="000000"/>
                </a:solidFill>
                <a:latin typeface="メイリオ" pitchFamily="4" charset="-128"/>
                <a:ea typeface="メイリオ" pitchFamily="4" charset="-128"/>
                <a:cs typeface="メイリオ" pitchFamily="4" charset="-128"/>
              </a:rPr>
              <a:t>からの通知に対応すれば良いという意味では、よりシンプルになる</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itchFamily="4" charset="2"/>
              <a:buChar char="l"/>
            </a:pPr>
            <a:endParaRPr lang="en-US" altLang="ja-JP" sz="1600" dirty="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悪いところ、もしくは問い</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800100" lvl="1" indent="-342900">
              <a:lnSpc>
                <a:spcPct val="150000"/>
              </a:lnSpc>
              <a:spcBef>
                <a:spcPct val="20000"/>
              </a:spcBef>
              <a:buClr>
                <a:schemeClr val="accent2"/>
              </a:buClr>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過去の履歴を見せることがしづらい</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800100" lvl="1" indent="-342900">
              <a:lnSpc>
                <a:spcPct val="150000"/>
              </a:lnSpc>
              <a:spcBef>
                <a:spcPct val="20000"/>
              </a:spcBef>
              <a:buClr>
                <a:schemeClr val="accent2"/>
              </a:buClr>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心理的な負担が多くなる可能性がある</a:t>
            </a:r>
            <a:endParaRPr lang="en-US" altLang="ja-JP" sz="1600" dirty="0" smtClean="0">
              <a:solidFill>
                <a:srgbClr val="000000"/>
              </a:solidFill>
              <a:latin typeface="メイリオ" pitchFamily="4" charset="-128"/>
              <a:ea typeface="メイリオ" pitchFamily="4" charset="-128"/>
              <a:cs typeface="メイリオ" pitchFamily="4" charset="-128"/>
            </a:endParaRPr>
          </a:p>
        </p:txBody>
      </p:sp>
    </p:spTree>
    <p:extLst>
      <p:ext uri="{BB962C8B-B14F-4D97-AF65-F5344CB8AC3E}">
        <p14:creationId xmlns:p14="http://schemas.microsoft.com/office/powerpoint/2010/main" val="1476166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574674" y="-20638"/>
            <a:ext cx="8173789" cy="714376"/>
          </a:xfrm>
        </p:spPr>
        <p:txBody>
          <a:bodyPr/>
          <a:lstStyle/>
          <a:p>
            <a:r>
              <a:rPr lang="ja-JP" altLang="en-US" sz="2000" dirty="0" smtClean="0">
                <a:latin typeface="メイリオ" pitchFamily="4" charset="-128"/>
                <a:ea typeface="メイリオ" pitchFamily="4" charset="-128"/>
                <a:cs typeface="メイリオ" pitchFamily="4" charset="-128"/>
              </a:rPr>
              <a:t>展開可能性パターン③</a:t>
            </a:r>
            <a:endParaRPr lang="en-US" altLang="ja-JP" sz="2000" dirty="0">
              <a:latin typeface="メイリオ" pitchFamily="4" charset="-128"/>
              <a:ea typeface="メイリオ" pitchFamily="4" charset="-128"/>
              <a:cs typeface="メイリオ" pitchFamily="4" charset="-128"/>
            </a:endParaRPr>
          </a:p>
        </p:txBody>
      </p:sp>
      <p:sp>
        <p:nvSpPr>
          <p:cNvPr id="4099"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53C359E6-1EE1-D448-9EF6-7DCA0C963285}"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8</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12" name="コンテンツ プレースホルダー 2"/>
          <p:cNvSpPr txBox="1">
            <a:spLocks noChangeArrowheads="1"/>
          </p:cNvSpPr>
          <p:nvPr/>
        </p:nvSpPr>
        <p:spPr bwMode="auto">
          <a:xfrm>
            <a:off x="4569068" y="908721"/>
            <a:ext cx="4202236" cy="5088566"/>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Clr>
                <a:schemeClr val="accent2"/>
              </a:buClr>
              <a:buFont typeface="Wingdings" pitchFamily="4" charset="2"/>
              <a:buChar char="l"/>
            </a:pPr>
            <a:r>
              <a:rPr lang="ja-JP" altLang="en-US" sz="1000" dirty="0" smtClean="0">
                <a:solidFill>
                  <a:srgbClr val="000000"/>
                </a:solidFill>
                <a:latin typeface="メイリオ" pitchFamily="4" charset="-128"/>
                <a:ea typeface="メイリオ" pitchFamily="4" charset="-128"/>
                <a:cs typeface="メイリオ" pitchFamily="4" charset="-128"/>
              </a:rPr>
              <a:t>メッセンジャー機能</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インターフェースが「メッセンジャー」のみ</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anose="05000000000000000000" pitchFamily="2" charset="2"/>
              <a:buChar char="ü"/>
            </a:pPr>
            <a:r>
              <a:rPr lang="ja-JP" altLang="en-US" sz="1000" dirty="0" smtClean="0">
                <a:solidFill>
                  <a:srgbClr val="000000"/>
                </a:solidFill>
                <a:latin typeface="メイリオ" pitchFamily="4" charset="-128"/>
                <a:ea typeface="メイリオ" pitchFamily="4" charset="-128"/>
                <a:cs typeface="メイリオ" pitchFamily="4" charset="-128"/>
              </a:rPr>
              <a:t>スカウトはポップアップで表示される</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150000"/>
              </a:lnSpc>
              <a:spcBef>
                <a:spcPct val="20000"/>
              </a:spcBef>
              <a:buClr>
                <a:schemeClr val="accent2"/>
              </a:buClr>
              <a:buFont typeface="Wingdings" panose="05000000000000000000" pitchFamily="2" charset="2"/>
              <a:buChar char="Ø"/>
            </a:pPr>
            <a:r>
              <a:rPr lang="ja-JP" altLang="en-US" sz="1000" dirty="0" smtClean="0">
                <a:solidFill>
                  <a:srgbClr val="000000"/>
                </a:solidFill>
                <a:latin typeface="メイリオ" pitchFamily="4" charset="-128"/>
                <a:ea typeface="メイリオ" pitchFamily="4" charset="-128"/>
                <a:cs typeface="メイリオ" pitchFamily="4" charset="-128"/>
              </a:rPr>
              <a:t>スカウトが処理完了するまでは、元の画面に戻ることができない</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628650" lvl="1" indent="-171450">
              <a:lnSpc>
                <a:spcPct val="150000"/>
              </a:lnSpc>
              <a:spcBef>
                <a:spcPct val="20000"/>
              </a:spcBef>
              <a:buClr>
                <a:schemeClr val="accent2"/>
              </a:buClr>
              <a:buFont typeface="Wingdings" panose="05000000000000000000" pitchFamily="2" charset="2"/>
              <a:buChar char="ü"/>
            </a:pPr>
            <a:r>
              <a:rPr lang="en-US" altLang="ja-JP" sz="1000" dirty="0" err="1" smtClean="0">
                <a:solidFill>
                  <a:srgbClr val="000000"/>
                </a:solidFill>
                <a:latin typeface="メイリオ" pitchFamily="4" charset="-128"/>
                <a:ea typeface="メイリオ" pitchFamily="4" charset="-128"/>
                <a:cs typeface="メイリオ" pitchFamily="4" charset="-128"/>
              </a:rPr>
              <a:t>Swtich</a:t>
            </a:r>
            <a:r>
              <a:rPr lang="ja-JP" altLang="en-US" sz="1000" dirty="0" smtClean="0">
                <a:solidFill>
                  <a:srgbClr val="000000"/>
                </a:solidFill>
                <a:latin typeface="メイリオ" pitchFamily="4" charset="-128"/>
                <a:ea typeface="メイリオ" pitchFamily="4" charset="-128"/>
                <a:cs typeface="メイリオ" pitchFamily="4" charset="-128"/>
              </a:rPr>
              <a:t>からの通知をメッセージの一つとして扱い、「プロフィール入力」「求人紹介」の機能を担う</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150000"/>
              </a:lnSpc>
              <a:spcBef>
                <a:spcPct val="20000"/>
              </a:spcBef>
              <a:buClr>
                <a:schemeClr val="accent2"/>
              </a:buClr>
              <a:buFont typeface="Wingdings" panose="05000000000000000000" pitchFamily="2" charset="2"/>
              <a:buChar char="Ø"/>
            </a:pPr>
            <a:r>
              <a:rPr lang="ja-JP" altLang="en-US" sz="1000" dirty="0" smtClean="0">
                <a:solidFill>
                  <a:srgbClr val="000000"/>
                </a:solidFill>
                <a:latin typeface="メイリオ" pitchFamily="4" charset="-128"/>
                <a:ea typeface="メイリオ" pitchFamily="4" charset="-128"/>
                <a:cs typeface="メイリオ" pitchFamily="4" charset="-128"/>
              </a:rPr>
              <a:t>プロフィール入力、閲覧は</a:t>
            </a:r>
            <a:r>
              <a:rPr lang="en-US" altLang="ja-JP" sz="1000" dirty="0" smtClean="0">
                <a:solidFill>
                  <a:srgbClr val="000000"/>
                </a:solidFill>
                <a:latin typeface="メイリオ" pitchFamily="4" charset="-128"/>
                <a:ea typeface="メイリオ" pitchFamily="4" charset="-128"/>
                <a:cs typeface="メイリオ" pitchFamily="4" charset="-128"/>
              </a:rPr>
              <a:t>Switch</a:t>
            </a:r>
            <a:r>
              <a:rPr lang="ja-JP" altLang="en-US" sz="1000" dirty="0" smtClean="0">
                <a:solidFill>
                  <a:srgbClr val="000000"/>
                </a:solidFill>
                <a:latin typeface="メイリオ" pitchFamily="4" charset="-128"/>
                <a:ea typeface="メイリオ" pitchFamily="4" charset="-128"/>
                <a:cs typeface="メイリオ" pitchFamily="4" charset="-128"/>
              </a:rPr>
              <a:t>からのメッセージに返信がすることで入力完了、もしくは、入力したものを確認できる</a:t>
            </a:r>
            <a:endParaRPr lang="en-US" altLang="ja-JP" sz="1000" dirty="0" smtClean="0">
              <a:solidFill>
                <a:srgbClr val="000000"/>
              </a:solidFill>
              <a:latin typeface="メイリオ" pitchFamily="4" charset="-128"/>
              <a:ea typeface="メイリオ" pitchFamily="4" charset="-128"/>
              <a:cs typeface="メイリオ" pitchFamily="4" charset="-128"/>
            </a:endParaRPr>
          </a:p>
          <a:p>
            <a:pPr marL="1085850" lvl="2" indent="-171450">
              <a:lnSpc>
                <a:spcPct val="150000"/>
              </a:lnSpc>
              <a:spcBef>
                <a:spcPct val="20000"/>
              </a:spcBef>
              <a:buClr>
                <a:schemeClr val="accent2"/>
              </a:buClr>
              <a:buFont typeface="Wingdings" panose="05000000000000000000" pitchFamily="2" charset="2"/>
              <a:buChar char="Ø"/>
            </a:pPr>
            <a:r>
              <a:rPr lang="ja-JP" altLang="en-US" sz="1000" dirty="0" smtClean="0">
                <a:solidFill>
                  <a:srgbClr val="000000"/>
                </a:solidFill>
                <a:latin typeface="メイリオ" pitchFamily="4" charset="-128"/>
                <a:ea typeface="メイリオ" pitchFamily="4" charset="-128"/>
                <a:cs typeface="メイリオ" pitchFamily="4" charset="-128"/>
              </a:rPr>
              <a:t>また、</a:t>
            </a:r>
            <a:r>
              <a:rPr lang="en-US" altLang="ja-JP" sz="1000" dirty="0" err="1" smtClean="0">
                <a:solidFill>
                  <a:srgbClr val="000000"/>
                </a:solidFill>
                <a:latin typeface="メイリオ" pitchFamily="4" charset="-128"/>
                <a:ea typeface="メイリオ" pitchFamily="4" charset="-128"/>
                <a:cs typeface="メイリオ" pitchFamily="4" charset="-128"/>
              </a:rPr>
              <a:t>facebook</a:t>
            </a:r>
            <a:r>
              <a:rPr lang="ja-JP" altLang="en-US" sz="1000" dirty="0" smtClean="0">
                <a:solidFill>
                  <a:srgbClr val="000000"/>
                </a:solidFill>
                <a:latin typeface="メイリオ" pitchFamily="4" charset="-128"/>
                <a:ea typeface="メイリオ" pitchFamily="4" charset="-128"/>
                <a:cs typeface="メイリオ" pitchFamily="4" charset="-128"/>
              </a:rPr>
              <a:t>求人情報などの</a:t>
            </a:r>
            <a:r>
              <a:rPr lang="ja-JP" altLang="en-US" sz="1000" dirty="0">
                <a:solidFill>
                  <a:srgbClr val="000000"/>
                </a:solidFill>
                <a:latin typeface="メイリオ" pitchFamily="4" charset="-128"/>
                <a:ea typeface="メイリオ" pitchFamily="4" charset="-128"/>
                <a:cs typeface="メイリオ" pitchFamily="4" charset="-128"/>
              </a:rPr>
              <a:t>人気求人をユーザーのモチベーションを上げるために表示する。</a:t>
            </a:r>
            <a:endParaRPr lang="en-US" altLang="ja-JP" sz="1000" dirty="0">
              <a:solidFill>
                <a:srgbClr val="000000"/>
              </a:solidFill>
              <a:latin typeface="メイリオ" pitchFamily="4" charset="-128"/>
              <a:ea typeface="メイリオ" pitchFamily="4" charset="-128"/>
              <a:cs typeface="メイリオ" pitchFamily="4" charset="-128"/>
            </a:endParaRPr>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49780" y="1570903"/>
            <a:ext cx="5117444" cy="3838083"/>
          </a:xfrm>
          <a:prstGeom prst="rect">
            <a:avLst/>
          </a:prstGeom>
        </p:spPr>
      </p:pic>
    </p:spTree>
    <p:extLst>
      <p:ext uri="{BB962C8B-B14F-4D97-AF65-F5344CB8AC3E}">
        <p14:creationId xmlns:p14="http://schemas.microsoft.com/office/powerpoint/2010/main" val="1623676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574674" y="-20638"/>
            <a:ext cx="8173789" cy="714376"/>
          </a:xfrm>
        </p:spPr>
        <p:txBody>
          <a:bodyPr/>
          <a:lstStyle/>
          <a:p>
            <a:r>
              <a:rPr lang="ja-JP" altLang="en-US" sz="2000" dirty="0" smtClean="0">
                <a:latin typeface="メイリオ" pitchFamily="4" charset="-128"/>
                <a:ea typeface="メイリオ" pitchFamily="4" charset="-128"/>
                <a:cs typeface="メイリオ" pitchFamily="4" charset="-128"/>
              </a:rPr>
              <a:t>展開可能性パターン③の補足</a:t>
            </a:r>
            <a:endParaRPr lang="en-US" altLang="ja-JP" sz="2000" dirty="0">
              <a:latin typeface="メイリオ" pitchFamily="4" charset="-128"/>
              <a:ea typeface="メイリオ" pitchFamily="4" charset="-128"/>
              <a:cs typeface="メイリオ" pitchFamily="4" charset="-128"/>
            </a:endParaRPr>
          </a:p>
        </p:txBody>
      </p:sp>
      <p:sp>
        <p:nvSpPr>
          <p:cNvPr id="4099" name="スライド番号プレースホルダー 3"/>
          <p:cNvSpPr txBox="1">
            <a:spLocks noGrp="1" noChangeArrowheads="1"/>
          </p:cNvSpPr>
          <p:nvPr/>
        </p:nvSpPr>
        <p:spPr bwMode="auto">
          <a:xfrm>
            <a:off x="6553200" y="6245225"/>
            <a:ext cx="1981200" cy="476250"/>
          </a:xfrm>
          <a:prstGeom prst="rect">
            <a:avLst/>
          </a:prstGeom>
          <a:noFill/>
          <a:ln w="9525">
            <a:noFill/>
            <a:miter lim="800000"/>
            <a:headEnd/>
            <a:tailEnd/>
          </a:ln>
        </p:spPr>
        <p:txBody>
          <a:bodyPr>
            <a:prstTxWarp prst="textNoShape">
              <a:avLst/>
            </a:prstTxWarp>
          </a:bodyPr>
          <a:lstStyle/>
          <a:p>
            <a:pPr algn="r" eaLnBrk="1" hangingPunct="1">
              <a:buFont typeface="Arial" pitchFamily="4" charset="0"/>
              <a:buNone/>
            </a:pPr>
            <a:fld id="{53C359E6-1EE1-D448-9EF6-7DCA0C963285}" type="slidenum">
              <a:rPr lang="en-US" altLang="ja-JP" sz="1200">
                <a:solidFill>
                  <a:srgbClr val="000000"/>
                </a:solidFill>
                <a:latin typeface="A-OTF ゴシックMB101 Pro R" pitchFamily="4" charset="-128"/>
                <a:ea typeface="A-OTF ゴシックMB101 Pro R" pitchFamily="4" charset="-128"/>
                <a:cs typeface="A-OTF ゴシックMB101 Pro R" pitchFamily="4" charset="-128"/>
              </a:rPr>
              <a:pPr algn="r" eaLnBrk="1" hangingPunct="1">
                <a:buFont typeface="Arial" pitchFamily="4" charset="0"/>
                <a:buNone/>
              </a:pPr>
              <a:t>9</a:t>
            </a:fld>
            <a:endParaRPr lang="en-US" altLang="ja-JP" sz="1200" dirty="0">
              <a:solidFill>
                <a:srgbClr val="000000"/>
              </a:solidFill>
              <a:latin typeface="A-OTF ゴシックMB101 Pro R" pitchFamily="4" charset="-128"/>
              <a:ea typeface="A-OTF ゴシックMB101 Pro R" pitchFamily="4" charset="-128"/>
              <a:cs typeface="A-OTF ゴシックMB101 Pro R" pitchFamily="4" charset="-128"/>
            </a:endParaRPr>
          </a:p>
        </p:txBody>
      </p:sp>
      <p:sp>
        <p:nvSpPr>
          <p:cNvPr id="6" name="コンテンツ プレースホルダー 2"/>
          <p:cNvSpPr txBox="1">
            <a:spLocks noChangeArrowheads="1"/>
          </p:cNvSpPr>
          <p:nvPr/>
        </p:nvSpPr>
        <p:spPr bwMode="auto">
          <a:xfrm>
            <a:off x="585788" y="908719"/>
            <a:ext cx="8306692" cy="5336505"/>
          </a:xfrm>
          <a:prstGeom prst="rect">
            <a:avLst/>
          </a:prstGeom>
          <a:noFill/>
          <a:ln w="9525">
            <a:noFill/>
            <a:miter lim="800000"/>
            <a:headEnd/>
            <a:tailEnd/>
          </a:ln>
          <a:effectLst/>
        </p:spPr>
        <p:txBody>
          <a:bodyPr>
            <a:prstTxWarp prst="textNoShape">
              <a:avLst/>
            </a:prstTxWarp>
          </a:bodyPr>
          <a:lstStyle/>
          <a:p>
            <a:pPr marL="171450" indent="-171450">
              <a:lnSpc>
                <a:spcPct val="150000"/>
              </a:lnSpc>
              <a:spcBef>
                <a:spcPct val="20000"/>
              </a:spcBef>
              <a:buClr>
                <a:schemeClr val="accent2"/>
              </a:buClr>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新しいもの、押し出したいもの</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Clr>
                <a:schemeClr val="accent2"/>
              </a:buClr>
              <a:buFont typeface="Wingdings" panose="05000000000000000000" pitchFamily="2" charset="2"/>
              <a:buChar char="ü"/>
            </a:pPr>
            <a:r>
              <a:rPr lang="en-US" altLang="ja-JP" sz="1600" dirty="0" smtClean="0">
                <a:solidFill>
                  <a:srgbClr val="000000"/>
                </a:solidFill>
                <a:latin typeface="メイリオ" pitchFamily="4" charset="-128"/>
                <a:ea typeface="メイリオ" pitchFamily="4" charset="-128"/>
                <a:cs typeface="メイリオ" pitchFamily="4" charset="-128"/>
              </a:rPr>
              <a:t>Switch</a:t>
            </a:r>
            <a:r>
              <a:rPr lang="ja-JP" altLang="en-US" sz="1600" dirty="0" smtClean="0">
                <a:solidFill>
                  <a:srgbClr val="000000"/>
                </a:solidFill>
                <a:latin typeface="メイリオ" pitchFamily="4" charset="-128"/>
                <a:ea typeface="メイリオ" pitchFamily="4" charset="-128"/>
                <a:cs typeface="メイリオ" pitchFamily="4" charset="-128"/>
              </a:rPr>
              <a:t>の価値を人事担当者とのやりとり（面談）と位置づけ、シンプルにメッセンジャーのみにしている</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Clr>
                <a:schemeClr val="accent2"/>
              </a:buClr>
              <a:buFont typeface="Wingdings" panose="05000000000000000000" pitchFamily="2" charset="2"/>
              <a:buChar char="ü"/>
            </a:pPr>
            <a:endParaRPr lang="en-US" altLang="ja-JP" sz="1600" dirty="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良いところ</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Clr>
                <a:schemeClr val="accent2"/>
              </a:buClr>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シンプルでユーザーが迷いづらい</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742950" lvl="1" indent="-285750">
              <a:lnSpc>
                <a:spcPct val="150000"/>
              </a:lnSpc>
              <a:spcBef>
                <a:spcPct val="20000"/>
              </a:spcBef>
              <a:buClr>
                <a:schemeClr val="accent2"/>
              </a:buClr>
              <a:buFont typeface="Wingdings" panose="05000000000000000000" pitchFamily="2" charset="2"/>
              <a:buChar char="ü"/>
            </a:pPr>
            <a:endParaRPr lang="en-US" altLang="ja-JP" sz="1600" dirty="0">
              <a:solidFill>
                <a:srgbClr val="000000"/>
              </a:solidFill>
              <a:latin typeface="メイリオ" pitchFamily="4" charset="-128"/>
              <a:ea typeface="メイリオ" pitchFamily="4" charset="-128"/>
              <a:cs typeface="メイリオ" pitchFamily="4" charset="-128"/>
            </a:endParaRPr>
          </a:p>
          <a:p>
            <a:pPr marL="171450" indent="-171450">
              <a:lnSpc>
                <a:spcPct val="150000"/>
              </a:lnSpc>
              <a:spcBef>
                <a:spcPct val="20000"/>
              </a:spcBef>
              <a:buClr>
                <a:schemeClr val="accent2"/>
              </a:buClr>
              <a:buFont typeface="Wingdings" pitchFamily="4" charset="2"/>
              <a:buChar char="l"/>
            </a:pPr>
            <a:r>
              <a:rPr lang="ja-JP" altLang="en-US" sz="1600" dirty="0" smtClean="0">
                <a:solidFill>
                  <a:srgbClr val="000000"/>
                </a:solidFill>
                <a:latin typeface="メイリオ" pitchFamily="4" charset="-128"/>
                <a:ea typeface="メイリオ" pitchFamily="4" charset="-128"/>
                <a:cs typeface="メイリオ" pitchFamily="4" charset="-128"/>
              </a:rPr>
              <a:t>悪いところ、もしくは問い</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800100" lvl="1" indent="-342900">
              <a:lnSpc>
                <a:spcPct val="150000"/>
              </a:lnSpc>
              <a:spcBef>
                <a:spcPct val="20000"/>
              </a:spcBef>
              <a:buClr>
                <a:schemeClr val="accent2"/>
              </a:buClr>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メッセージをするのが、数が少ない（</a:t>
            </a:r>
            <a:r>
              <a:rPr lang="en-US" altLang="ja-JP" sz="1600" dirty="0" smtClean="0">
                <a:solidFill>
                  <a:srgbClr val="000000"/>
                </a:solidFill>
                <a:latin typeface="メイリオ" pitchFamily="4" charset="-128"/>
                <a:ea typeface="メイリオ" pitchFamily="4" charset="-128"/>
                <a:cs typeface="メイリオ" pitchFamily="4" charset="-128"/>
              </a:rPr>
              <a:t>2</a:t>
            </a:r>
            <a:r>
              <a:rPr lang="ja-JP" altLang="en-US" sz="1600" dirty="0" smtClean="0">
                <a:solidFill>
                  <a:srgbClr val="000000"/>
                </a:solidFill>
                <a:latin typeface="メイリオ" pitchFamily="4" charset="-128"/>
                <a:ea typeface="メイリオ" pitchFamily="4" charset="-128"/>
                <a:cs typeface="メイリオ" pitchFamily="4" charset="-128"/>
              </a:rPr>
              <a:t>～</a:t>
            </a:r>
            <a:r>
              <a:rPr lang="en-US" altLang="ja-JP" sz="1600" dirty="0" smtClean="0">
                <a:solidFill>
                  <a:srgbClr val="000000"/>
                </a:solidFill>
                <a:latin typeface="メイリオ" pitchFamily="4" charset="-128"/>
                <a:ea typeface="メイリオ" pitchFamily="4" charset="-128"/>
                <a:cs typeface="メイリオ" pitchFamily="4" charset="-128"/>
              </a:rPr>
              <a:t>3</a:t>
            </a:r>
            <a:r>
              <a:rPr lang="ja-JP" altLang="en-US" sz="1600" dirty="0" smtClean="0">
                <a:solidFill>
                  <a:srgbClr val="000000"/>
                </a:solidFill>
                <a:latin typeface="メイリオ" pitchFamily="4" charset="-128"/>
                <a:ea typeface="メイリオ" pitchFamily="4" charset="-128"/>
                <a:cs typeface="メイリオ" pitchFamily="4" charset="-128"/>
              </a:rPr>
              <a:t>）になってしまうと、表示がスカスカになってしまう</a:t>
            </a:r>
            <a:endParaRPr lang="en-US" altLang="ja-JP" sz="1600" dirty="0" smtClean="0">
              <a:solidFill>
                <a:srgbClr val="000000"/>
              </a:solidFill>
              <a:latin typeface="メイリオ" pitchFamily="4" charset="-128"/>
              <a:ea typeface="メイリオ" pitchFamily="4" charset="-128"/>
              <a:cs typeface="メイリオ" pitchFamily="4" charset="-128"/>
            </a:endParaRPr>
          </a:p>
          <a:p>
            <a:pPr marL="800100" lvl="1" indent="-342900">
              <a:lnSpc>
                <a:spcPct val="150000"/>
              </a:lnSpc>
              <a:spcBef>
                <a:spcPct val="20000"/>
              </a:spcBef>
              <a:buClr>
                <a:schemeClr val="accent2"/>
              </a:buClr>
              <a:buFont typeface="Wingdings" panose="05000000000000000000" pitchFamily="2" charset="2"/>
              <a:buChar char="ü"/>
            </a:pPr>
            <a:r>
              <a:rPr lang="ja-JP" altLang="en-US" sz="1600" dirty="0" smtClean="0">
                <a:solidFill>
                  <a:srgbClr val="000000"/>
                </a:solidFill>
                <a:latin typeface="メイリオ" pitchFamily="4" charset="-128"/>
                <a:ea typeface="メイリオ" pitchFamily="4" charset="-128"/>
                <a:cs typeface="メイリオ" pitchFamily="4" charset="-128"/>
              </a:rPr>
              <a:t>同様の考え方で、「スカウトのみを表示」して、メッセージやプロフィール入力を</a:t>
            </a:r>
            <a:r>
              <a:rPr lang="ja-JP" altLang="en-US" sz="1600" dirty="0" smtClean="0">
                <a:solidFill>
                  <a:srgbClr val="000000"/>
                </a:solidFill>
                <a:latin typeface="メイリオ" pitchFamily="4" charset="-128"/>
                <a:ea typeface="メイリオ" pitchFamily="4" charset="-128"/>
                <a:cs typeface="メイリオ" pitchFamily="4" charset="-128"/>
              </a:rPr>
              <a:t>ポップアップで強制的に処理させるという考え方はあり得るか？（例）メッセージに返信しない限りは、スカウト処理ができないなど</a:t>
            </a:r>
            <a:endParaRPr lang="en-US" altLang="ja-JP" sz="1600" dirty="0" smtClean="0">
              <a:solidFill>
                <a:srgbClr val="000000"/>
              </a:solidFill>
              <a:latin typeface="メイリオ" pitchFamily="4" charset="-128"/>
              <a:ea typeface="メイリオ" pitchFamily="4" charset="-128"/>
              <a:cs typeface="メイリオ" pitchFamily="4" charset="-128"/>
            </a:endParaRPr>
          </a:p>
        </p:txBody>
      </p:sp>
    </p:spTree>
    <p:extLst>
      <p:ext uri="{BB962C8B-B14F-4D97-AF65-F5344CB8AC3E}">
        <p14:creationId xmlns:p14="http://schemas.microsoft.com/office/powerpoint/2010/main" val="245261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2_Profile_2">
  <a:themeElements>
    <a:clrScheme name="2_Profile_2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_2">
      <a:majorFont>
        <a:latin typeface="A-OTF ゴシックMB101 Pro B"/>
        <a:ea typeface="A-OTF ゴシックMB101 Pro B"/>
        <a:cs typeface="A-OTF ゴシックMB101 Pro B"/>
      </a:majorFont>
      <a:minorFont>
        <a:latin typeface="A-OTF ゴシックMB101 Pro R"/>
        <a:ea typeface="A-OTF ゴシックMB101 Pro R"/>
        <a:cs typeface="A-OTF ゴシックMB101 Pro 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ja-JP" altLang="ja-JP"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ja-JP" altLang="ja-JP"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2_Profile_2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_2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_2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_2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_2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_2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_2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_2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_2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2105</TotalTime>
  <Pages>0</Pages>
  <Words>1161</Words>
  <Characters>0</Characters>
  <Application>Microsoft Office PowerPoint</Application>
  <DocSecurity>0</DocSecurity>
  <PresentationFormat>画面に合わせる (4:3)</PresentationFormat>
  <Lines>0</Lines>
  <Paragraphs>117</Paragraphs>
  <Slides>11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A-OTF ゴシックMB101 Pro B</vt:lpstr>
      <vt:lpstr>A-OTF ゴシックMB101 Pro R</vt:lpstr>
      <vt:lpstr>HGP創英角ｺﾞｼｯｸUB</vt:lpstr>
      <vt:lpstr>ＭＳ Ｐゴシック</vt:lpstr>
      <vt:lpstr>メイリオ</vt:lpstr>
      <vt:lpstr>Arial</vt:lpstr>
      <vt:lpstr>Wingdings</vt:lpstr>
      <vt:lpstr>2_Profile_2</vt:lpstr>
      <vt:lpstr>PowerPoint プレゼンテーション</vt:lpstr>
      <vt:lpstr>今までの議論の整理</vt:lpstr>
      <vt:lpstr>必ず残したいポイント、面白いと感じているポイント</vt:lpstr>
      <vt:lpstr>展開可能性パターン①</vt:lpstr>
      <vt:lpstr>展開可能性パターン①の補足</vt:lpstr>
      <vt:lpstr>展開可能性パターン②</vt:lpstr>
      <vt:lpstr>展開可能性パターン②の補足</vt:lpstr>
      <vt:lpstr>展開可能性パターン③</vt:lpstr>
      <vt:lpstr>展開可能性パターン③の補足</vt:lpstr>
      <vt:lpstr>現状の個人的な仮説</vt:lpstr>
      <vt:lpstr>その他の論点</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ブランディングお野菜百科ワークショップ</dc:title>
  <dc:subject/>
  <dc:creator>usami</dc:creator>
  <cp:keywords/>
  <dc:description/>
  <cp:lastModifiedBy>hisa3soccer</cp:lastModifiedBy>
  <cp:revision>150</cp:revision>
  <dcterms:created xsi:type="dcterms:W3CDTF">2015-12-25T04:02:17Z</dcterms:created>
  <dcterms:modified xsi:type="dcterms:W3CDTF">2016-01-08T04:40:50Z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1041-9.1.0.4256</vt:lpwstr>
  </property>
</Properties>
</file>