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40" r:id="rId4"/>
    <p:sldId id="341" r:id="rId5"/>
    <p:sldId id="342" r:id="rId6"/>
    <p:sldId id="343" r:id="rId7"/>
    <p:sldId id="344" r:id="rId8"/>
    <p:sldId id="284" r:id="rId9"/>
  </p:sldIdLst>
  <p:sldSz cx="8959850" cy="6721475"/>
  <p:notesSz cx="9866313" cy="673576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80F5"/>
    <a:srgbClr val="00A3FF"/>
    <a:srgbClr val="2682F5"/>
    <a:srgbClr val="1B93ED"/>
    <a:srgbClr val="FEFA0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43"/>
  </p:normalViewPr>
  <p:slideViewPr>
    <p:cSldViewPr>
      <p:cViewPr varScale="1">
        <p:scale>
          <a:sx n="66" d="100"/>
          <a:sy n="66" d="100"/>
        </p:scale>
        <p:origin x="451" y="38"/>
      </p:cViewPr>
      <p:guideLst>
        <p:guide orient="horz" pos="2160"/>
        <p:guide pos="2880"/>
        <p:guide pos="283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9866313" cy="67357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9866313" cy="67357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9866313" cy="67357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9866313" cy="67357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9975" y="866775"/>
            <a:ext cx="7659688" cy="574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181100" y="249238"/>
            <a:ext cx="8397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8412163" y="31750"/>
            <a:ext cx="1147762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2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800" b="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ja-JP"/>
              <a:t>TOK-AAA123-20061014-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82050" y="6415088"/>
            <a:ext cx="777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2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A4AB594-F980-4CBD-B059-FDABD8A175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58" name="Line 9" hidden="1"/>
          <p:cNvSpPr>
            <a:spLocks noChangeShapeType="1"/>
          </p:cNvSpPr>
          <p:nvPr/>
        </p:nvSpPr>
        <p:spPr bwMode="auto">
          <a:xfrm>
            <a:off x="1184275" y="1022350"/>
            <a:ext cx="7543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59405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AD66BC68-76CD-4B51-9D6E-419864410886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1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4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201613"/>
            <a:ext cx="8404225" cy="46037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2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3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4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5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5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6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7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1DC8151C-D930-4D43-848F-B07965DC2108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7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131763"/>
            <a:ext cx="8404225" cy="46037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1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r>
              <a:rPr lang="en-US" altLang="ja-JP" sz="800" b="0" smtClean="0">
                <a:solidFill>
                  <a:srgbClr val="000000"/>
                </a:solidFill>
              </a:rPr>
              <a:t>TOK-AAA123-20061014-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lnSpc>
                <a:spcPct val="100000"/>
              </a:lnSpc>
              <a:buClrTx/>
              <a:buSzPct val="120000"/>
              <a:buFontTx/>
              <a:buNone/>
            </a:pPr>
            <a:fld id="{AD66BC68-76CD-4B51-9D6E-419864410886}" type="slidenum">
              <a:rPr lang="en-US" altLang="ja-JP" sz="1200" b="0">
                <a:solidFill>
                  <a:srgbClr val="000000"/>
                </a:solidFill>
              </a:rPr>
              <a:pPr algn="r">
                <a:lnSpc>
                  <a:spcPct val="100000"/>
                </a:lnSpc>
                <a:buClrTx/>
                <a:buSzPct val="120000"/>
                <a:buFontTx/>
                <a:buNone/>
              </a:pPr>
              <a:t>8</a:t>
            </a:fld>
            <a:endParaRPr lang="en-US" altLang="ja-JP" sz="1200" b="0">
              <a:solidFill>
                <a:srgbClr val="000000"/>
              </a:solidFill>
            </a:endParaRPr>
          </a:p>
        </p:txBody>
      </p:sp>
      <p:sp>
        <p:nvSpPr>
          <p:cNvPr id="41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866775"/>
            <a:ext cx="7666038" cy="5753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1100" y="201613"/>
            <a:ext cx="8404225" cy="46037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9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6825" cy="144145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0625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C64EF-73E6-4203-934C-38E6A6ACD0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563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4500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4500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E631-6B99-46D5-8D60-B9A1B3C1CB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745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496050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5975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E675A-886D-4AB6-965E-27375B2AD0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727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4500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7675" y="1568450"/>
            <a:ext cx="8064500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41AA1-0135-47EB-80B9-77EE7EF580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048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5238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5238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1C274-BD6A-4C49-A980-FB6B6ED011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44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4500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E7C41-5B80-4015-BE13-AF8281E7E0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797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4500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51363" y="1504950"/>
            <a:ext cx="3960812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51363" y="2132013"/>
            <a:ext cx="3960812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8186D-E9D1-44F7-BDA2-5A694FABE3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391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4500" cy="111918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EF460-F03E-47B3-B883-A99A1870C3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340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C0B0-EB49-4A36-ADA7-80C3DF5790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828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03613" y="268288"/>
            <a:ext cx="5008562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12FFB-3A0D-4274-93C5-42E7EB18A0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246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C53A8-9E2A-418B-B9DD-88CF9216CC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996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19063" y="1406525"/>
            <a:ext cx="8612187" cy="5281613"/>
            <a:chOff x="75" y="886"/>
            <a:chExt cx="5425" cy="3327"/>
          </a:xfrm>
        </p:grpSpPr>
        <p:sp>
          <p:nvSpPr>
            <p:cNvPr id="2" name="Text Box 2" hidden="1"/>
            <p:cNvSpPr txBox="1">
              <a:spLocks noChangeArrowheads="1"/>
            </p:cNvSpPr>
            <p:nvPr/>
          </p:nvSpPr>
          <p:spPr bwMode="auto">
            <a:xfrm>
              <a:off x="75" y="886"/>
              <a:ext cx="542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buSzPct val="120000"/>
                <a:defRPr/>
              </a:pPr>
              <a:r>
                <a:rPr lang="en-US" altLang="ja-JP" sz="1600" b="0" smtClean="0">
                  <a:solidFill>
                    <a:srgbClr val="000000"/>
                  </a:solidFill>
                </a:rPr>
                <a:t>Unit of measure</a:t>
              </a:r>
            </a:p>
          </p:txBody>
        </p:sp>
        <p:sp>
          <p:nvSpPr>
            <p:cNvPr id="3" name="Text Box 3" hidden="1"/>
            <p:cNvSpPr txBox="1">
              <a:spLocks noChangeArrowheads="1"/>
            </p:cNvSpPr>
            <p:nvPr/>
          </p:nvSpPr>
          <p:spPr bwMode="auto">
            <a:xfrm>
              <a:off x="79" y="4022"/>
              <a:ext cx="5141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574675" indent="-568325"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1pPr>
              <a:lvl2pPr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2pPr>
              <a:lvl3pPr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3pPr>
              <a:lvl4pPr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4pPr>
              <a:lvl5pPr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defTabSz="449263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574675" algn="l"/>
                  <a:tab pos="889000" algn="l"/>
                  <a:tab pos="1784350" algn="l"/>
                  <a:tab pos="2679700" algn="l"/>
                  <a:tab pos="3575050" algn="l"/>
                  <a:tab pos="4470400" algn="l"/>
                  <a:tab pos="5365750" algn="l"/>
                  <a:tab pos="6261100" algn="l"/>
                  <a:tab pos="7156450" algn="l"/>
                  <a:tab pos="8051800" algn="l"/>
                  <a:tab pos="8947150" algn="l"/>
                  <a:tab pos="9842500" algn="l"/>
                  <a:tab pos="10737850" algn="l"/>
                  <a:tab pos="10777538" algn="l"/>
                  <a:tab pos="10779125" algn="l"/>
                  <a:tab pos="10780713" algn="l"/>
                </a:tabLst>
                <a:defRPr sz="2000" b="1">
                  <a:solidFill>
                    <a:srgbClr val="FFFFFF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buSzPct val="120000"/>
                <a:defRPr/>
              </a:pPr>
              <a:r>
                <a:rPr lang="en-US" altLang="ja-JP" sz="1000" b="0" smtClean="0">
                  <a:solidFill>
                    <a:srgbClr val="000000"/>
                  </a:solidFill>
                </a:rPr>
                <a:t>	*	Footnote</a:t>
              </a:r>
            </a:p>
            <a:p>
              <a:pPr eaLnBrk="1" hangingPunct="1">
                <a:buSzPct val="120000"/>
                <a:defRPr/>
              </a:pPr>
              <a:r>
                <a:rPr lang="en-US" altLang="ja-JP" sz="1000" b="0" smtClean="0">
                  <a:solidFill>
                    <a:srgbClr val="000000"/>
                  </a:solidFill>
                </a:rPr>
                <a:t>	</a:t>
              </a:r>
              <a:r>
                <a:rPr lang="ja-JP" altLang="ja-JP" sz="1000" b="0" smtClean="0">
                  <a:solidFill>
                    <a:srgbClr val="000000"/>
                  </a:solidFill>
                </a:rPr>
                <a:t>資料</a:t>
              </a:r>
              <a:r>
                <a:rPr lang="en-US" altLang="ja-JP" sz="1000" b="0" smtClean="0">
                  <a:solidFill>
                    <a:srgbClr val="000000"/>
                  </a:solidFill>
                </a:rPr>
                <a:t>:	</a:t>
              </a:r>
              <a:r>
                <a:rPr lang="ja-JP" altLang="ja-JP" sz="1000" b="0" smtClean="0">
                  <a:solidFill>
                    <a:srgbClr val="000000"/>
                  </a:solidFill>
                </a:rPr>
                <a:t>チーム分析</a:t>
              </a:r>
            </a:p>
          </p:txBody>
        </p:sp>
      </p:grp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-1588" y="6456363"/>
            <a:ext cx="8961438" cy="279400"/>
          </a:xfrm>
          <a:prstGeom prst="rect">
            <a:avLst/>
          </a:prstGeom>
          <a:solidFill>
            <a:srgbClr val="D0D0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671613" y="6456363"/>
            <a:ext cx="45339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ts val="750"/>
              </a:spcBef>
              <a:buSzPct val="120000"/>
              <a:defRPr/>
            </a:pPr>
            <a:r>
              <a:rPr lang="en-US" altLang="ja-JP" sz="1100" b="0" dirty="0" smtClean="0">
                <a:solidFill>
                  <a:srgbClr val="000000"/>
                </a:solidFill>
              </a:rPr>
              <a:t>© </a:t>
            </a:r>
            <a:r>
              <a:rPr lang="en-US" altLang="ja-JP" sz="1100" b="0" dirty="0" err="1" smtClean="0">
                <a:solidFill>
                  <a:srgbClr val="000000"/>
                </a:solidFill>
              </a:rPr>
              <a:t>CareRitz&amp;Partners</a:t>
            </a:r>
            <a:r>
              <a:rPr lang="en-US" altLang="ja-JP" sz="1100" b="0" dirty="0" smtClean="0">
                <a:solidFill>
                  <a:srgbClr val="000000"/>
                </a:solidFill>
              </a:rPr>
              <a:t>, Inc. 2016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091EDC9-12CC-4158-8A16-193C0114482E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b="1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-7938" y="-23639"/>
            <a:ext cx="6091238" cy="342900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099175" y="0"/>
            <a:ext cx="2862263" cy="6721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5429" y="3648769"/>
            <a:ext cx="5967413" cy="1031803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000" tIns="72000" rIns="72000" bIns="72000" anchor="ctr" anchorCtr="1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90000"/>
              </a:lnSpc>
              <a:buClrTx/>
              <a:buSzPct val="120000"/>
              <a:buFontTx/>
              <a:buNone/>
            </a:pPr>
            <a:r>
              <a:rPr lang="en-US" altLang="ja-JP" sz="3200" b="0" dirty="0">
                <a:solidFill>
                  <a:schemeClr val="tx1"/>
                </a:solidFill>
              </a:rPr>
              <a:t>HTML5</a:t>
            </a:r>
            <a:r>
              <a:rPr lang="ja-JP" altLang="en-US" sz="3200" b="0" dirty="0">
                <a:solidFill>
                  <a:schemeClr val="tx1"/>
                </a:solidFill>
              </a:rPr>
              <a:t>モバイルアプリ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DAY</a:t>
            </a:r>
          </a:p>
          <a:p>
            <a:pPr algn="l" eaLnBrk="1" hangingPunct="1">
              <a:lnSpc>
                <a:spcPct val="90000"/>
              </a:lnSpc>
              <a:buClrTx/>
              <a:buSzPct val="120000"/>
              <a:buFontTx/>
              <a:buNone/>
            </a:pPr>
            <a:r>
              <a:rPr lang="ja-JP" altLang="en-US" sz="3200" b="0" dirty="0" smtClean="0">
                <a:solidFill>
                  <a:srgbClr val="777777"/>
                </a:solidFill>
              </a:rPr>
              <a:t>出展報告書</a:t>
            </a:r>
            <a:endParaRPr lang="en-US" altLang="ja-JP" sz="3200" b="0" dirty="0">
              <a:solidFill>
                <a:srgbClr val="777777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083300" y="6099175"/>
            <a:ext cx="28622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90000"/>
              </a:lnSpc>
              <a:buClrTx/>
              <a:buSzPct val="120000"/>
              <a:buFontTx/>
              <a:buNone/>
            </a:pPr>
            <a:r>
              <a:rPr lang="en-US" altLang="ja-JP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2016</a:t>
            </a:r>
            <a:r>
              <a:rPr lang="ja-JP" altLang="ja-JP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年</a:t>
            </a:r>
            <a:r>
              <a:rPr lang="en-US" altLang="ja-JP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12</a:t>
            </a:r>
            <a:r>
              <a:rPr lang="ja-JP" altLang="ja-JP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月</a:t>
            </a:r>
            <a:r>
              <a:rPr lang="en-US" altLang="ja-JP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16</a:t>
            </a:r>
            <a:r>
              <a:rPr lang="ja-JP" altLang="en-US" sz="1200" b="0" dirty="0" smtClean="0">
                <a:solidFill>
                  <a:srgbClr val="FFFFFF"/>
                </a:solidFill>
                <a:latin typeface="ＭＳ Ｐゴシック" panose="020B0600070205080204" pitchFamily="50" charset="-128"/>
              </a:rPr>
              <a:t>日</a:t>
            </a:r>
            <a:endParaRPr lang="ja-JP" altLang="ja-JP" sz="1200" b="0" dirty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algn="l" eaLnBrk="1" hangingPunct="1">
              <a:lnSpc>
                <a:spcPct val="90000"/>
              </a:lnSpc>
              <a:buClrTx/>
              <a:buSzPct val="120000"/>
              <a:buFontTx/>
              <a:buNone/>
            </a:pPr>
            <a:r>
              <a:rPr lang="ja-JP" altLang="ja-JP" sz="1200" b="0" dirty="0">
                <a:solidFill>
                  <a:srgbClr val="FFFFFF"/>
                </a:solidFill>
                <a:latin typeface="ＭＳ Ｐゴシック" panose="020B0600070205080204" pitchFamily="50" charset="-128"/>
              </a:rPr>
              <a:t>株式会社ケアリッツ・アンド・パートナーズ</a:t>
            </a:r>
          </a:p>
        </p:txBody>
      </p:sp>
      <p:pic>
        <p:nvPicPr>
          <p:cNvPr id="10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5304308"/>
            <a:ext cx="2393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127823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54000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ja-JP" altLang="en-US" sz="1800" b="0" dirty="0" smtClean="0"/>
              <a:t>　　　　　　　　　１</a:t>
            </a:r>
            <a:r>
              <a:rPr lang="en-US" altLang="ja-JP" sz="1800" b="0" dirty="0" smtClean="0"/>
              <a:t>.HTML5</a:t>
            </a:r>
            <a:r>
              <a:rPr lang="ja-JP" altLang="en-US" sz="1800" b="0" dirty="0"/>
              <a:t>モバイルアプリ</a:t>
            </a:r>
            <a:r>
              <a:rPr lang="en-US" altLang="ja-JP" sz="1800" b="0" dirty="0"/>
              <a:t>DAY</a:t>
            </a:r>
            <a:r>
              <a:rPr lang="ja-JP" altLang="en-US" sz="1800" dirty="0" smtClean="0">
                <a:latin typeface="ＭＳ Ｐゴシック" panose="020B0600070205080204" pitchFamily="50" charset="-128"/>
              </a:rPr>
              <a:t>とは</a:t>
            </a:r>
            <a:r>
              <a:rPr lang="en-US" altLang="ja-JP" sz="1800" dirty="0" smtClean="0">
                <a:latin typeface="ＭＳ Ｐゴシック" panose="020B0600070205080204" pitchFamily="50" charset="-128"/>
              </a:rPr>
              <a:t>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1454" y="984472"/>
            <a:ext cx="8496622" cy="53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「</a:t>
            </a:r>
            <a:r>
              <a:rPr lang="en-US" altLang="ja-JP" sz="1800" b="0" dirty="0">
                <a:solidFill>
                  <a:schemeClr val="tx1"/>
                </a:solidFill>
              </a:rPr>
              <a:t>Web</a:t>
            </a:r>
            <a:r>
              <a:rPr lang="ja-JP" altLang="en-US" sz="1800" b="0" dirty="0">
                <a:solidFill>
                  <a:schemeClr val="tx1"/>
                </a:solidFill>
              </a:rPr>
              <a:t>技術でアプリ公開」「</a:t>
            </a:r>
            <a:r>
              <a:rPr lang="en-US" altLang="ja-JP" sz="1800" b="0" dirty="0">
                <a:solidFill>
                  <a:schemeClr val="tx1"/>
                </a:solidFill>
              </a:rPr>
              <a:t>Web</a:t>
            </a:r>
            <a:r>
              <a:rPr lang="ja-JP" altLang="en-US" sz="1800" b="0" dirty="0">
                <a:solidFill>
                  <a:schemeClr val="tx1"/>
                </a:solidFill>
              </a:rPr>
              <a:t>技術＆アプリの祭典」　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をテーマとして祭典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（</a:t>
            </a:r>
            <a:r>
              <a:rPr lang="en-US" altLang="ja-JP" sz="1800" b="0" dirty="0">
                <a:solidFill>
                  <a:schemeClr val="tx1"/>
                </a:solidFill>
              </a:rPr>
              <a:t>http://techwave.jp/html5appsday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）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endParaRPr lang="ja-JP" altLang="en-US" sz="1800" b="0" dirty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</a:rPr>
              <a:t>「</a:t>
            </a:r>
            <a:r>
              <a:rPr lang="en-US" altLang="ja-JP" sz="1800" b="0" dirty="0">
                <a:solidFill>
                  <a:schemeClr val="tx1"/>
                </a:solidFill>
              </a:rPr>
              <a:t>HTML5</a:t>
            </a:r>
            <a:r>
              <a:rPr lang="ja-JP" altLang="en-US" sz="1800" b="0" dirty="0">
                <a:solidFill>
                  <a:schemeClr val="tx1"/>
                </a:solidFill>
              </a:rPr>
              <a:t>モバイルアプリ</a:t>
            </a:r>
            <a:r>
              <a:rPr lang="en-US" altLang="ja-JP" sz="1800" b="0" dirty="0">
                <a:solidFill>
                  <a:schemeClr val="tx1"/>
                </a:solidFill>
              </a:rPr>
              <a:t>DAY</a:t>
            </a:r>
            <a:r>
              <a:rPr lang="ja-JP" altLang="en-US" sz="1800" b="0" dirty="0">
                <a:solidFill>
                  <a:schemeClr val="tx1"/>
                </a:solidFill>
              </a:rPr>
              <a:t>」は、</a:t>
            </a:r>
            <a:r>
              <a:rPr lang="en-US" altLang="ja-JP" sz="1800" b="0" dirty="0">
                <a:solidFill>
                  <a:schemeClr val="tx1"/>
                </a:solidFill>
              </a:rPr>
              <a:t>HTML5</a:t>
            </a:r>
            <a:r>
              <a:rPr lang="ja-JP" altLang="en-US" sz="1800" b="0" dirty="0">
                <a:solidFill>
                  <a:schemeClr val="tx1"/>
                </a:solidFill>
              </a:rPr>
              <a:t>や</a:t>
            </a:r>
            <a:r>
              <a:rPr lang="en-US" altLang="ja-JP" sz="1800" b="0" dirty="0">
                <a:solidFill>
                  <a:schemeClr val="tx1"/>
                </a:solidFill>
              </a:rPr>
              <a:t>JavaScript</a:t>
            </a:r>
            <a:r>
              <a:rPr lang="ja-JP" altLang="en-US" sz="1800" b="0" dirty="0">
                <a:solidFill>
                  <a:schemeClr val="tx1"/>
                </a:solidFill>
              </a:rPr>
              <a:t>といったウェブ標準技術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を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使用</a:t>
            </a:r>
            <a:r>
              <a:rPr lang="ja-JP" altLang="en-US" sz="1800" b="0" dirty="0">
                <a:solidFill>
                  <a:schemeClr val="tx1"/>
                </a:solidFill>
              </a:rPr>
              <a:t>してアプリ開発しストアへ公開・活用までをカバーした企画開発する人のため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の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総合</a:t>
            </a:r>
            <a:r>
              <a:rPr lang="ja-JP" altLang="en-US" sz="1800" b="0" dirty="0">
                <a:solidFill>
                  <a:schemeClr val="tx1"/>
                </a:solidFill>
              </a:rPr>
              <a:t>展示交流会です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。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1800" b="0" dirty="0" smtClean="0">
                <a:solidFill>
                  <a:schemeClr val="tx1"/>
                </a:solidFill>
              </a:rPr>
              <a:t>Monaca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使用したワークショップおよぶセミナーが複数開催</a:t>
            </a:r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（</a:t>
            </a:r>
            <a:r>
              <a:rPr lang="en-US" altLang="ja-JP" sz="1800" b="0" dirty="0">
                <a:solidFill>
                  <a:schemeClr val="tx1"/>
                </a:solidFill>
              </a:rPr>
              <a:t>http://</a:t>
            </a:r>
            <a:r>
              <a:rPr lang="en-US" altLang="ja-JP" sz="1800" b="0" dirty="0" smtClean="0">
                <a:solidFill>
                  <a:schemeClr val="tx1"/>
                </a:solidFill>
              </a:rPr>
              <a:t>techwave.jp/archives/html5appsday-seminar-timetable-24002.htm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）</a:t>
            </a:r>
            <a:r>
              <a:rPr lang="en-US" altLang="ja-JP" sz="1800" b="0" dirty="0" smtClean="0"/>
              <a:t>k</a:t>
            </a:r>
          </a:p>
          <a:p>
            <a:pPr algn="l"/>
            <a:r>
              <a:rPr lang="ja-JP" altLang="en-US" sz="1800" b="0" dirty="0" smtClean="0"/>
              <a:t>開発し</a:t>
            </a:r>
            <a:endParaRPr lang="en-US" altLang="ja-JP" sz="1800" b="0" dirty="0" smtClean="0"/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来場者層</a:t>
            </a:r>
            <a:endParaRPr lang="ja-JP" altLang="en-US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　　・ウェブ開発者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・企業内ウェブ</a:t>
            </a:r>
            <a:r>
              <a:rPr lang="en-US" altLang="ja-JP" sz="1800" b="0" dirty="0" smtClean="0">
                <a:solidFill>
                  <a:schemeClr val="tx1"/>
                </a:solidFill>
              </a:rPr>
              <a:t>/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アプリ企画運営担当者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・経営者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・アプリ開発者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・受託開発企業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・学生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・スタートアップ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・投資家</a:t>
            </a:r>
            <a:br>
              <a:rPr lang="ja-JP" altLang="en-US" sz="1800" b="0" dirty="0" smtClean="0">
                <a:solidFill>
                  <a:schemeClr val="tx1"/>
                </a:solidFill>
              </a:rPr>
            </a:br>
            <a:r>
              <a:rPr lang="ja-JP" altLang="en-US" sz="1800" b="0" dirty="0" smtClean="0">
                <a:solidFill>
                  <a:schemeClr val="tx1"/>
                </a:solidFill>
              </a:rPr>
              <a:t>・メディア</a:t>
            </a:r>
            <a:r>
              <a:rPr lang="ja-JP" altLang="en-US" sz="1800" b="0" dirty="0" smtClean="0"/>
              <a:t>。</a:t>
            </a:r>
            <a:endParaRPr lang="ja-JP" altLang="en-US" sz="1800" b="0" dirty="0"/>
          </a:p>
          <a:p>
            <a:pPr algn="l">
              <a:buClrTx/>
              <a:buSzPct val="120000"/>
              <a:buFontTx/>
              <a:buNone/>
            </a:pPr>
            <a:endParaRPr lang="ja-JP" altLang="ja-JP" sz="1800" b="0" dirty="0">
              <a:solidFill>
                <a:srgbClr val="000000"/>
              </a:solidFill>
            </a:endParaRPr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3882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559871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9445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buClrTx/>
              <a:buSzPct val="120000"/>
            </a:pPr>
            <a:r>
              <a:rPr lang="ja-JP" altLang="en-US" sz="1800" b="0" dirty="0"/>
              <a:t>２</a:t>
            </a:r>
            <a:r>
              <a:rPr lang="en-US" altLang="ja-JP" sz="1800" b="0" dirty="0" smtClean="0"/>
              <a:t>.</a:t>
            </a:r>
            <a:r>
              <a:rPr lang="ja-JP" altLang="en-US" sz="1800" dirty="0"/>
              <a:t>日時</a:t>
            </a:r>
            <a:r>
              <a:rPr lang="ja-JP" altLang="en-US" sz="1800" dirty="0" smtClean="0"/>
              <a:t>会場・</a:t>
            </a:r>
            <a:r>
              <a:rPr lang="ja-JP" altLang="en-US" sz="1800" dirty="0"/>
              <a:t>来場者数</a:t>
            </a:r>
            <a:r>
              <a:rPr lang="ja-JP" altLang="en-US" sz="1800" dirty="0" smtClean="0"/>
              <a:t>・</a:t>
            </a:r>
            <a:r>
              <a:rPr lang="ja-JP" altLang="en-US" sz="1800" dirty="0"/>
              <a:t>出展企業</a:t>
            </a:r>
            <a:r>
              <a:rPr lang="ja-JP" altLang="en-US" sz="1800" dirty="0" smtClean="0"/>
              <a:t>情報</a:t>
            </a:r>
            <a:r>
              <a:rPr lang="ja-JP" altLang="en-US" sz="1800" b="0" dirty="0" smtClean="0"/>
              <a:t>　　　　　</a:t>
            </a:r>
            <a:r>
              <a:rPr lang="ja-JP" altLang="en-US" sz="1800" b="0" dirty="0"/>
              <a:t>　</a:t>
            </a:r>
            <a:endParaRPr lang="en-US" altLang="ja-JP" sz="1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1454" y="984472"/>
            <a:ext cx="8496622" cy="53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■日時：</a:t>
            </a:r>
            <a:r>
              <a:rPr lang="ja-JP" altLang="en-US" sz="1800" b="0" dirty="0">
                <a:solidFill>
                  <a:schemeClr val="tx1"/>
                </a:solidFill>
              </a:rPr>
              <a:t> </a:t>
            </a:r>
            <a:r>
              <a:rPr lang="en-US" altLang="ja-JP" sz="1800" b="0" dirty="0">
                <a:solidFill>
                  <a:schemeClr val="tx1"/>
                </a:solidFill>
              </a:rPr>
              <a:t>2016</a:t>
            </a:r>
            <a:r>
              <a:rPr lang="ja-JP" altLang="en-US" sz="1800" b="0" dirty="0">
                <a:solidFill>
                  <a:schemeClr val="tx1"/>
                </a:solidFill>
              </a:rPr>
              <a:t>年</a:t>
            </a:r>
            <a:r>
              <a:rPr lang="en-US" altLang="ja-JP" sz="1800" b="0" dirty="0">
                <a:solidFill>
                  <a:schemeClr val="tx1"/>
                </a:solidFill>
              </a:rPr>
              <a:t>11</a:t>
            </a:r>
            <a:r>
              <a:rPr lang="ja-JP" altLang="en-US" sz="1800" b="0" dirty="0">
                <a:solidFill>
                  <a:schemeClr val="tx1"/>
                </a:solidFill>
              </a:rPr>
              <a:t>月</a:t>
            </a:r>
            <a:r>
              <a:rPr lang="en-US" altLang="ja-JP" sz="1800" b="0" dirty="0">
                <a:solidFill>
                  <a:schemeClr val="tx1"/>
                </a:solidFill>
              </a:rPr>
              <a:t>14</a:t>
            </a:r>
            <a:r>
              <a:rPr lang="ja-JP" altLang="en-US" sz="1800" b="0" dirty="0">
                <a:solidFill>
                  <a:schemeClr val="tx1"/>
                </a:solidFill>
              </a:rPr>
              <a:t>日</a:t>
            </a:r>
            <a:r>
              <a:rPr lang="en-US" altLang="ja-JP" sz="1800" b="0" dirty="0">
                <a:solidFill>
                  <a:schemeClr val="tx1"/>
                </a:solidFill>
              </a:rPr>
              <a:t>(</a:t>
            </a:r>
            <a:r>
              <a:rPr lang="ja-JP" altLang="en-US" sz="1800" b="0" dirty="0">
                <a:solidFill>
                  <a:schemeClr val="tx1"/>
                </a:solidFill>
              </a:rPr>
              <a:t>月</a:t>
            </a:r>
            <a:r>
              <a:rPr lang="en-US" altLang="ja-JP" sz="1800" b="0" dirty="0">
                <a:solidFill>
                  <a:schemeClr val="tx1"/>
                </a:solidFill>
              </a:rPr>
              <a:t>)11:00-19:00 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　　会場</a:t>
            </a:r>
            <a:r>
              <a:rPr lang="ja-JP" altLang="en-US" sz="1800" dirty="0">
                <a:solidFill>
                  <a:schemeClr val="tx1"/>
                </a:solidFill>
              </a:rPr>
              <a:t>：</a:t>
            </a:r>
            <a:r>
              <a:rPr lang="ja-JP" altLang="en-US" sz="1800" b="0" dirty="0">
                <a:solidFill>
                  <a:schemeClr val="tx1"/>
                </a:solidFill>
              </a:rPr>
              <a:t>秋葉原</a:t>
            </a:r>
            <a:r>
              <a:rPr lang="en-US" altLang="ja-JP" sz="1800" b="0" dirty="0">
                <a:solidFill>
                  <a:schemeClr val="tx1"/>
                </a:solidFill>
              </a:rPr>
              <a:t>UDX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ギャラリー　</a:t>
            </a:r>
            <a:r>
              <a:rPr lang="ja-JP" altLang="en-US" sz="1800" dirty="0" smtClean="0">
                <a:solidFill>
                  <a:schemeClr val="tx1"/>
                </a:solidFill>
              </a:rPr>
              <a:t>来場者数：</a:t>
            </a:r>
            <a:r>
              <a:rPr lang="en-US" altLang="ja-JP" sz="1800" b="0" dirty="0" smtClean="0">
                <a:solidFill>
                  <a:schemeClr val="tx1"/>
                </a:solidFill>
              </a:rPr>
              <a:t>700</a:t>
            </a:r>
            <a:r>
              <a:rPr lang="ja-JP" altLang="en-US" sz="1800" b="0" dirty="0">
                <a:solidFill>
                  <a:schemeClr val="tx1"/>
                </a:solidFill>
              </a:rPr>
              <a:t>名前後</a:t>
            </a:r>
            <a:r>
              <a:rPr lang="ja-JP" altLang="en-US" sz="1800" dirty="0">
                <a:solidFill>
                  <a:schemeClr val="tx1"/>
                </a:solidFill>
              </a:rPr>
              <a:t>　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■出展</a:t>
            </a:r>
            <a:r>
              <a:rPr lang="ja-JP" altLang="en-US" sz="1800" dirty="0">
                <a:solidFill>
                  <a:schemeClr val="tx1"/>
                </a:solidFill>
              </a:rPr>
              <a:t>企業</a:t>
            </a:r>
            <a:r>
              <a:rPr lang="ja-JP" altLang="en-US" sz="1800" dirty="0" smtClean="0">
                <a:solidFill>
                  <a:schemeClr val="tx1"/>
                </a:solidFill>
              </a:rPr>
              <a:t>情報</a:t>
            </a:r>
            <a:r>
              <a:rPr lang="en-US" altLang="ja-JP" sz="1800" dirty="0">
                <a:solidFill>
                  <a:schemeClr val="tx1"/>
                </a:solidFill>
              </a:rPr>
              <a:t> </a:t>
            </a:r>
            <a:r>
              <a:rPr lang="en-US" altLang="ja-JP" sz="1800" dirty="0" smtClean="0">
                <a:solidFill>
                  <a:schemeClr val="tx1"/>
                </a:solidFill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</a:rPr>
              <a:t>約</a:t>
            </a:r>
            <a:r>
              <a:rPr lang="en-US" altLang="ja-JP" sz="1800" dirty="0" smtClean="0">
                <a:solidFill>
                  <a:schemeClr val="tx1"/>
                </a:solidFill>
              </a:rPr>
              <a:t>30</a:t>
            </a:r>
            <a:r>
              <a:rPr lang="ja-JP" altLang="en-US" sz="1800" dirty="0" smtClean="0">
                <a:solidFill>
                  <a:schemeClr val="tx1"/>
                </a:solidFill>
              </a:rPr>
              <a:t>社</a:t>
            </a:r>
            <a:r>
              <a:rPr lang="en-US" altLang="ja-JP" sz="1800" dirty="0" smtClean="0">
                <a:solidFill>
                  <a:schemeClr val="tx1"/>
                </a:solidFill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</a:rPr>
              <a:t>　</a:t>
            </a:r>
            <a:endParaRPr lang="en-US" altLang="ja-JP" sz="14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400" b="0" dirty="0" smtClean="0">
                <a:solidFill>
                  <a:schemeClr val="tx1"/>
                </a:solidFill>
              </a:rPr>
              <a:t>・ソニーデジタルネットワークアプリケーションズ</a:t>
            </a:r>
            <a:r>
              <a:rPr lang="ja-JP" altLang="en-US" sz="1400" b="0" dirty="0">
                <a:solidFill>
                  <a:schemeClr val="tx1"/>
                </a:solidFill>
              </a:rPr>
              <a:t>株式会社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Secure Coding Checker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http://www.sonydna.com/sdna/solution/scc.html</a:t>
            </a: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アプリ開発事業</a:t>
            </a:r>
            <a:r>
              <a:rPr lang="en-US" altLang="ja-JP" sz="1400" b="0" dirty="0">
                <a:solidFill>
                  <a:schemeClr val="tx1"/>
                </a:solidFill>
              </a:rPr>
              <a:t>, </a:t>
            </a:r>
            <a:r>
              <a:rPr lang="ja-JP" altLang="en-US" sz="1400" b="0" dirty="0">
                <a:solidFill>
                  <a:schemeClr val="tx1"/>
                </a:solidFill>
              </a:rPr>
              <a:t>開発支援サービスなど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Secure Coding Checker </a:t>
            </a:r>
            <a:r>
              <a:rPr lang="ja-JP" altLang="en-US" sz="1400" b="0" dirty="0">
                <a:solidFill>
                  <a:schemeClr val="tx1"/>
                </a:solidFill>
              </a:rPr>
              <a:t>のサービスの展示、また可能であれば</a:t>
            </a:r>
            <a:r>
              <a:rPr lang="en-US" altLang="ja-JP" sz="1400" b="0" dirty="0">
                <a:solidFill>
                  <a:schemeClr val="tx1"/>
                </a:solidFill>
              </a:rPr>
              <a:t>VR</a:t>
            </a:r>
            <a:r>
              <a:rPr lang="ja-JP" altLang="en-US" sz="1400" b="0" dirty="0">
                <a:solidFill>
                  <a:schemeClr val="tx1"/>
                </a:solidFill>
              </a:rPr>
              <a:t>の商材も展示予定</a:t>
            </a: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・</a:t>
            </a:r>
            <a:r>
              <a:rPr lang="ja-JP" altLang="en-US" sz="1400" b="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0" dirty="0">
                <a:solidFill>
                  <a:schemeClr val="tx1"/>
                </a:solidFill>
              </a:rPr>
              <a:t>サイボウズ株式会社</a:t>
            </a:r>
          </a:p>
          <a:p>
            <a:pPr algn="l"/>
            <a:r>
              <a:rPr lang="en-US" altLang="ja-JP" sz="1400" b="0" dirty="0" err="1">
                <a:solidFill>
                  <a:schemeClr val="tx1"/>
                </a:solidFill>
              </a:rPr>
              <a:t>kintone</a:t>
            </a:r>
            <a:endParaRPr lang="en-US" altLang="ja-JP" sz="14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https://kintone.cybozu.com/jp/</a:t>
            </a:r>
          </a:p>
          <a:p>
            <a:pPr algn="l"/>
            <a:r>
              <a:rPr lang="en-US" altLang="ja-JP" sz="1400" b="0" dirty="0" err="1">
                <a:solidFill>
                  <a:schemeClr val="tx1"/>
                </a:solidFill>
              </a:rPr>
              <a:t>monaca-kintone</a:t>
            </a:r>
            <a:r>
              <a:rPr lang="ja-JP" altLang="en-US" sz="1400" b="0" dirty="0">
                <a:solidFill>
                  <a:schemeClr val="tx1"/>
                </a:solidFill>
              </a:rPr>
              <a:t>連携を出展</a:t>
            </a: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・</a:t>
            </a:r>
            <a:r>
              <a:rPr lang="ja-JP" altLang="en-US" sz="1400" b="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0" dirty="0">
                <a:solidFill>
                  <a:schemeClr val="tx1"/>
                </a:solidFill>
              </a:rPr>
              <a:t>日本アイ・ビー・エム株式会社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IBM </a:t>
            </a:r>
            <a:r>
              <a:rPr lang="en-US" altLang="ja-JP" sz="1400" b="0" dirty="0" err="1">
                <a:solidFill>
                  <a:schemeClr val="tx1"/>
                </a:solidFill>
              </a:rPr>
              <a:t>Bluemix</a:t>
            </a:r>
            <a:endParaRPr lang="en-US" altLang="ja-JP" sz="14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https://new-console.ng.bluemix.net/mobile/getting-started/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IBM</a:t>
            </a:r>
            <a:r>
              <a:rPr lang="ja-JP" altLang="en-US" sz="1400" b="0" dirty="0">
                <a:solidFill>
                  <a:schemeClr val="tx1"/>
                </a:solidFill>
              </a:rPr>
              <a:t>のクラウド環境</a:t>
            </a:r>
            <a:r>
              <a:rPr lang="ja-JP" altLang="en-US" sz="1400" b="0" dirty="0" smtClean="0">
                <a:solidFill>
                  <a:schemeClr val="tx1"/>
                </a:solidFill>
              </a:rPr>
              <a:t>、</a:t>
            </a:r>
            <a:endParaRPr lang="en-US" altLang="ja-JP" sz="14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　</a:t>
            </a:r>
            <a:r>
              <a:rPr lang="ja-JP" altLang="en-US" sz="1400" b="0" dirty="0" smtClean="0">
                <a:solidFill>
                  <a:schemeClr val="tx1"/>
                </a:solidFill>
              </a:rPr>
              <a:t>　</a:t>
            </a:r>
            <a:r>
              <a:rPr lang="en-US" altLang="ja-JP" sz="1400" b="0" dirty="0" smtClean="0">
                <a:solidFill>
                  <a:schemeClr val="tx1"/>
                </a:solidFill>
              </a:rPr>
              <a:t>IBM </a:t>
            </a:r>
            <a:r>
              <a:rPr lang="en-US" altLang="ja-JP" sz="1400" b="0" dirty="0" err="1">
                <a:solidFill>
                  <a:schemeClr val="tx1"/>
                </a:solidFill>
              </a:rPr>
              <a:t>Bluemix</a:t>
            </a:r>
            <a:r>
              <a:rPr lang="ja-JP" altLang="en-US" sz="1400" b="0" dirty="0">
                <a:solidFill>
                  <a:schemeClr val="tx1"/>
                </a:solidFill>
              </a:rPr>
              <a:t>による、スマホアプリ開発プロジェクトに有効なサービスを一挙にご紹介</a:t>
            </a: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・</a:t>
            </a:r>
            <a:r>
              <a:rPr lang="ja-JP" altLang="en-US" sz="1400" b="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0" dirty="0">
                <a:solidFill>
                  <a:schemeClr val="tx1"/>
                </a:solidFill>
              </a:rPr>
              <a:t>レバレジーズ株式会社</a:t>
            </a:r>
          </a:p>
          <a:p>
            <a:pPr algn="l"/>
            <a:r>
              <a:rPr lang="en-US" altLang="ja-JP" sz="1400" b="0" dirty="0" err="1">
                <a:solidFill>
                  <a:schemeClr val="tx1"/>
                </a:solidFill>
              </a:rPr>
              <a:t>teratail</a:t>
            </a:r>
            <a:endParaRPr lang="en-US" altLang="ja-JP" sz="14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https://teratail.com/</a:t>
            </a:r>
          </a:p>
          <a:p>
            <a:pPr algn="l"/>
            <a:r>
              <a:rPr lang="ja-JP" altLang="en-US" sz="1400" b="0" dirty="0">
                <a:solidFill>
                  <a:schemeClr val="tx1"/>
                </a:solidFill>
              </a:rPr>
              <a:t>・</a:t>
            </a:r>
            <a:r>
              <a:rPr lang="en-US" altLang="ja-JP" sz="1400" b="0" dirty="0" smtClean="0">
                <a:solidFill>
                  <a:schemeClr val="tx1"/>
                </a:solidFill>
              </a:rPr>
              <a:t> </a:t>
            </a:r>
            <a:r>
              <a:rPr lang="ja-JP" altLang="en-US" sz="1400" b="0" dirty="0">
                <a:solidFill>
                  <a:schemeClr val="tx1"/>
                </a:solidFill>
              </a:rPr>
              <a:t>特定非営利活動法人エルピーアイジャパン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HTML5</a:t>
            </a:r>
            <a:r>
              <a:rPr lang="ja-JP" altLang="en-US" sz="1400" b="0" dirty="0">
                <a:solidFill>
                  <a:schemeClr val="tx1"/>
                </a:solidFill>
              </a:rPr>
              <a:t>プロフェッショナル認定試験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http://html5exam.jp/</a:t>
            </a:r>
          </a:p>
          <a:p>
            <a:pPr algn="l"/>
            <a:r>
              <a:rPr lang="en-US" altLang="ja-JP" sz="1400" b="0" dirty="0">
                <a:solidFill>
                  <a:schemeClr val="tx1"/>
                </a:solidFill>
              </a:rPr>
              <a:t>HTML5</a:t>
            </a:r>
            <a:r>
              <a:rPr lang="ja-JP" altLang="en-US" sz="1400" b="0" dirty="0">
                <a:solidFill>
                  <a:schemeClr val="tx1"/>
                </a:solidFill>
              </a:rPr>
              <a:t>プロフェッショナル認定試験のご案内</a:t>
            </a:r>
            <a:endParaRPr lang="en-US" altLang="ja-JP" sz="1400" b="0" dirty="0">
              <a:solidFill>
                <a:schemeClr val="tx1"/>
              </a:solidFill>
            </a:endParaRPr>
          </a:p>
          <a:p>
            <a:pPr algn="l"/>
            <a:r>
              <a:rPr lang="ja-JP" altLang="en-US" sz="1400" b="0" dirty="0" smtClean="0"/>
              <a:t> 総合</a:t>
            </a:r>
            <a:r>
              <a:rPr lang="ja-JP" altLang="en-US" sz="1400" b="0" dirty="0"/>
              <a:t>展示交流会です。</a:t>
            </a:r>
          </a:p>
          <a:p>
            <a:pPr algn="l">
              <a:buClrTx/>
              <a:buSzPct val="120000"/>
              <a:buFontTx/>
              <a:buNone/>
            </a:pPr>
            <a:endParaRPr lang="ja-JP" altLang="ja-JP" sz="1800" b="0" dirty="0">
              <a:solidFill>
                <a:srgbClr val="000000"/>
              </a:solidFill>
            </a:endParaRPr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2408685" y="3160683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http://techwave.jp/html5appsday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08685" y="3160683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http://techwave.jp/html5appsday</a:t>
            </a:r>
          </a:p>
        </p:txBody>
      </p:sp>
    </p:spTree>
    <p:extLst>
      <p:ext uri="{BB962C8B-B14F-4D97-AF65-F5344CB8AC3E}">
        <p14:creationId xmlns:p14="http://schemas.microsoft.com/office/powerpoint/2010/main" val="3588486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559871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54000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r>
              <a:rPr lang="ja-JP" altLang="en-US" sz="1800" b="0" dirty="0" smtClean="0"/>
              <a:t>　　　　　　　</a:t>
            </a:r>
            <a:r>
              <a:rPr lang="ja-JP" altLang="en-US" sz="1800" b="0" dirty="0"/>
              <a:t>　</a:t>
            </a:r>
            <a:r>
              <a:rPr lang="ja-JP" altLang="en-US" sz="1800" b="0" dirty="0" smtClean="0"/>
              <a:t> 　</a:t>
            </a:r>
            <a:r>
              <a:rPr lang="ja-JP" altLang="en-US" sz="1800" b="0" dirty="0"/>
              <a:t>３</a:t>
            </a:r>
            <a:r>
              <a:rPr lang="en-US" altLang="ja-JP" sz="1800" b="0" dirty="0" smtClean="0"/>
              <a:t>.</a:t>
            </a:r>
            <a:r>
              <a:rPr lang="ja-JP" altLang="en-US" sz="1800" b="0" dirty="0" smtClean="0"/>
              <a:t>ケアリッツ出展</a:t>
            </a:r>
            <a:r>
              <a:rPr lang="ja-JP" altLang="en-US" sz="1800" b="0" dirty="0"/>
              <a:t>メンバー・内容・目的</a:t>
            </a:r>
            <a:endParaRPr lang="en-US" altLang="ja-JP" sz="1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4904" y="984473"/>
            <a:ext cx="8496622" cy="53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当社事務局メンバー：川嶋、荒井、石川、平子、田中、川上、榊</a:t>
            </a:r>
          </a:p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出展内容：</a:t>
            </a:r>
            <a:r>
              <a:rPr lang="en-US" altLang="ja-JP" sz="1800" dirty="0">
                <a:solidFill>
                  <a:schemeClr val="tx1"/>
                </a:solidFill>
              </a:rPr>
              <a:t>Switch</a:t>
            </a:r>
            <a:r>
              <a:rPr lang="ja-JP" altLang="en-US" sz="1800" dirty="0" err="1">
                <a:solidFill>
                  <a:schemeClr val="tx1"/>
                </a:solidFill>
              </a:rPr>
              <a:t>、</a:t>
            </a:r>
            <a:r>
              <a:rPr lang="ja-JP" altLang="en-US" sz="1800" dirty="0">
                <a:solidFill>
                  <a:schemeClr val="tx1"/>
                </a:solidFill>
              </a:rPr>
              <a:t>介護</a:t>
            </a:r>
            <a:r>
              <a:rPr lang="en-US" altLang="ja-JP" sz="1800" dirty="0">
                <a:solidFill>
                  <a:schemeClr val="tx1"/>
                </a:solidFill>
              </a:rPr>
              <a:t>Bot</a:t>
            </a:r>
            <a:r>
              <a:rPr lang="ja-JP" altLang="en-US" sz="1800" dirty="0" smtClean="0">
                <a:solidFill>
                  <a:schemeClr val="tx1"/>
                </a:solidFill>
              </a:rPr>
              <a:t>アプリのデモンストレーション</a:t>
            </a: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</a:rPr>
              <a:t>出展目的：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・</a:t>
            </a:r>
            <a:r>
              <a:rPr lang="ja-JP" altLang="en-US" sz="1800" b="0" dirty="0">
                <a:solidFill>
                  <a:schemeClr val="tx1"/>
                </a:solidFill>
              </a:rPr>
              <a:t>採用の観点から、ケアリッツ</a:t>
            </a:r>
            <a:r>
              <a:rPr lang="en-US" altLang="ja-JP" sz="1800" b="0" dirty="0">
                <a:solidFill>
                  <a:schemeClr val="tx1"/>
                </a:solidFill>
              </a:rPr>
              <a:t>WEB</a:t>
            </a:r>
            <a:r>
              <a:rPr lang="ja-JP" altLang="en-US" sz="1800" b="0" dirty="0">
                <a:solidFill>
                  <a:schemeClr val="tx1"/>
                </a:solidFill>
              </a:rPr>
              <a:t>開発チームがモバイルアプリ開発の技術力があることをアピール出来、採用力の向上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が目的</a:t>
            </a:r>
            <a:endParaRPr lang="ja-JP" altLang="en-US" sz="1800" b="0" dirty="0">
              <a:solidFill>
                <a:schemeClr val="tx1"/>
              </a:solidFill>
            </a:endParaRPr>
          </a:p>
          <a:p>
            <a:pPr algn="l"/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・</a:t>
            </a:r>
            <a:r>
              <a:rPr lang="ja-JP" altLang="en-US" sz="1800" b="0" dirty="0">
                <a:solidFill>
                  <a:schemeClr val="tx1"/>
                </a:solidFill>
              </a:rPr>
              <a:t>広報の観点から、ケアリッツが介護</a:t>
            </a:r>
            <a:r>
              <a:rPr lang="en-US" altLang="ja-JP" sz="1800" b="0" dirty="0">
                <a:solidFill>
                  <a:schemeClr val="tx1"/>
                </a:solidFill>
              </a:rPr>
              <a:t>×IT</a:t>
            </a:r>
            <a:r>
              <a:rPr lang="ja-JP" altLang="en-US" sz="1800" b="0" dirty="0">
                <a:solidFill>
                  <a:schemeClr val="tx1"/>
                </a:solidFill>
              </a:rPr>
              <a:t>をテーマとした企業であることを</a:t>
            </a:r>
            <a:r>
              <a:rPr lang="en-US" altLang="ja-JP" sz="1800" b="0" dirty="0">
                <a:solidFill>
                  <a:schemeClr val="tx1"/>
                </a:solidFill>
              </a:rPr>
              <a:t>PR</a:t>
            </a:r>
            <a:r>
              <a:rPr lang="ja-JP" altLang="en-US" sz="1800" b="0" dirty="0">
                <a:solidFill>
                  <a:schemeClr val="tx1"/>
                </a:solidFill>
              </a:rPr>
              <a:t>する際に、介護</a:t>
            </a:r>
            <a:r>
              <a:rPr lang="en-US" altLang="ja-JP" sz="1800" b="0" dirty="0">
                <a:solidFill>
                  <a:schemeClr val="tx1"/>
                </a:solidFill>
              </a:rPr>
              <a:t>Bot</a:t>
            </a:r>
            <a:r>
              <a:rPr lang="ja-JP" altLang="en-US" sz="1800" b="0" dirty="0">
                <a:solidFill>
                  <a:schemeClr val="tx1"/>
                </a:solidFill>
              </a:rPr>
              <a:t>アプリの開発・活用を例に業界内での先進的な取り組みとして紹介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出来る目的</a:t>
            </a:r>
            <a:endParaRPr lang="ja-JP" altLang="en-US" sz="1800" b="0" dirty="0">
              <a:solidFill>
                <a:schemeClr val="tx1"/>
              </a:solidFill>
            </a:endParaRPr>
          </a:p>
          <a:p>
            <a:pPr algn="l"/>
            <a:endParaRPr lang="en-US" altLang="ja-JP" sz="1800" b="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 smtClean="0">
                <a:solidFill>
                  <a:schemeClr val="tx1"/>
                </a:solidFill>
              </a:rPr>
              <a:t>・</a:t>
            </a:r>
            <a:r>
              <a:rPr lang="ja-JP" altLang="en-US" sz="1800" b="0" dirty="0">
                <a:solidFill>
                  <a:schemeClr val="tx1"/>
                </a:solidFill>
              </a:rPr>
              <a:t>営業の観点からはモバイル向けシステム開発案件の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受注</a:t>
            </a:r>
            <a:r>
              <a:rPr lang="ja-JP" altLang="en-US" sz="1800" b="0" dirty="0">
                <a:solidFill>
                  <a:schemeClr val="tx1"/>
                </a:solidFill>
              </a:rPr>
              <a:t>や</a:t>
            </a:r>
            <a:r>
              <a:rPr lang="ja-JP" altLang="en-US" sz="1800" b="0" dirty="0" smtClean="0">
                <a:solidFill>
                  <a:schemeClr val="tx1"/>
                </a:solidFill>
              </a:rPr>
              <a:t>パートナー企業の獲得目的。</a:t>
            </a:r>
            <a:endParaRPr lang="ja-JP" altLang="ja-JP" sz="1800" b="0" dirty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0642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559871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9445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buClrTx/>
              <a:buSzPct val="120000"/>
              <a:buFontTx/>
              <a:buNone/>
            </a:pPr>
            <a:r>
              <a:rPr lang="ja-JP" altLang="en-US" sz="1800" dirty="0" smtClean="0"/>
              <a:t>４</a:t>
            </a:r>
            <a:r>
              <a:rPr lang="ja-JP" altLang="en-US" sz="1800" dirty="0"/>
              <a:t>．出展したアプリ</a:t>
            </a:r>
            <a:endParaRPr lang="en-US" altLang="ja-JP" sz="1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1614" y="977538"/>
            <a:ext cx="8496622" cy="53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　</a:t>
            </a:r>
            <a:r>
              <a:rPr lang="en-US" altLang="ja-JP" sz="1800" dirty="0">
                <a:solidFill>
                  <a:schemeClr val="tx1"/>
                </a:solidFill>
              </a:rPr>
              <a:t>Switch</a:t>
            </a:r>
            <a:r>
              <a:rPr lang="ja-JP" altLang="en-US" sz="1800" dirty="0" err="1">
                <a:solidFill>
                  <a:schemeClr val="tx1"/>
                </a:solidFill>
              </a:rPr>
              <a:t>、</a:t>
            </a:r>
            <a:endParaRPr lang="ja-JP" altLang="en-US" sz="1800" dirty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　</a:t>
            </a:r>
          </a:p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　介護</a:t>
            </a:r>
            <a:r>
              <a:rPr lang="en-US" altLang="ja-JP" sz="1800" dirty="0" smtClean="0">
                <a:solidFill>
                  <a:schemeClr val="tx1"/>
                </a:solidFill>
              </a:rPr>
              <a:t>Bot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　　　介護</a:t>
            </a:r>
            <a:r>
              <a:rPr lang="en-US" altLang="ja-JP" sz="1800" dirty="0">
                <a:solidFill>
                  <a:schemeClr val="tx1"/>
                </a:solidFill>
              </a:rPr>
              <a:t>bot</a:t>
            </a:r>
            <a:r>
              <a:rPr lang="ja-JP" altLang="en-US" sz="1800" dirty="0">
                <a:solidFill>
                  <a:schemeClr val="tx1"/>
                </a:solidFill>
              </a:rPr>
              <a:t>出来上がるまで</a:t>
            </a:r>
            <a:r>
              <a:rPr lang="ja-JP" altLang="en-US" sz="1800" dirty="0" smtClean="0">
                <a:solidFill>
                  <a:schemeClr val="tx1"/>
                </a:solidFill>
              </a:rPr>
              <a:t>。介護</a:t>
            </a:r>
            <a:r>
              <a:rPr lang="en-US" altLang="ja-JP" sz="1800" dirty="0" smtClean="0">
                <a:solidFill>
                  <a:schemeClr val="tx1"/>
                </a:solidFill>
              </a:rPr>
              <a:t>Bot</a:t>
            </a:r>
            <a:r>
              <a:rPr lang="ja-JP" altLang="en-US" sz="1800" dirty="0" smtClean="0">
                <a:solidFill>
                  <a:schemeClr val="tx1"/>
                </a:solidFill>
              </a:rPr>
              <a:t>との説明、インフラ部分も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1800" b="0" dirty="0">
                <a:solidFill>
                  <a:schemeClr val="tx1"/>
                </a:solidFill>
              </a:rPr>
              <a:t>　</a:t>
            </a:r>
            <a:endParaRPr lang="en-US" altLang="ja-JP" sz="1800" b="0" dirty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2408685" y="3160683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http://techwave.jp/html5appsday</a:t>
            </a:r>
          </a:p>
        </p:txBody>
      </p:sp>
    </p:spTree>
    <p:extLst>
      <p:ext uri="{BB962C8B-B14F-4D97-AF65-F5344CB8AC3E}">
        <p14:creationId xmlns:p14="http://schemas.microsoft.com/office/powerpoint/2010/main" val="477235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559871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9445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buClrTx/>
              <a:buSzPct val="120000"/>
              <a:buFontTx/>
              <a:buNone/>
            </a:pPr>
            <a:r>
              <a:rPr lang="ja-JP" altLang="en-US" sz="1800" dirty="0" smtClean="0"/>
              <a:t>５．</a:t>
            </a:r>
            <a:r>
              <a:rPr lang="ja-JP" altLang="en-US" sz="1800" dirty="0"/>
              <a:t>会場の雰囲気</a:t>
            </a:r>
            <a:endParaRPr lang="en-US" altLang="ja-JP" sz="1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2408685" y="3160683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http://techwave.jp/html5appsday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25" y="3864796"/>
            <a:ext cx="1872208" cy="24962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28" y="1002648"/>
            <a:ext cx="3689638" cy="27672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59" y="4045977"/>
            <a:ext cx="3023348" cy="226751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128489"/>
            <a:ext cx="2432520" cy="32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90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0338" y="6313488"/>
            <a:ext cx="2265362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Pct val="120000"/>
              <a:buFontTx/>
              <a:buNone/>
            </a:pPr>
            <a:endParaRPr lang="en-US" altLang="ja-JP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-7938" y="481013"/>
            <a:ext cx="4559871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  <a:p>
            <a:pPr eaLnBrk="1" hangingPunct="1">
              <a:buClrTx/>
              <a:buSzPct val="120000"/>
              <a:buFontTx/>
              <a:buNone/>
            </a:pPr>
            <a:endParaRPr lang="en-US" altLang="ja-JP" sz="1600" b="0">
              <a:solidFill>
                <a:srgbClr val="FFFFFF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9445" y="481013"/>
            <a:ext cx="2171700" cy="336550"/>
          </a:xfrm>
          <a:prstGeom prst="rect">
            <a:avLst/>
          </a:prstGeom>
          <a:solidFill>
            <a:srgbClr val="2A131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 eaLnBrk="1" hangingPunct="1">
              <a:buClrTx/>
              <a:buSzPct val="120000"/>
              <a:buFontTx/>
              <a:buNone/>
            </a:pPr>
            <a:r>
              <a:rPr lang="ja-JP" altLang="en-US" sz="1800" dirty="0" smtClean="0"/>
              <a:t>６</a:t>
            </a:r>
            <a:r>
              <a:rPr lang="ja-JP" altLang="en-US" sz="1800" dirty="0"/>
              <a:t>．出展成果・</a:t>
            </a:r>
            <a:r>
              <a:rPr lang="ja-JP" altLang="en-US" sz="1800" dirty="0" smtClean="0"/>
              <a:t>感想</a:t>
            </a:r>
            <a:endParaRPr lang="en-US" altLang="ja-JP" sz="1800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92138" y="1704975"/>
            <a:ext cx="3603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4000" y="961541"/>
            <a:ext cx="8496622" cy="53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</a:t>
            </a:r>
            <a:endParaRPr lang="ja-JP" altLang="ja-JP" sz="1800" b="0" dirty="0">
              <a:solidFill>
                <a:schemeClr val="tx1"/>
              </a:solidFill>
            </a:endParaRPr>
          </a:p>
        </p:txBody>
      </p:sp>
      <p:sp>
        <p:nvSpPr>
          <p:cNvPr id="8" name="スライド番号プレースホルダー 3"/>
          <p:cNvSpPr txBox="1">
            <a:spLocks/>
          </p:cNvSpPr>
          <p:nvPr/>
        </p:nvSpPr>
        <p:spPr bwMode="auto">
          <a:xfrm>
            <a:off x="-704651" y="6434534"/>
            <a:ext cx="20828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2</a:t>
            </a:r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正方形/長方形 2"/>
          <p:cNvSpPr/>
          <p:nvPr/>
        </p:nvSpPr>
        <p:spPr>
          <a:xfrm>
            <a:off x="2408685" y="3160683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http://techwave.jp/html5appsday</a:t>
            </a:r>
          </a:p>
        </p:txBody>
      </p:sp>
    </p:spTree>
    <p:extLst>
      <p:ext uri="{BB962C8B-B14F-4D97-AF65-F5344CB8AC3E}">
        <p14:creationId xmlns:p14="http://schemas.microsoft.com/office/powerpoint/2010/main" val="3003180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66" y="3432745"/>
            <a:ext cx="5474208" cy="79248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273C0B0-EB49-4A36-ADA7-80C3DF579061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39565" y="2352625"/>
            <a:ext cx="705678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80" rIns="91080"/>
          <a:lstStyle>
            <a:lvl1pPr marL="327025" indent="-320675"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7025" algn="l"/>
                <a:tab pos="774700" algn="l"/>
                <a:tab pos="1223963" algn="l"/>
                <a:tab pos="1673225" algn="l"/>
                <a:tab pos="2122488" algn="l"/>
                <a:tab pos="2571750" algn="l"/>
                <a:tab pos="3021013" algn="l"/>
                <a:tab pos="3470275" algn="l"/>
                <a:tab pos="3919538" algn="l"/>
                <a:tab pos="4368800" algn="l"/>
                <a:tab pos="4818063" algn="l"/>
                <a:tab pos="5267325" algn="l"/>
                <a:tab pos="5716588" algn="l"/>
                <a:tab pos="6165850" algn="l"/>
                <a:tab pos="6615113" algn="l"/>
                <a:tab pos="7064375" algn="l"/>
                <a:tab pos="7513638" algn="l"/>
                <a:tab pos="7962900" algn="l"/>
                <a:tab pos="8412163" algn="l"/>
                <a:tab pos="8861425" algn="l"/>
                <a:tab pos="9310688" algn="l"/>
              </a:tabLs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/>
            <a:r>
              <a:rPr lang="ja-JP" altLang="en-US" sz="18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ご</a:t>
            </a:r>
            <a:r>
              <a:rPr lang="ja-JP" altLang="en-US" sz="3600" b="0" dirty="0">
                <a:solidFill>
                  <a:schemeClr val="tx1"/>
                </a:solidFill>
              </a:rPr>
              <a:t>清聴</a:t>
            </a:r>
            <a:r>
              <a:rPr lang="ja-JP" altLang="en-US" sz="3600" dirty="0" smtClean="0">
                <a:solidFill>
                  <a:schemeClr val="tx1"/>
                </a:solidFill>
              </a:rPr>
              <a:t>ありがとうございました</a:t>
            </a:r>
            <a:endParaRPr lang="ja-JP" altLang="ja-JP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6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 ​​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​​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ja-JP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ja-JP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18791</TotalTime>
  <Words>269</Words>
  <Application>Microsoft Office PowerPoint</Application>
  <PresentationFormat>ユーザー設定</PresentationFormat>
  <Paragraphs>97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プレゼンテーションタイトル</dc:title>
  <dc:creator>McKinsey</dc:creator>
  <cp:keywords>Message Universal Template A4JM</cp:keywords>
  <dc:description>Version 1.1</dc:description>
  <cp:lastModifiedBy>株式会社ケアリッツ・アンド・パートナーズ</cp:lastModifiedBy>
  <cp:revision>704</cp:revision>
  <cp:lastPrinted>2016-09-26T09:46:23Z</cp:lastPrinted>
  <dcterms:created xsi:type="dcterms:W3CDTF">2006-10-13T15:56:27Z</dcterms:created>
  <dcterms:modified xsi:type="dcterms:W3CDTF">2016-12-05T03:11:52Z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livery Date">
    <vt:lpwstr>日　付</vt:lpwstr>
  </property>
  <property fmtid="{D5CDD505-2E9C-101B-9397-08002B2CF9AE}" pid="3" name="DocID">
    <vt:lpwstr>TOK-AAA123-20061014-</vt:lpwstr>
  </property>
  <property fmtid="{D5CDD505-2E9C-101B-9397-08002B2CF9AE}" pid="4" name="DocIDPosition">
    <vt:i4>0</vt:i4>
  </property>
  <property fmtid="{D5CDD505-2E9C-101B-9397-08002B2CF9AE}" pid="5" name="DocIDinSlide">
    <vt:bool>true</vt:bool>
  </property>
  <property fmtid="{D5CDD505-2E9C-101B-9397-08002B2CF9AE}" pid="6" name="DocIDinTitle">
    <vt:bool>true</vt:bool>
  </property>
  <property fmtid="{D5CDD505-2E9C-101B-9397-08002B2CF9AE}" pid="7" name="Event">
    <vt:lpwstr>クライアント</vt:lpwstr>
  </property>
  <property fmtid="{D5CDD505-2E9C-101B-9397-08002B2CF9AE}" pid="8" name="Final">
    <vt:bool>false</vt:bool>
  </property>
  <property fmtid="{D5CDD505-2E9C-101B-9397-08002B2CF9AE}" pid="9" name="McKPaperSize">
    <vt:lpwstr>A4</vt:lpwstr>
  </property>
  <property fmtid="{D5CDD505-2E9C-101B-9397-08002B2CF9AE}" pid="10" name="NotesPageLayout">
    <vt:lpwstr>Message</vt:lpwstr>
  </property>
  <property fmtid="{D5CDD505-2E9C-101B-9397-08002B2CF9AE}" pid="11" name="Universal Objects">
    <vt:bool>true</vt:bool>
  </property>
</Properties>
</file>