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9" r:id="rId3"/>
    <p:sldId id="262" r:id="rId4"/>
    <p:sldId id="261" r:id="rId5"/>
    <p:sldId id="258" r:id="rId6"/>
    <p:sldId id="260" r:id="rId7"/>
    <p:sldId id="263" r:id="rId8"/>
    <p:sldId id="264" r:id="rId9"/>
    <p:sldId id="265" r:id="rId10"/>
    <p:sldId id="266" r:id="rId11"/>
    <p:sldId id="267" r:id="rId12"/>
    <p:sldId id="268" r:id="rId13"/>
    <p:sldId id="257" r:id="rId14"/>
    <p:sldId id="269" r:id="rId15"/>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94"/>
    <p:restoredTop sz="94595"/>
  </p:normalViewPr>
  <p:slideViewPr>
    <p:cSldViewPr snapToGrid="0" snapToObjects="1">
      <p:cViewPr varScale="1">
        <p:scale>
          <a:sx n="89" d="100"/>
          <a:sy n="89" d="100"/>
        </p:scale>
        <p:origin x="72" y="4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977E6358-042A-7C4D-B188-CF15E2AAA6EE}" type="datetimeFigureOut">
              <a:rPr kumimoji="1" lang="ja-JP" altLang="en-US" smtClean="0"/>
              <a:t>2016/7/27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2EE8014-22D0-9D4D-85E3-90FEFF2B2831}" type="slidenum">
              <a:rPr kumimoji="1" lang="ja-JP" altLang="en-US" smtClean="0"/>
              <a:t>‹#›</a:t>
            </a:fld>
            <a:endParaRPr kumimoji="1" lang="ja-JP" altLang="en-US"/>
          </a:p>
        </p:txBody>
      </p:sp>
    </p:spTree>
    <p:extLst>
      <p:ext uri="{BB962C8B-B14F-4D97-AF65-F5344CB8AC3E}">
        <p14:creationId xmlns:p14="http://schemas.microsoft.com/office/powerpoint/2010/main" val="4672792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977E6358-042A-7C4D-B188-CF15E2AAA6EE}" type="datetimeFigureOut">
              <a:rPr kumimoji="1" lang="ja-JP" altLang="en-US" smtClean="0"/>
              <a:t>2016/7/27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2EE8014-22D0-9D4D-85E3-90FEFF2B2831}" type="slidenum">
              <a:rPr kumimoji="1" lang="ja-JP" altLang="en-US" smtClean="0"/>
              <a:t>‹#›</a:t>
            </a:fld>
            <a:endParaRPr kumimoji="1" lang="ja-JP" altLang="en-US"/>
          </a:p>
        </p:txBody>
      </p:sp>
    </p:spTree>
    <p:extLst>
      <p:ext uri="{BB962C8B-B14F-4D97-AF65-F5344CB8AC3E}">
        <p14:creationId xmlns:p14="http://schemas.microsoft.com/office/powerpoint/2010/main" val="5284271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977E6358-042A-7C4D-B188-CF15E2AAA6EE}" type="datetimeFigureOut">
              <a:rPr kumimoji="1" lang="ja-JP" altLang="en-US" smtClean="0"/>
              <a:t>2016/7/27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2EE8014-22D0-9D4D-85E3-90FEFF2B2831}" type="slidenum">
              <a:rPr kumimoji="1" lang="ja-JP" altLang="en-US" smtClean="0"/>
              <a:t>‹#›</a:t>
            </a:fld>
            <a:endParaRPr kumimoji="1" lang="ja-JP" altLang="en-US"/>
          </a:p>
        </p:txBody>
      </p:sp>
    </p:spTree>
    <p:extLst>
      <p:ext uri="{BB962C8B-B14F-4D97-AF65-F5344CB8AC3E}">
        <p14:creationId xmlns:p14="http://schemas.microsoft.com/office/powerpoint/2010/main" val="14297423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977E6358-042A-7C4D-B188-CF15E2AAA6EE}" type="datetimeFigureOut">
              <a:rPr kumimoji="1" lang="ja-JP" altLang="en-US" smtClean="0"/>
              <a:t>2016/7/27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2EE8014-22D0-9D4D-85E3-90FEFF2B2831}" type="slidenum">
              <a:rPr kumimoji="1" lang="ja-JP" altLang="en-US" smtClean="0"/>
              <a:t>‹#›</a:t>
            </a:fld>
            <a:endParaRPr kumimoji="1" lang="ja-JP" altLang="en-US"/>
          </a:p>
        </p:txBody>
      </p:sp>
    </p:spTree>
    <p:extLst>
      <p:ext uri="{BB962C8B-B14F-4D97-AF65-F5344CB8AC3E}">
        <p14:creationId xmlns:p14="http://schemas.microsoft.com/office/powerpoint/2010/main" val="8467203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977E6358-042A-7C4D-B188-CF15E2AAA6EE}" type="datetimeFigureOut">
              <a:rPr kumimoji="1" lang="ja-JP" altLang="en-US" smtClean="0"/>
              <a:t>2016/7/27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2EE8014-22D0-9D4D-85E3-90FEFF2B2831}" type="slidenum">
              <a:rPr kumimoji="1" lang="ja-JP" altLang="en-US" smtClean="0"/>
              <a:t>‹#›</a:t>
            </a:fld>
            <a:endParaRPr kumimoji="1" lang="ja-JP" altLang="en-US"/>
          </a:p>
        </p:txBody>
      </p:sp>
    </p:spTree>
    <p:extLst>
      <p:ext uri="{BB962C8B-B14F-4D97-AF65-F5344CB8AC3E}">
        <p14:creationId xmlns:p14="http://schemas.microsoft.com/office/powerpoint/2010/main" val="9901064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977E6358-042A-7C4D-B188-CF15E2AAA6EE}" type="datetimeFigureOut">
              <a:rPr kumimoji="1" lang="ja-JP" altLang="en-US" smtClean="0"/>
              <a:t>2016/7/27</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92EE8014-22D0-9D4D-85E3-90FEFF2B2831}" type="slidenum">
              <a:rPr kumimoji="1" lang="ja-JP" altLang="en-US" smtClean="0"/>
              <a:t>‹#›</a:t>
            </a:fld>
            <a:endParaRPr kumimoji="1" lang="ja-JP" altLang="en-US"/>
          </a:p>
        </p:txBody>
      </p:sp>
    </p:spTree>
    <p:extLst>
      <p:ext uri="{BB962C8B-B14F-4D97-AF65-F5344CB8AC3E}">
        <p14:creationId xmlns:p14="http://schemas.microsoft.com/office/powerpoint/2010/main" val="20155560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977E6358-042A-7C4D-B188-CF15E2AAA6EE}" type="datetimeFigureOut">
              <a:rPr kumimoji="1" lang="ja-JP" altLang="en-US" smtClean="0"/>
              <a:t>2016/7/27</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92EE8014-22D0-9D4D-85E3-90FEFF2B2831}" type="slidenum">
              <a:rPr kumimoji="1" lang="ja-JP" altLang="en-US" smtClean="0"/>
              <a:t>‹#›</a:t>
            </a:fld>
            <a:endParaRPr kumimoji="1" lang="ja-JP" altLang="en-US"/>
          </a:p>
        </p:txBody>
      </p:sp>
    </p:spTree>
    <p:extLst>
      <p:ext uri="{BB962C8B-B14F-4D97-AF65-F5344CB8AC3E}">
        <p14:creationId xmlns:p14="http://schemas.microsoft.com/office/powerpoint/2010/main" val="10441400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977E6358-042A-7C4D-B188-CF15E2AAA6EE}" type="datetimeFigureOut">
              <a:rPr kumimoji="1" lang="ja-JP" altLang="en-US" smtClean="0"/>
              <a:t>2016/7/27</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92EE8014-22D0-9D4D-85E3-90FEFF2B2831}" type="slidenum">
              <a:rPr kumimoji="1" lang="ja-JP" altLang="en-US" smtClean="0"/>
              <a:t>‹#›</a:t>
            </a:fld>
            <a:endParaRPr kumimoji="1" lang="ja-JP" altLang="en-US"/>
          </a:p>
        </p:txBody>
      </p:sp>
    </p:spTree>
    <p:extLst>
      <p:ext uri="{BB962C8B-B14F-4D97-AF65-F5344CB8AC3E}">
        <p14:creationId xmlns:p14="http://schemas.microsoft.com/office/powerpoint/2010/main" val="17728566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977E6358-042A-7C4D-B188-CF15E2AAA6EE}" type="datetimeFigureOut">
              <a:rPr kumimoji="1" lang="ja-JP" altLang="en-US" smtClean="0"/>
              <a:t>2016/7/27</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92EE8014-22D0-9D4D-85E3-90FEFF2B2831}" type="slidenum">
              <a:rPr kumimoji="1" lang="ja-JP" altLang="en-US" smtClean="0"/>
              <a:t>‹#›</a:t>
            </a:fld>
            <a:endParaRPr kumimoji="1" lang="ja-JP" altLang="en-US"/>
          </a:p>
        </p:txBody>
      </p:sp>
    </p:spTree>
    <p:extLst>
      <p:ext uri="{BB962C8B-B14F-4D97-AF65-F5344CB8AC3E}">
        <p14:creationId xmlns:p14="http://schemas.microsoft.com/office/powerpoint/2010/main" val="665850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977E6358-042A-7C4D-B188-CF15E2AAA6EE}" type="datetimeFigureOut">
              <a:rPr kumimoji="1" lang="ja-JP" altLang="en-US" smtClean="0"/>
              <a:t>2016/7/27</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92EE8014-22D0-9D4D-85E3-90FEFF2B2831}" type="slidenum">
              <a:rPr kumimoji="1" lang="ja-JP" altLang="en-US" smtClean="0"/>
              <a:t>‹#›</a:t>
            </a:fld>
            <a:endParaRPr kumimoji="1" lang="ja-JP" altLang="en-US"/>
          </a:p>
        </p:txBody>
      </p:sp>
    </p:spTree>
    <p:extLst>
      <p:ext uri="{BB962C8B-B14F-4D97-AF65-F5344CB8AC3E}">
        <p14:creationId xmlns:p14="http://schemas.microsoft.com/office/powerpoint/2010/main" val="2554678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977E6358-042A-7C4D-B188-CF15E2AAA6EE}" type="datetimeFigureOut">
              <a:rPr kumimoji="1" lang="ja-JP" altLang="en-US" smtClean="0"/>
              <a:t>2016/7/27</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92EE8014-22D0-9D4D-85E3-90FEFF2B2831}" type="slidenum">
              <a:rPr kumimoji="1" lang="ja-JP" altLang="en-US" smtClean="0"/>
              <a:t>‹#›</a:t>
            </a:fld>
            <a:endParaRPr kumimoji="1" lang="ja-JP" altLang="en-US"/>
          </a:p>
        </p:txBody>
      </p:sp>
    </p:spTree>
    <p:extLst>
      <p:ext uri="{BB962C8B-B14F-4D97-AF65-F5344CB8AC3E}">
        <p14:creationId xmlns:p14="http://schemas.microsoft.com/office/powerpoint/2010/main" val="8285126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77E6358-042A-7C4D-B188-CF15E2AAA6EE}" type="datetimeFigureOut">
              <a:rPr kumimoji="1" lang="ja-JP" altLang="en-US" smtClean="0"/>
              <a:t>2016/7/27</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EE8014-22D0-9D4D-85E3-90FEFF2B2831}" type="slidenum">
              <a:rPr kumimoji="1" lang="ja-JP" altLang="en-US" smtClean="0"/>
              <a:t>‹#›</a:t>
            </a:fld>
            <a:endParaRPr kumimoji="1" lang="ja-JP" altLang="en-US"/>
          </a:p>
        </p:txBody>
      </p:sp>
    </p:spTree>
    <p:extLst>
      <p:ext uri="{BB962C8B-B14F-4D97-AF65-F5344CB8AC3E}">
        <p14:creationId xmlns:p14="http://schemas.microsoft.com/office/powerpoint/2010/main" val="12338055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1.png"/><Relationship Id="rId1" Type="http://schemas.openxmlformats.org/officeDocument/2006/relationships/slideLayout" Target="../slideLayouts/slideLayout4.xml"/><Relationship Id="rId4" Type="http://schemas.openxmlformats.org/officeDocument/2006/relationships/image" Target="../media/image3.tif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4.xml"/><Relationship Id="rId4" Type="http://schemas.openxmlformats.org/officeDocument/2006/relationships/image" Target="../media/image6.jpeg"/></Relationships>
</file>

<file path=ppt/slides/_rels/slide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4.xml"/><Relationship Id="rId6" Type="http://schemas.openxmlformats.org/officeDocument/2006/relationships/image" Target="../media/image11.jpg"/><Relationship Id="rId5" Type="http://schemas.openxmlformats.org/officeDocument/2006/relationships/image" Target="../media/image10.jpg"/><Relationship Id="rId4" Type="http://schemas.openxmlformats.org/officeDocument/2006/relationships/image" Target="../media/image9.jp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0000"/>
        </a:solidFill>
        <a:effectLst/>
      </p:bgPr>
    </p:bg>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kumimoji="1" lang="en-US" altLang="ja-JP" dirty="0" smtClean="0">
                <a:solidFill>
                  <a:schemeClr val="bg1"/>
                </a:solidFill>
              </a:rPr>
              <a:t>Switch.</a:t>
            </a:r>
            <a:br>
              <a:rPr kumimoji="1" lang="en-US" altLang="ja-JP" dirty="0" smtClean="0">
                <a:solidFill>
                  <a:schemeClr val="bg1"/>
                </a:solidFill>
              </a:rPr>
            </a:br>
            <a:r>
              <a:rPr kumimoji="1" lang="ja-JP" altLang="en-US" b="1" dirty="0" smtClean="0">
                <a:solidFill>
                  <a:schemeClr val="bg1"/>
                </a:solidFill>
              </a:rPr>
              <a:t>クリエイティブサポート</a:t>
            </a:r>
            <a:endParaRPr kumimoji="1" lang="ja-JP" altLang="en-US" b="1" dirty="0">
              <a:solidFill>
                <a:schemeClr val="bg1"/>
              </a:solidFill>
            </a:endParaRPr>
          </a:p>
        </p:txBody>
      </p:sp>
      <p:sp>
        <p:nvSpPr>
          <p:cNvPr id="3" name="サブタイトル 2"/>
          <p:cNvSpPr>
            <a:spLocks noGrp="1"/>
          </p:cNvSpPr>
          <p:nvPr>
            <p:ph type="subTitle" idx="1"/>
          </p:nvPr>
        </p:nvSpPr>
        <p:spPr/>
        <p:txBody>
          <a:bodyPr anchor="b"/>
          <a:lstStyle/>
          <a:p>
            <a:r>
              <a:rPr kumimoji="1" lang="en-US" altLang="ja-JP" dirty="0" smtClean="0">
                <a:solidFill>
                  <a:schemeClr val="bg1"/>
                </a:solidFill>
              </a:rPr>
              <a:t>2016/07/27</a:t>
            </a:r>
            <a:br>
              <a:rPr kumimoji="1" lang="en-US" altLang="ja-JP" dirty="0" smtClean="0">
                <a:solidFill>
                  <a:schemeClr val="bg1"/>
                </a:solidFill>
              </a:rPr>
            </a:br>
            <a:r>
              <a:rPr kumimoji="1" lang="en-US" altLang="ja-JP" b="1" dirty="0" smtClean="0">
                <a:solidFill>
                  <a:schemeClr val="bg1"/>
                </a:solidFill>
              </a:rPr>
              <a:t>CARERITZ&amp;PARTNERS</a:t>
            </a:r>
            <a:r>
              <a:rPr kumimoji="1" lang="ja-JP" altLang="en-US" b="1" dirty="0" smtClean="0">
                <a:solidFill>
                  <a:schemeClr val="bg1"/>
                </a:solidFill>
              </a:rPr>
              <a:t>＋</a:t>
            </a:r>
            <a:r>
              <a:rPr kumimoji="1" lang="en-US" altLang="ja-JP" b="1" dirty="0" smtClean="0">
                <a:solidFill>
                  <a:schemeClr val="bg1"/>
                </a:solidFill>
              </a:rPr>
              <a:t>NST</a:t>
            </a:r>
            <a:endParaRPr kumimoji="1" lang="ja-JP" altLang="en-US" b="1" dirty="0">
              <a:solidFill>
                <a:schemeClr val="bg1"/>
              </a:solidFill>
            </a:endParaRPr>
          </a:p>
        </p:txBody>
      </p:sp>
      <p:sp>
        <p:nvSpPr>
          <p:cNvPr id="4" name="テキスト ボックス 3"/>
          <p:cNvSpPr txBox="1"/>
          <p:nvPr/>
        </p:nvSpPr>
        <p:spPr>
          <a:xfrm>
            <a:off x="701040" y="533400"/>
            <a:ext cx="2954655" cy="369332"/>
          </a:xfrm>
          <a:prstGeom prst="rect">
            <a:avLst/>
          </a:prstGeom>
          <a:noFill/>
        </p:spPr>
        <p:txBody>
          <a:bodyPr wrap="none" rtlCol="0">
            <a:spAutoFit/>
          </a:bodyPr>
          <a:lstStyle/>
          <a:p>
            <a:r>
              <a:rPr kumimoji="1" lang="ja-JP" altLang="en-US" dirty="0" smtClean="0">
                <a:solidFill>
                  <a:schemeClr val="bg1"/>
                </a:solidFill>
              </a:rPr>
              <a:t>ネットマーケティング御中</a:t>
            </a:r>
            <a:endParaRPr kumimoji="1" lang="ja-JP" altLang="en-US" dirty="0">
              <a:solidFill>
                <a:schemeClr val="bg1"/>
              </a:solidFill>
            </a:endParaRPr>
          </a:p>
        </p:txBody>
      </p:sp>
    </p:spTree>
    <p:extLst>
      <p:ext uri="{BB962C8B-B14F-4D97-AF65-F5344CB8AC3E}">
        <p14:creationId xmlns:p14="http://schemas.microsoft.com/office/powerpoint/2010/main" val="2139517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a:xfrm>
            <a:off x="306090" y="149972"/>
            <a:ext cx="10898394" cy="1325563"/>
          </a:xfrm>
        </p:spPr>
        <p:txBody>
          <a:bodyPr>
            <a:normAutofit fontScale="90000"/>
          </a:bodyPr>
          <a:lstStyle/>
          <a:p>
            <a:pPr>
              <a:lnSpc>
                <a:spcPct val="100000"/>
              </a:lnSpc>
            </a:pPr>
            <a:r>
              <a:rPr lang="en-US" altLang="ja-JP" sz="4000" dirty="0" smtClean="0">
                <a:solidFill>
                  <a:srgbClr val="FF0000"/>
                </a:solidFill>
              </a:rPr>
              <a:t>8</a:t>
            </a:r>
            <a:r>
              <a:rPr lang="ja-JP" altLang="en-US" sz="4000" dirty="0" smtClean="0">
                <a:solidFill>
                  <a:srgbClr val="FF0000"/>
                </a:solidFill>
              </a:rPr>
              <a:t>～</a:t>
            </a:r>
            <a:r>
              <a:rPr lang="en-US" altLang="ja-JP" sz="4000" dirty="0" smtClean="0">
                <a:solidFill>
                  <a:srgbClr val="FF0000"/>
                </a:solidFill>
              </a:rPr>
              <a:t>10</a:t>
            </a:r>
            <a:r>
              <a:rPr lang="ja-JP" altLang="en-US" sz="4000" dirty="0" smtClean="0">
                <a:solidFill>
                  <a:srgbClr val="FF0000"/>
                </a:solidFill>
              </a:rPr>
              <a:t>月の業務の初期仮説</a:t>
            </a:r>
            <a:r>
              <a:rPr lang="en-US" altLang="ja-JP" sz="4000" dirty="0" smtClean="0">
                <a:solidFill>
                  <a:srgbClr val="FF0000"/>
                </a:solidFill>
              </a:rPr>
              <a:t/>
            </a:r>
            <a:br>
              <a:rPr lang="en-US" altLang="ja-JP" sz="4000" dirty="0" smtClean="0">
                <a:solidFill>
                  <a:srgbClr val="FF0000"/>
                </a:solidFill>
              </a:rPr>
            </a:br>
            <a:r>
              <a:rPr lang="en-US" altLang="ja-JP" sz="4000" dirty="0" smtClean="0">
                <a:solidFill>
                  <a:srgbClr val="FF0000"/>
                </a:solidFill>
              </a:rPr>
              <a:t>2.</a:t>
            </a:r>
            <a:r>
              <a:rPr lang="ja-JP" altLang="en-US" sz="4000" dirty="0" smtClean="0">
                <a:solidFill>
                  <a:srgbClr val="FF0000"/>
                </a:solidFill>
              </a:rPr>
              <a:t>企業側の管理画面：個別ページブラッシュアップ</a:t>
            </a:r>
            <a:r>
              <a:rPr lang="en-US" altLang="ja-JP" sz="4000" dirty="0" smtClean="0">
                <a:solidFill>
                  <a:srgbClr val="FF0000"/>
                </a:solidFill>
              </a:rPr>
              <a:t/>
            </a:r>
            <a:br>
              <a:rPr lang="en-US" altLang="ja-JP" sz="4000" dirty="0" smtClean="0">
                <a:solidFill>
                  <a:srgbClr val="FF0000"/>
                </a:solidFill>
              </a:rPr>
            </a:br>
            <a:r>
              <a:rPr lang="en-US" altLang="ja-JP" sz="1400" dirty="0" smtClean="0">
                <a:solidFill>
                  <a:srgbClr val="FF0000"/>
                </a:solidFill>
              </a:rPr>
              <a:t>※</a:t>
            </a:r>
            <a:r>
              <a:rPr lang="ja-JP" altLang="en-US" sz="1400" dirty="0" smtClean="0">
                <a:solidFill>
                  <a:srgbClr val="FF0000"/>
                </a:solidFill>
              </a:rPr>
              <a:t>こちらは初期での想定になり、議論の結果、実施する項目は変化致します。ご了承くださいませ。</a:t>
            </a:r>
            <a:endParaRPr kumimoji="1" lang="ja-JP" altLang="en-US" sz="1400" dirty="0">
              <a:solidFill>
                <a:srgbClr val="FF0000"/>
              </a:solidFill>
            </a:endParaRPr>
          </a:p>
        </p:txBody>
      </p:sp>
      <p:sp>
        <p:nvSpPr>
          <p:cNvPr id="6" name="コンテンツ プレースホルダー 2"/>
          <p:cNvSpPr txBox="1">
            <a:spLocks noChangeArrowheads="1"/>
          </p:cNvSpPr>
          <p:nvPr/>
        </p:nvSpPr>
        <p:spPr bwMode="auto">
          <a:xfrm>
            <a:off x="306090" y="2219176"/>
            <a:ext cx="4755383" cy="1294482"/>
          </a:xfrm>
          <a:prstGeom prst="rect">
            <a:avLst/>
          </a:prstGeom>
          <a:noFill/>
          <a:ln w="9525">
            <a:noFill/>
            <a:miter lim="800000"/>
            <a:headEnd/>
            <a:tailEnd/>
          </a:ln>
          <a:effectLst/>
        </p:spPr>
        <p:txBody>
          <a:bodyPr>
            <a:prstTxWarp prst="textNoShape">
              <a:avLst/>
            </a:prstTxWarp>
          </a:bodyPr>
          <a:lstStyle/>
          <a:p>
            <a:pPr marL="171450" indent="-171450">
              <a:lnSpc>
                <a:spcPct val="200000"/>
              </a:lnSpc>
              <a:spcBef>
                <a:spcPct val="20000"/>
              </a:spcBef>
              <a:buFont typeface="Wingdings" pitchFamily="4" charset="2"/>
              <a:buChar char="l"/>
            </a:pPr>
            <a:r>
              <a:rPr lang="ja-JP" altLang="en-US" sz="1100" dirty="0">
                <a:solidFill>
                  <a:srgbClr val="000000"/>
                </a:solidFill>
                <a:latin typeface="メイリオ" pitchFamily="4" charset="-128"/>
                <a:ea typeface="メイリオ" pitchFamily="4" charset="-128"/>
                <a:cs typeface="メイリオ" pitchFamily="4" charset="-128"/>
              </a:rPr>
              <a:t>トップページにおいては以下の変更を実施することを想定</a:t>
            </a:r>
            <a:endParaRPr lang="en-US" altLang="ja-JP" sz="1100" dirty="0">
              <a:solidFill>
                <a:srgbClr val="000000"/>
              </a:solidFill>
              <a:latin typeface="メイリオ" pitchFamily="4" charset="-128"/>
              <a:ea typeface="メイリオ" pitchFamily="4" charset="-128"/>
              <a:cs typeface="メイリオ" pitchFamily="4" charset="-128"/>
            </a:endParaRPr>
          </a:p>
          <a:p>
            <a:pPr marL="628650" lvl="1" indent="-171450">
              <a:lnSpc>
                <a:spcPct val="200000"/>
              </a:lnSpc>
              <a:spcBef>
                <a:spcPct val="20000"/>
              </a:spcBef>
              <a:buFont typeface="Wingdings" panose="05000000000000000000" pitchFamily="2" charset="2"/>
              <a:buChar char="ü"/>
            </a:pPr>
            <a:r>
              <a:rPr lang="ja-JP" altLang="en-US" sz="1100" dirty="0">
                <a:solidFill>
                  <a:srgbClr val="000000"/>
                </a:solidFill>
                <a:latin typeface="メイリオ" pitchFamily="4" charset="-128"/>
                <a:ea typeface="メイリオ" pitchFamily="4" charset="-128"/>
                <a:cs typeface="メイリオ" pitchFamily="4" charset="-128"/>
              </a:rPr>
              <a:t>インタラクティブカードの設置</a:t>
            </a:r>
            <a:endParaRPr lang="en-US" altLang="ja-JP" sz="1100" dirty="0">
              <a:solidFill>
                <a:srgbClr val="000000"/>
              </a:solidFill>
              <a:latin typeface="メイリオ" pitchFamily="4" charset="-128"/>
              <a:ea typeface="メイリオ" pitchFamily="4" charset="-128"/>
              <a:cs typeface="メイリオ" pitchFamily="4" charset="-128"/>
            </a:endParaRPr>
          </a:p>
          <a:p>
            <a:pPr marL="1085850" lvl="2" indent="-171450">
              <a:lnSpc>
                <a:spcPct val="200000"/>
              </a:lnSpc>
              <a:spcBef>
                <a:spcPct val="20000"/>
              </a:spcBef>
              <a:buFont typeface="Wingdings" panose="05000000000000000000" pitchFamily="2" charset="2"/>
              <a:buChar char="Ø"/>
            </a:pPr>
            <a:r>
              <a:rPr lang="ja-JP" altLang="en-US" sz="1100" dirty="0">
                <a:solidFill>
                  <a:srgbClr val="000000"/>
                </a:solidFill>
                <a:latin typeface="メイリオ" pitchFamily="4" charset="-128"/>
                <a:ea typeface="メイリオ" pitchFamily="4" charset="-128"/>
                <a:cs typeface="メイリオ" pitchFamily="4" charset="-128"/>
              </a:rPr>
              <a:t>現在は、現象を示しているのみで、具体的なアクションまで促せていない</a:t>
            </a:r>
            <a:endParaRPr lang="en-US" altLang="ja-JP" sz="1100" dirty="0">
              <a:solidFill>
                <a:srgbClr val="000000"/>
              </a:solidFill>
              <a:latin typeface="メイリオ" pitchFamily="4" charset="-128"/>
              <a:ea typeface="メイリオ" pitchFamily="4" charset="-128"/>
              <a:cs typeface="メイリオ" pitchFamily="4" charset="-128"/>
            </a:endParaRPr>
          </a:p>
          <a:p>
            <a:pPr marL="1085850" lvl="2" indent="-171450">
              <a:lnSpc>
                <a:spcPct val="200000"/>
              </a:lnSpc>
              <a:spcBef>
                <a:spcPct val="20000"/>
              </a:spcBef>
              <a:buFont typeface="Wingdings" panose="05000000000000000000" pitchFamily="2" charset="2"/>
              <a:buChar char="Ø"/>
            </a:pPr>
            <a:r>
              <a:rPr lang="ja-JP" altLang="en-US" sz="1100" dirty="0">
                <a:solidFill>
                  <a:srgbClr val="000000"/>
                </a:solidFill>
                <a:latin typeface="メイリオ" pitchFamily="4" charset="-128"/>
                <a:ea typeface="メイリオ" pitchFamily="4" charset="-128"/>
                <a:cs typeface="メイリオ" pitchFamily="4" charset="-128"/>
              </a:rPr>
              <a:t>また、ヒントやチュートリアルなどを表示するスペースがない為、ユーザーの仕組みへの理解が促進されていない</a:t>
            </a:r>
            <a:endParaRPr lang="en-US" altLang="ja-JP" sz="1100" dirty="0">
              <a:solidFill>
                <a:srgbClr val="000000"/>
              </a:solidFill>
              <a:latin typeface="メイリオ" pitchFamily="4" charset="-128"/>
              <a:ea typeface="メイリオ" pitchFamily="4" charset="-128"/>
              <a:cs typeface="メイリオ" pitchFamily="4" charset="-128"/>
            </a:endParaRPr>
          </a:p>
          <a:p>
            <a:pPr marL="628650" lvl="1" indent="-171450">
              <a:lnSpc>
                <a:spcPct val="200000"/>
              </a:lnSpc>
              <a:spcBef>
                <a:spcPct val="20000"/>
              </a:spcBef>
              <a:buFont typeface="Wingdings" panose="05000000000000000000" pitchFamily="2" charset="2"/>
              <a:buChar char="ü"/>
            </a:pPr>
            <a:r>
              <a:rPr lang="ja-JP" altLang="en-US" sz="1100" dirty="0">
                <a:solidFill>
                  <a:srgbClr val="000000"/>
                </a:solidFill>
                <a:latin typeface="メイリオ" pitchFamily="4" charset="-128"/>
                <a:ea typeface="メイリオ" pitchFamily="4" charset="-128"/>
                <a:cs typeface="メイリオ" pitchFamily="4" charset="-128"/>
              </a:rPr>
              <a:t>トップページにて、メッセージの返信、及び、スカウト送付などのアクションができるように</a:t>
            </a:r>
            <a:r>
              <a:rPr lang="ja-JP" altLang="en-US" sz="1100" dirty="0" smtClean="0">
                <a:solidFill>
                  <a:srgbClr val="000000"/>
                </a:solidFill>
                <a:latin typeface="メイリオ" pitchFamily="4" charset="-128"/>
                <a:ea typeface="メイリオ" pitchFamily="4" charset="-128"/>
                <a:cs typeface="メイリオ" pitchFamily="4" charset="-128"/>
              </a:rPr>
              <a:t>デザイン変更</a:t>
            </a:r>
            <a:r>
              <a:rPr lang="en-US" altLang="ja-JP" sz="1100" dirty="0" smtClean="0">
                <a:solidFill>
                  <a:srgbClr val="000000"/>
                </a:solidFill>
                <a:latin typeface="メイリオ" pitchFamily="4" charset="-128"/>
                <a:ea typeface="メイリオ" pitchFamily="4" charset="-128"/>
                <a:cs typeface="メイリオ" pitchFamily="4" charset="-128"/>
              </a:rPr>
              <a:t>or</a:t>
            </a:r>
            <a:r>
              <a:rPr lang="ja-JP" altLang="en-US" sz="1100" dirty="0" smtClean="0">
                <a:solidFill>
                  <a:srgbClr val="000000"/>
                </a:solidFill>
                <a:latin typeface="メイリオ" pitchFamily="4" charset="-128"/>
                <a:ea typeface="メイリオ" pitchFamily="4" charset="-128"/>
                <a:cs typeface="メイリオ" pitchFamily="4" charset="-128"/>
              </a:rPr>
              <a:t>デザインパーツ作成</a:t>
            </a:r>
            <a:endParaRPr lang="en-US" altLang="ja-JP" sz="1100" dirty="0">
              <a:solidFill>
                <a:srgbClr val="000000"/>
              </a:solidFill>
              <a:latin typeface="メイリオ" pitchFamily="4" charset="-128"/>
              <a:ea typeface="メイリオ" pitchFamily="4" charset="-128"/>
              <a:cs typeface="メイリオ" pitchFamily="4" charset="-128"/>
            </a:endParaRPr>
          </a:p>
          <a:p>
            <a:pPr marL="1085850" lvl="2" indent="-171450">
              <a:lnSpc>
                <a:spcPct val="200000"/>
              </a:lnSpc>
              <a:spcBef>
                <a:spcPct val="20000"/>
              </a:spcBef>
              <a:buFont typeface="Wingdings" panose="05000000000000000000" pitchFamily="2" charset="2"/>
              <a:buChar char="Ø"/>
            </a:pPr>
            <a:r>
              <a:rPr lang="ja-JP" altLang="en-US" sz="1100" dirty="0">
                <a:solidFill>
                  <a:srgbClr val="000000"/>
                </a:solidFill>
                <a:latin typeface="メイリオ" pitchFamily="4" charset="-128"/>
                <a:ea typeface="メイリオ" pitchFamily="4" charset="-128"/>
                <a:cs typeface="メイリオ" pitchFamily="4" charset="-128"/>
              </a:rPr>
              <a:t>現在は、合致した求職者以外へアプローチする以外は、トップページでのアクションはできない</a:t>
            </a:r>
            <a:endParaRPr lang="en-US" altLang="ja-JP" sz="1100" dirty="0">
              <a:solidFill>
                <a:srgbClr val="000000"/>
              </a:solidFill>
              <a:latin typeface="メイリオ" pitchFamily="4" charset="-128"/>
              <a:ea typeface="メイリオ" pitchFamily="4" charset="-128"/>
              <a:cs typeface="メイリオ" pitchFamily="4" charset="-128"/>
            </a:endParaRPr>
          </a:p>
          <a:p>
            <a:pPr marL="171450" indent="-171450">
              <a:lnSpc>
                <a:spcPct val="200000"/>
              </a:lnSpc>
              <a:spcBef>
                <a:spcPct val="20000"/>
              </a:spcBef>
              <a:buFont typeface="Wingdings" pitchFamily="4" charset="2"/>
              <a:buChar char="l"/>
            </a:pPr>
            <a:endParaRPr lang="en-US" altLang="ja-JP" sz="1100" dirty="0">
              <a:solidFill>
                <a:srgbClr val="000000"/>
              </a:solidFill>
              <a:latin typeface="メイリオ" pitchFamily="4" charset="-128"/>
              <a:ea typeface="メイリオ" pitchFamily="4" charset="-128"/>
              <a:cs typeface="メイリオ" pitchFamily="4" charset="-128"/>
            </a:endParaRPr>
          </a:p>
        </p:txBody>
      </p:sp>
      <p:sp>
        <p:nvSpPr>
          <p:cNvPr id="8" name="角丸四角形 8"/>
          <p:cNvSpPr>
            <a:spLocks noChangeArrowheads="1"/>
          </p:cNvSpPr>
          <p:nvPr/>
        </p:nvSpPr>
        <p:spPr bwMode="auto">
          <a:xfrm>
            <a:off x="331489" y="1733440"/>
            <a:ext cx="1728787" cy="360362"/>
          </a:xfrm>
          <a:prstGeom prst="roundRect">
            <a:avLst>
              <a:gd name="adj" fmla="val 16667"/>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a:prstTxWarp prst="textNoShape">
              <a:avLst/>
            </a:prstTxWarp>
          </a:bodyPr>
          <a:lstStyle/>
          <a:p>
            <a:pPr algn="ctr" eaLnBrk="1" hangingPunct="1">
              <a:buFont typeface="Arial" pitchFamily="4" charset="0"/>
              <a:buNone/>
            </a:pPr>
            <a:r>
              <a:rPr lang="ja-JP" altLang="en-US" sz="1500" b="1" dirty="0" smtClean="0">
                <a:solidFill>
                  <a:schemeClr val="bg1"/>
                </a:solidFill>
                <a:latin typeface="メイリオ" pitchFamily="4" charset="-128"/>
                <a:ea typeface="メイリオ" pitchFamily="4" charset="-128"/>
                <a:cs typeface="メイリオ" pitchFamily="4" charset="-128"/>
              </a:rPr>
              <a:t>変更方針</a:t>
            </a:r>
            <a:endParaRPr lang="ja-JP" altLang="en-US" sz="1500" b="1" dirty="0">
              <a:solidFill>
                <a:schemeClr val="bg1"/>
              </a:solidFill>
              <a:latin typeface="メイリオ" pitchFamily="4" charset="-128"/>
              <a:ea typeface="メイリオ" pitchFamily="4" charset="-128"/>
              <a:cs typeface="メイリオ" pitchFamily="4" charset="-128"/>
            </a:endParaRPr>
          </a:p>
        </p:txBody>
      </p:sp>
      <p:pic>
        <p:nvPicPr>
          <p:cNvPr id="23" name="図 2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370591" y="1560409"/>
            <a:ext cx="3498620" cy="5007134"/>
          </a:xfrm>
          <a:prstGeom prst="rect">
            <a:avLst/>
          </a:prstGeom>
        </p:spPr>
      </p:pic>
    </p:spTree>
    <p:extLst>
      <p:ext uri="{BB962C8B-B14F-4D97-AF65-F5344CB8AC3E}">
        <p14:creationId xmlns:p14="http://schemas.microsoft.com/office/powerpoint/2010/main" val="439655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a:xfrm>
            <a:off x="306090" y="149972"/>
            <a:ext cx="10898394" cy="1325563"/>
          </a:xfrm>
        </p:spPr>
        <p:txBody>
          <a:bodyPr>
            <a:normAutofit fontScale="90000"/>
          </a:bodyPr>
          <a:lstStyle/>
          <a:p>
            <a:pPr>
              <a:lnSpc>
                <a:spcPct val="100000"/>
              </a:lnSpc>
            </a:pPr>
            <a:r>
              <a:rPr lang="en-US" altLang="ja-JP" sz="4000" dirty="0" smtClean="0">
                <a:solidFill>
                  <a:srgbClr val="FF0000"/>
                </a:solidFill>
              </a:rPr>
              <a:t>8</a:t>
            </a:r>
            <a:r>
              <a:rPr lang="ja-JP" altLang="en-US" sz="4000" dirty="0" smtClean="0">
                <a:solidFill>
                  <a:srgbClr val="FF0000"/>
                </a:solidFill>
              </a:rPr>
              <a:t>～</a:t>
            </a:r>
            <a:r>
              <a:rPr lang="en-US" altLang="ja-JP" sz="4000" dirty="0" smtClean="0">
                <a:solidFill>
                  <a:srgbClr val="FF0000"/>
                </a:solidFill>
              </a:rPr>
              <a:t>10</a:t>
            </a:r>
            <a:r>
              <a:rPr lang="ja-JP" altLang="en-US" sz="4000" dirty="0" smtClean="0">
                <a:solidFill>
                  <a:srgbClr val="FF0000"/>
                </a:solidFill>
              </a:rPr>
              <a:t>月の業務の初期仮説</a:t>
            </a:r>
            <a:r>
              <a:rPr lang="en-US" altLang="ja-JP" sz="4000" dirty="0" smtClean="0">
                <a:solidFill>
                  <a:srgbClr val="FF0000"/>
                </a:solidFill>
              </a:rPr>
              <a:t/>
            </a:r>
            <a:br>
              <a:rPr lang="en-US" altLang="ja-JP" sz="4000" dirty="0" smtClean="0">
                <a:solidFill>
                  <a:srgbClr val="FF0000"/>
                </a:solidFill>
              </a:rPr>
            </a:br>
            <a:r>
              <a:rPr lang="en-US" altLang="ja-JP" sz="4000" dirty="0" smtClean="0">
                <a:solidFill>
                  <a:srgbClr val="FF0000"/>
                </a:solidFill>
              </a:rPr>
              <a:t>2.</a:t>
            </a:r>
            <a:r>
              <a:rPr lang="ja-JP" altLang="en-US" sz="4000" dirty="0" smtClean="0">
                <a:solidFill>
                  <a:srgbClr val="FF0000"/>
                </a:solidFill>
              </a:rPr>
              <a:t>企業側の管理画面：個別ページブラッシュアップ</a:t>
            </a:r>
            <a:r>
              <a:rPr lang="en-US" altLang="ja-JP" sz="4000" dirty="0" smtClean="0">
                <a:solidFill>
                  <a:srgbClr val="FF0000"/>
                </a:solidFill>
              </a:rPr>
              <a:t/>
            </a:r>
            <a:br>
              <a:rPr lang="en-US" altLang="ja-JP" sz="4000" dirty="0" smtClean="0">
                <a:solidFill>
                  <a:srgbClr val="FF0000"/>
                </a:solidFill>
              </a:rPr>
            </a:br>
            <a:r>
              <a:rPr lang="en-US" altLang="ja-JP" sz="1400" dirty="0" smtClean="0">
                <a:solidFill>
                  <a:srgbClr val="FF0000"/>
                </a:solidFill>
              </a:rPr>
              <a:t>※</a:t>
            </a:r>
            <a:r>
              <a:rPr lang="ja-JP" altLang="en-US" sz="1400" dirty="0" smtClean="0">
                <a:solidFill>
                  <a:srgbClr val="FF0000"/>
                </a:solidFill>
              </a:rPr>
              <a:t>こちらは初期での想定になり、議論の結果、実施する項目は変化致します。ご了承くださいませ。</a:t>
            </a:r>
            <a:endParaRPr kumimoji="1" lang="ja-JP" altLang="en-US" sz="1400" dirty="0">
              <a:solidFill>
                <a:srgbClr val="FF0000"/>
              </a:solidFill>
            </a:endParaRPr>
          </a:p>
        </p:txBody>
      </p:sp>
      <p:sp>
        <p:nvSpPr>
          <p:cNvPr id="6" name="コンテンツ プレースホルダー 2"/>
          <p:cNvSpPr txBox="1">
            <a:spLocks noChangeArrowheads="1"/>
          </p:cNvSpPr>
          <p:nvPr/>
        </p:nvSpPr>
        <p:spPr bwMode="auto">
          <a:xfrm>
            <a:off x="306090" y="2219175"/>
            <a:ext cx="4755383" cy="4133215"/>
          </a:xfrm>
          <a:prstGeom prst="rect">
            <a:avLst/>
          </a:prstGeom>
          <a:noFill/>
          <a:ln w="9525">
            <a:noFill/>
            <a:miter lim="800000"/>
            <a:headEnd/>
            <a:tailEnd/>
          </a:ln>
          <a:effectLst/>
        </p:spPr>
        <p:txBody>
          <a:bodyPr>
            <a:prstTxWarp prst="textNoShape">
              <a:avLst/>
            </a:prstTxWarp>
          </a:bodyPr>
          <a:lstStyle/>
          <a:p>
            <a:pPr marL="171450" indent="-171450">
              <a:lnSpc>
                <a:spcPct val="200000"/>
              </a:lnSpc>
              <a:spcBef>
                <a:spcPct val="20000"/>
              </a:spcBef>
              <a:buFont typeface="Wingdings" pitchFamily="4" charset="2"/>
              <a:buChar char="l"/>
            </a:pPr>
            <a:r>
              <a:rPr lang="ja-JP" altLang="en-US" sz="1100" dirty="0">
                <a:solidFill>
                  <a:srgbClr val="000000"/>
                </a:solidFill>
                <a:latin typeface="メイリオ" pitchFamily="4" charset="-128"/>
                <a:ea typeface="メイリオ" pitchFamily="4" charset="-128"/>
                <a:cs typeface="メイリオ" pitchFamily="4" charset="-128"/>
              </a:rPr>
              <a:t>マッチング管理ページにおいては以下の変更を実施することを想定</a:t>
            </a:r>
            <a:endParaRPr lang="en-US" altLang="ja-JP" sz="1100" dirty="0">
              <a:solidFill>
                <a:srgbClr val="000000"/>
              </a:solidFill>
              <a:latin typeface="メイリオ" pitchFamily="4" charset="-128"/>
              <a:ea typeface="メイリオ" pitchFamily="4" charset="-128"/>
              <a:cs typeface="メイリオ" pitchFamily="4" charset="-128"/>
            </a:endParaRPr>
          </a:p>
          <a:p>
            <a:pPr marL="628650" lvl="1" indent="-171450">
              <a:lnSpc>
                <a:spcPct val="200000"/>
              </a:lnSpc>
              <a:spcBef>
                <a:spcPct val="20000"/>
              </a:spcBef>
              <a:buFont typeface="Wingdings" panose="05000000000000000000" pitchFamily="2" charset="2"/>
              <a:buChar char="ü"/>
            </a:pPr>
            <a:r>
              <a:rPr lang="ja-JP" altLang="en-US" sz="1100" dirty="0">
                <a:solidFill>
                  <a:srgbClr val="000000"/>
                </a:solidFill>
                <a:latin typeface="メイリオ" pitchFamily="4" charset="-128"/>
                <a:ea typeface="メイリオ" pitchFamily="4" charset="-128"/>
                <a:cs typeface="メイリオ" pitchFamily="4" charset="-128"/>
              </a:rPr>
              <a:t>インタラクティブカードの設置</a:t>
            </a:r>
            <a:endParaRPr lang="en-US" altLang="ja-JP" sz="1100" dirty="0">
              <a:solidFill>
                <a:srgbClr val="000000"/>
              </a:solidFill>
              <a:latin typeface="メイリオ" pitchFamily="4" charset="-128"/>
              <a:ea typeface="メイリオ" pitchFamily="4" charset="-128"/>
              <a:cs typeface="メイリオ" pitchFamily="4" charset="-128"/>
            </a:endParaRPr>
          </a:p>
          <a:p>
            <a:pPr marL="1085850" lvl="2" indent="-171450">
              <a:lnSpc>
                <a:spcPct val="200000"/>
              </a:lnSpc>
              <a:spcBef>
                <a:spcPct val="20000"/>
              </a:spcBef>
              <a:buFont typeface="Wingdings" panose="05000000000000000000" pitchFamily="2" charset="2"/>
              <a:buChar char="Ø"/>
            </a:pPr>
            <a:r>
              <a:rPr lang="ja-JP" altLang="en-US" sz="1100" dirty="0">
                <a:solidFill>
                  <a:srgbClr val="000000"/>
                </a:solidFill>
                <a:latin typeface="メイリオ" pitchFamily="4" charset="-128"/>
                <a:ea typeface="メイリオ" pitchFamily="4" charset="-128"/>
                <a:cs typeface="メイリオ" pitchFamily="4" charset="-128"/>
              </a:rPr>
              <a:t>ヒントなどへの導線として機能させることを想定</a:t>
            </a:r>
            <a:endParaRPr lang="en-US" altLang="ja-JP" sz="1100" dirty="0">
              <a:solidFill>
                <a:srgbClr val="000000"/>
              </a:solidFill>
              <a:latin typeface="メイリオ" pitchFamily="4" charset="-128"/>
              <a:ea typeface="メイリオ" pitchFamily="4" charset="-128"/>
              <a:cs typeface="メイリオ" pitchFamily="4" charset="-128"/>
            </a:endParaRPr>
          </a:p>
          <a:p>
            <a:pPr marL="628650" lvl="1" indent="-171450">
              <a:lnSpc>
                <a:spcPct val="200000"/>
              </a:lnSpc>
              <a:spcBef>
                <a:spcPct val="20000"/>
              </a:spcBef>
              <a:buFont typeface="Wingdings" panose="05000000000000000000" pitchFamily="2" charset="2"/>
              <a:buChar char="ü"/>
            </a:pPr>
            <a:r>
              <a:rPr lang="ja-JP" altLang="en-US" sz="1100" dirty="0">
                <a:solidFill>
                  <a:srgbClr val="000000"/>
                </a:solidFill>
                <a:latin typeface="メイリオ" pitchFamily="4" charset="-128"/>
                <a:ea typeface="メイリオ" pitchFamily="4" charset="-128"/>
                <a:cs typeface="メイリオ" pitchFamily="4" charset="-128"/>
              </a:rPr>
              <a:t>マッチング管理ページにおいて以下の工夫を実施</a:t>
            </a:r>
            <a:endParaRPr lang="en-US" altLang="ja-JP" sz="1100" dirty="0">
              <a:solidFill>
                <a:srgbClr val="000000"/>
              </a:solidFill>
              <a:latin typeface="メイリオ" pitchFamily="4" charset="-128"/>
              <a:ea typeface="メイリオ" pitchFamily="4" charset="-128"/>
              <a:cs typeface="メイリオ" pitchFamily="4" charset="-128"/>
            </a:endParaRPr>
          </a:p>
          <a:p>
            <a:pPr marL="1085850" lvl="2" indent="-171450">
              <a:lnSpc>
                <a:spcPct val="200000"/>
              </a:lnSpc>
              <a:spcBef>
                <a:spcPct val="20000"/>
              </a:spcBef>
              <a:buFont typeface="Wingdings" panose="05000000000000000000" pitchFamily="2" charset="2"/>
              <a:buChar char="Ø"/>
            </a:pPr>
            <a:r>
              <a:rPr lang="ja-JP" altLang="en-US" sz="1100" dirty="0">
                <a:solidFill>
                  <a:srgbClr val="000000"/>
                </a:solidFill>
                <a:latin typeface="メイリオ" pitchFamily="4" charset="-128"/>
                <a:ea typeface="メイリオ" pitchFamily="4" charset="-128"/>
                <a:cs typeface="メイリオ" pitchFamily="4" charset="-128"/>
              </a:rPr>
              <a:t>ユーザーがメッセージを送付した際に、ユーザーのデバイスが</a:t>
            </a:r>
            <a:r>
              <a:rPr lang="en-US" altLang="ja-JP" sz="1100" dirty="0">
                <a:solidFill>
                  <a:srgbClr val="000000"/>
                </a:solidFill>
                <a:latin typeface="メイリオ" pitchFamily="4" charset="-128"/>
                <a:ea typeface="メイリオ" pitchFamily="4" charset="-128"/>
                <a:cs typeface="メイリオ" pitchFamily="4" charset="-128"/>
              </a:rPr>
              <a:t>PC</a:t>
            </a:r>
            <a:r>
              <a:rPr lang="ja-JP" altLang="en-US" sz="1100" dirty="0">
                <a:solidFill>
                  <a:srgbClr val="000000"/>
                </a:solidFill>
                <a:latin typeface="メイリオ" pitchFamily="4" charset="-128"/>
                <a:ea typeface="メイリオ" pitchFamily="4" charset="-128"/>
                <a:cs typeface="メイリオ" pitchFamily="4" charset="-128"/>
              </a:rPr>
              <a:t>かスマートフォンかを表示</a:t>
            </a:r>
            <a:endParaRPr lang="en-US" altLang="ja-JP" sz="1100" dirty="0">
              <a:solidFill>
                <a:srgbClr val="000000"/>
              </a:solidFill>
              <a:latin typeface="メイリオ" pitchFamily="4" charset="-128"/>
              <a:ea typeface="メイリオ" pitchFamily="4" charset="-128"/>
              <a:cs typeface="メイリオ" pitchFamily="4" charset="-128"/>
            </a:endParaRPr>
          </a:p>
          <a:p>
            <a:pPr marL="1085850" lvl="2" indent="-171450">
              <a:lnSpc>
                <a:spcPct val="200000"/>
              </a:lnSpc>
              <a:spcBef>
                <a:spcPct val="20000"/>
              </a:spcBef>
              <a:buFont typeface="Wingdings" panose="05000000000000000000" pitchFamily="2" charset="2"/>
              <a:buChar char="Ø"/>
            </a:pPr>
            <a:r>
              <a:rPr lang="ja-JP" altLang="en-US" sz="1100" dirty="0">
                <a:solidFill>
                  <a:srgbClr val="000000"/>
                </a:solidFill>
                <a:latin typeface="メイリオ" pitchFamily="4" charset="-128"/>
                <a:ea typeface="メイリオ" pitchFamily="4" charset="-128"/>
                <a:cs typeface="メイリオ" pitchFamily="4" charset="-128"/>
              </a:rPr>
              <a:t>ユーザーがいつにメッセージを送信して、どの程度時間が経過しているかを表示する</a:t>
            </a:r>
            <a:endParaRPr lang="en-US" altLang="ja-JP" sz="1100" dirty="0">
              <a:solidFill>
                <a:srgbClr val="000000"/>
              </a:solidFill>
              <a:latin typeface="メイリオ" pitchFamily="4" charset="-128"/>
              <a:ea typeface="メイリオ" pitchFamily="4" charset="-128"/>
              <a:cs typeface="メイリオ" pitchFamily="4" charset="-128"/>
            </a:endParaRPr>
          </a:p>
          <a:p>
            <a:pPr marL="1085850" lvl="2" indent="-171450">
              <a:lnSpc>
                <a:spcPct val="200000"/>
              </a:lnSpc>
              <a:spcBef>
                <a:spcPct val="20000"/>
              </a:spcBef>
              <a:buFont typeface="Wingdings" panose="05000000000000000000" pitchFamily="2" charset="2"/>
              <a:buChar char="Ø"/>
            </a:pPr>
            <a:r>
              <a:rPr lang="ja-JP" altLang="en-US" sz="1100" dirty="0">
                <a:solidFill>
                  <a:srgbClr val="000000"/>
                </a:solidFill>
                <a:latin typeface="メイリオ" pitchFamily="4" charset="-128"/>
                <a:ea typeface="メイリオ" pitchFamily="4" charset="-128"/>
                <a:cs typeface="メイリオ" pitchFamily="4" charset="-128"/>
              </a:rPr>
              <a:t>スマートフォンデバイスに送信する際に、スマートフォンでメッセージを送る際のテンプレート、コツなどを充実</a:t>
            </a:r>
            <a:r>
              <a:rPr lang="ja-JP" altLang="en-US" sz="1100" dirty="0" smtClean="0">
                <a:solidFill>
                  <a:srgbClr val="000000"/>
                </a:solidFill>
                <a:latin typeface="メイリオ" pitchFamily="4" charset="-128"/>
                <a:ea typeface="メイリオ" pitchFamily="4" charset="-128"/>
                <a:cs typeface="メイリオ" pitchFamily="4" charset="-128"/>
              </a:rPr>
              <a:t>させる</a:t>
            </a:r>
            <a:endParaRPr lang="en-US" altLang="ja-JP" sz="1100" dirty="0">
              <a:solidFill>
                <a:srgbClr val="000000"/>
              </a:solidFill>
              <a:latin typeface="メイリオ" pitchFamily="4" charset="-128"/>
              <a:ea typeface="メイリオ" pitchFamily="4" charset="-128"/>
              <a:cs typeface="メイリオ" pitchFamily="4" charset="-128"/>
            </a:endParaRPr>
          </a:p>
        </p:txBody>
      </p:sp>
      <p:sp>
        <p:nvSpPr>
          <p:cNvPr id="8" name="角丸四角形 8"/>
          <p:cNvSpPr>
            <a:spLocks noChangeArrowheads="1"/>
          </p:cNvSpPr>
          <p:nvPr/>
        </p:nvSpPr>
        <p:spPr bwMode="auto">
          <a:xfrm>
            <a:off x="331489" y="1733440"/>
            <a:ext cx="1728787" cy="360362"/>
          </a:xfrm>
          <a:prstGeom prst="roundRect">
            <a:avLst>
              <a:gd name="adj" fmla="val 16667"/>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a:prstTxWarp prst="textNoShape">
              <a:avLst/>
            </a:prstTxWarp>
          </a:bodyPr>
          <a:lstStyle/>
          <a:p>
            <a:pPr algn="ctr" eaLnBrk="1" hangingPunct="1">
              <a:buFont typeface="Arial" pitchFamily="4" charset="0"/>
              <a:buNone/>
            </a:pPr>
            <a:r>
              <a:rPr lang="ja-JP" altLang="en-US" sz="1500" b="1" dirty="0" smtClean="0">
                <a:solidFill>
                  <a:schemeClr val="bg1"/>
                </a:solidFill>
                <a:latin typeface="メイリオ" pitchFamily="4" charset="-128"/>
                <a:ea typeface="メイリオ" pitchFamily="4" charset="-128"/>
                <a:cs typeface="メイリオ" pitchFamily="4" charset="-128"/>
              </a:rPr>
              <a:t>変更方針</a:t>
            </a:r>
            <a:endParaRPr lang="ja-JP" altLang="en-US" sz="1500" b="1" dirty="0">
              <a:solidFill>
                <a:schemeClr val="bg1"/>
              </a:solidFill>
              <a:latin typeface="メイリオ" pitchFamily="4" charset="-128"/>
              <a:ea typeface="メイリオ" pitchFamily="4" charset="-128"/>
              <a:cs typeface="メイリオ" pitchFamily="4" charset="-128"/>
            </a:endParaRPr>
          </a:p>
        </p:txBody>
      </p:sp>
      <p:pic>
        <p:nvPicPr>
          <p:cNvPr id="7" name="図 6"/>
          <p:cNvPicPr>
            <a:picLocks noChangeAspect="1"/>
          </p:cNvPicPr>
          <p:nvPr/>
        </p:nvPicPr>
        <p:blipFill rotWithShape="1">
          <a:blip r:embed="rId2" cstate="print">
            <a:extLst>
              <a:ext uri="{28A0092B-C50C-407E-A947-70E740481C1C}">
                <a14:useLocalDpi xmlns:a14="http://schemas.microsoft.com/office/drawing/2010/main" val="0"/>
              </a:ext>
            </a:extLst>
          </a:blip>
          <a:srcRect b="20874"/>
          <a:stretch/>
        </p:blipFill>
        <p:spPr>
          <a:xfrm>
            <a:off x="6260093" y="1572398"/>
            <a:ext cx="3427168" cy="5048267"/>
          </a:xfrm>
          <a:prstGeom prst="rect">
            <a:avLst/>
          </a:prstGeom>
        </p:spPr>
      </p:pic>
    </p:spTree>
    <p:extLst>
      <p:ext uri="{BB962C8B-B14F-4D97-AF65-F5344CB8AC3E}">
        <p14:creationId xmlns:p14="http://schemas.microsoft.com/office/powerpoint/2010/main" val="27779109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a:xfrm>
            <a:off x="306090" y="149972"/>
            <a:ext cx="10898394" cy="1325563"/>
          </a:xfrm>
        </p:spPr>
        <p:txBody>
          <a:bodyPr>
            <a:normAutofit fontScale="90000"/>
          </a:bodyPr>
          <a:lstStyle/>
          <a:p>
            <a:pPr>
              <a:lnSpc>
                <a:spcPct val="100000"/>
              </a:lnSpc>
            </a:pPr>
            <a:r>
              <a:rPr lang="en-US" altLang="ja-JP" sz="4000" dirty="0" smtClean="0">
                <a:solidFill>
                  <a:srgbClr val="FF0000"/>
                </a:solidFill>
              </a:rPr>
              <a:t>8</a:t>
            </a:r>
            <a:r>
              <a:rPr lang="ja-JP" altLang="en-US" sz="4000" dirty="0" smtClean="0">
                <a:solidFill>
                  <a:srgbClr val="FF0000"/>
                </a:solidFill>
              </a:rPr>
              <a:t>～</a:t>
            </a:r>
            <a:r>
              <a:rPr lang="en-US" altLang="ja-JP" sz="4000" dirty="0" smtClean="0">
                <a:solidFill>
                  <a:srgbClr val="FF0000"/>
                </a:solidFill>
              </a:rPr>
              <a:t>10</a:t>
            </a:r>
            <a:r>
              <a:rPr lang="ja-JP" altLang="en-US" sz="4000" dirty="0" smtClean="0">
                <a:solidFill>
                  <a:srgbClr val="FF0000"/>
                </a:solidFill>
              </a:rPr>
              <a:t>月の業務の初期仮説</a:t>
            </a:r>
            <a:r>
              <a:rPr lang="en-US" altLang="ja-JP" sz="4000" dirty="0" smtClean="0">
                <a:solidFill>
                  <a:srgbClr val="FF0000"/>
                </a:solidFill>
              </a:rPr>
              <a:t/>
            </a:r>
            <a:br>
              <a:rPr lang="en-US" altLang="ja-JP" sz="4000" dirty="0" smtClean="0">
                <a:solidFill>
                  <a:srgbClr val="FF0000"/>
                </a:solidFill>
              </a:rPr>
            </a:br>
            <a:r>
              <a:rPr lang="en-US" altLang="ja-JP" sz="4000" dirty="0" smtClean="0">
                <a:solidFill>
                  <a:srgbClr val="FF0000"/>
                </a:solidFill>
              </a:rPr>
              <a:t>2.</a:t>
            </a:r>
            <a:r>
              <a:rPr lang="ja-JP" altLang="en-US" sz="4000" dirty="0" smtClean="0">
                <a:solidFill>
                  <a:srgbClr val="FF0000"/>
                </a:solidFill>
              </a:rPr>
              <a:t>企業側の管理画面：個別ページブラッシュアップ</a:t>
            </a:r>
            <a:r>
              <a:rPr lang="en-US" altLang="ja-JP" sz="4000" dirty="0" smtClean="0">
                <a:solidFill>
                  <a:srgbClr val="FF0000"/>
                </a:solidFill>
              </a:rPr>
              <a:t/>
            </a:r>
            <a:br>
              <a:rPr lang="en-US" altLang="ja-JP" sz="4000" dirty="0" smtClean="0">
                <a:solidFill>
                  <a:srgbClr val="FF0000"/>
                </a:solidFill>
              </a:rPr>
            </a:br>
            <a:r>
              <a:rPr lang="en-US" altLang="ja-JP" sz="1400" dirty="0" smtClean="0">
                <a:solidFill>
                  <a:srgbClr val="FF0000"/>
                </a:solidFill>
              </a:rPr>
              <a:t>※</a:t>
            </a:r>
            <a:r>
              <a:rPr lang="ja-JP" altLang="en-US" sz="1400" dirty="0" smtClean="0">
                <a:solidFill>
                  <a:srgbClr val="FF0000"/>
                </a:solidFill>
              </a:rPr>
              <a:t>こちらは初期での想定になり、議論の結果、実施する項目は変化致します。ご了承くださいませ。</a:t>
            </a:r>
            <a:endParaRPr kumimoji="1" lang="ja-JP" altLang="en-US" sz="1400" dirty="0">
              <a:solidFill>
                <a:srgbClr val="FF0000"/>
              </a:solidFill>
            </a:endParaRPr>
          </a:p>
        </p:txBody>
      </p:sp>
      <p:sp>
        <p:nvSpPr>
          <p:cNvPr id="6" name="コンテンツ プレースホルダー 2"/>
          <p:cNvSpPr txBox="1">
            <a:spLocks noChangeArrowheads="1"/>
          </p:cNvSpPr>
          <p:nvPr/>
        </p:nvSpPr>
        <p:spPr bwMode="auto">
          <a:xfrm>
            <a:off x="306090" y="2219175"/>
            <a:ext cx="4755383" cy="4133215"/>
          </a:xfrm>
          <a:prstGeom prst="rect">
            <a:avLst/>
          </a:prstGeom>
          <a:noFill/>
          <a:ln w="9525">
            <a:noFill/>
            <a:miter lim="800000"/>
            <a:headEnd/>
            <a:tailEnd/>
          </a:ln>
          <a:effectLst/>
        </p:spPr>
        <p:txBody>
          <a:bodyPr>
            <a:prstTxWarp prst="textNoShape">
              <a:avLst/>
            </a:prstTxWarp>
          </a:bodyPr>
          <a:lstStyle/>
          <a:p>
            <a:pPr marL="171450" indent="-171450">
              <a:lnSpc>
                <a:spcPct val="200000"/>
              </a:lnSpc>
              <a:spcBef>
                <a:spcPct val="20000"/>
              </a:spcBef>
              <a:buFont typeface="Wingdings" pitchFamily="4" charset="2"/>
              <a:buChar char="l"/>
            </a:pPr>
            <a:r>
              <a:rPr lang="ja-JP" altLang="en-US" sz="1100" dirty="0">
                <a:solidFill>
                  <a:srgbClr val="000000"/>
                </a:solidFill>
                <a:latin typeface="メイリオ" pitchFamily="4" charset="-128"/>
                <a:ea typeface="メイリオ" pitchFamily="4" charset="-128"/>
                <a:cs typeface="メイリオ" pitchFamily="4" charset="-128"/>
              </a:rPr>
              <a:t>求人検索ページにおいては以下の変更を実施することを想定</a:t>
            </a:r>
            <a:endParaRPr lang="en-US" altLang="ja-JP" sz="1100" dirty="0">
              <a:solidFill>
                <a:srgbClr val="000000"/>
              </a:solidFill>
              <a:latin typeface="メイリオ" pitchFamily="4" charset="-128"/>
              <a:ea typeface="メイリオ" pitchFamily="4" charset="-128"/>
              <a:cs typeface="メイリオ" pitchFamily="4" charset="-128"/>
            </a:endParaRPr>
          </a:p>
          <a:p>
            <a:pPr marL="628650" lvl="1" indent="-171450">
              <a:lnSpc>
                <a:spcPct val="200000"/>
              </a:lnSpc>
              <a:spcBef>
                <a:spcPct val="20000"/>
              </a:spcBef>
              <a:buFont typeface="Wingdings" panose="05000000000000000000" pitchFamily="2" charset="2"/>
              <a:buChar char="ü"/>
            </a:pPr>
            <a:r>
              <a:rPr lang="ja-JP" altLang="en-US" sz="1100" dirty="0">
                <a:solidFill>
                  <a:srgbClr val="000000"/>
                </a:solidFill>
                <a:latin typeface="メイリオ" pitchFamily="4" charset="-128"/>
                <a:ea typeface="メイリオ" pitchFamily="4" charset="-128"/>
                <a:cs typeface="メイリオ" pitchFamily="4" charset="-128"/>
              </a:rPr>
              <a:t>インタラクティブカードの設置</a:t>
            </a:r>
            <a:endParaRPr lang="en-US" altLang="ja-JP" sz="1100" dirty="0">
              <a:solidFill>
                <a:srgbClr val="000000"/>
              </a:solidFill>
              <a:latin typeface="メイリオ" pitchFamily="4" charset="-128"/>
              <a:ea typeface="メイリオ" pitchFamily="4" charset="-128"/>
              <a:cs typeface="メイリオ" pitchFamily="4" charset="-128"/>
            </a:endParaRPr>
          </a:p>
          <a:p>
            <a:pPr marL="1085850" lvl="2" indent="-171450">
              <a:lnSpc>
                <a:spcPct val="200000"/>
              </a:lnSpc>
              <a:spcBef>
                <a:spcPct val="20000"/>
              </a:spcBef>
              <a:buFont typeface="Wingdings" panose="05000000000000000000" pitchFamily="2" charset="2"/>
              <a:buChar char="Ø"/>
            </a:pPr>
            <a:r>
              <a:rPr lang="ja-JP" altLang="en-US" sz="1100" dirty="0">
                <a:solidFill>
                  <a:srgbClr val="000000"/>
                </a:solidFill>
                <a:latin typeface="メイリオ" pitchFamily="4" charset="-128"/>
                <a:ea typeface="メイリオ" pitchFamily="4" charset="-128"/>
                <a:cs typeface="メイリオ" pitchFamily="4" charset="-128"/>
              </a:rPr>
              <a:t>ヒントなどへの導線として機能させることを想定</a:t>
            </a:r>
            <a:endParaRPr lang="en-US" altLang="ja-JP" sz="1100" dirty="0">
              <a:solidFill>
                <a:srgbClr val="000000"/>
              </a:solidFill>
              <a:latin typeface="メイリオ" pitchFamily="4" charset="-128"/>
              <a:ea typeface="メイリオ" pitchFamily="4" charset="-128"/>
              <a:cs typeface="メイリオ" pitchFamily="4" charset="-128"/>
            </a:endParaRPr>
          </a:p>
          <a:p>
            <a:pPr marL="628650" lvl="1" indent="-171450">
              <a:lnSpc>
                <a:spcPct val="200000"/>
              </a:lnSpc>
              <a:spcBef>
                <a:spcPct val="20000"/>
              </a:spcBef>
              <a:buFont typeface="Wingdings" panose="05000000000000000000" pitchFamily="2" charset="2"/>
              <a:buChar char="ü"/>
            </a:pPr>
            <a:r>
              <a:rPr lang="ja-JP" altLang="en-US" sz="1100" dirty="0">
                <a:solidFill>
                  <a:srgbClr val="000000"/>
                </a:solidFill>
                <a:latin typeface="メイリオ" pitchFamily="4" charset="-128"/>
                <a:ea typeface="メイリオ" pitchFamily="4" charset="-128"/>
                <a:cs typeface="メイリオ" pitchFamily="4" charset="-128"/>
              </a:rPr>
              <a:t>出来るだけ初期にしっかり情報が表示されていることが理想であるため、初期にいくつか希望の条件について情報を取得して、それらに合致する情報を表示するようにする</a:t>
            </a:r>
            <a:endParaRPr lang="en-US" altLang="ja-JP" sz="1100" dirty="0">
              <a:solidFill>
                <a:srgbClr val="000000"/>
              </a:solidFill>
              <a:latin typeface="メイリオ" pitchFamily="4" charset="-128"/>
              <a:ea typeface="メイリオ" pitchFamily="4" charset="-128"/>
              <a:cs typeface="メイリオ" pitchFamily="4" charset="-128"/>
            </a:endParaRPr>
          </a:p>
          <a:p>
            <a:pPr marL="628650" lvl="1" indent="-171450">
              <a:lnSpc>
                <a:spcPct val="200000"/>
              </a:lnSpc>
              <a:spcBef>
                <a:spcPct val="20000"/>
              </a:spcBef>
              <a:buFont typeface="Wingdings" panose="05000000000000000000" pitchFamily="2" charset="2"/>
              <a:buChar char="ü"/>
            </a:pPr>
            <a:r>
              <a:rPr lang="ja-JP" altLang="en-US" sz="1100" dirty="0">
                <a:solidFill>
                  <a:srgbClr val="000000"/>
                </a:solidFill>
                <a:latin typeface="メイリオ" pitchFamily="4" charset="-128"/>
                <a:ea typeface="メイリオ" pitchFamily="4" charset="-128"/>
                <a:cs typeface="メイリオ" pitchFamily="4" charset="-128"/>
              </a:rPr>
              <a:t>カードの表示をよりスカウトさせる為の情報にするため、デザインブラッシュアップ</a:t>
            </a:r>
            <a:endParaRPr lang="en-US" altLang="ja-JP" sz="1100" dirty="0">
              <a:solidFill>
                <a:srgbClr val="000000"/>
              </a:solidFill>
              <a:latin typeface="メイリオ" pitchFamily="4" charset="-128"/>
              <a:ea typeface="メイリオ" pitchFamily="4" charset="-128"/>
              <a:cs typeface="メイリオ" pitchFamily="4" charset="-128"/>
            </a:endParaRPr>
          </a:p>
          <a:p>
            <a:pPr marL="171450" indent="-171450">
              <a:lnSpc>
                <a:spcPct val="200000"/>
              </a:lnSpc>
              <a:spcBef>
                <a:spcPct val="20000"/>
              </a:spcBef>
              <a:buFont typeface="Wingdings" pitchFamily="4" charset="2"/>
              <a:buChar char="l"/>
            </a:pPr>
            <a:endParaRPr lang="en-US" altLang="ja-JP" sz="1100" dirty="0">
              <a:solidFill>
                <a:srgbClr val="000000"/>
              </a:solidFill>
              <a:latin typeface="メイリオ" pitchFamily="4" charset="-128"/>
              <a:ea typeface="メイリオ" pitchFamily="4" charset="-128"/>
              <a:cs typeface="メイリオ" pitchFamily="4" charset="-128"/>
            </a:endParaRPr>
          </a:p>
        </p:txBody>
      </p:sp>
      <p:sp>
        <p:nvSpPr>
          <p:cNvPr id="8" name="角丸四角形 8"/>
          <p:cNvSpPr>
            <a:spLocks noChangeArrowheads="1"/>
          </p:cNvSpPr>
          <p:nvPr/>
        </p:nvSpPr>
        <p:spPr bwMode="auto">
          <a:xfrm>
            <a:off x="331489" y="1733440"/>
            <a:ext cx="1728787" cy="360362"/>
          </a:xfrm>
          <a:prstGeom prst="roundRect">
            <a:avLst>
              <a:gd name="adj" fmla="val 16667"/>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a:prstTxWarp prst="textNoShape">
              <a:avLst/>
            </a:prstTxWarp>
          </a:bodyPr>
          <a:lstStyle/>
          <a:p>
            <a:pPr algn="ctr" eaLnBrk="1" hangingPunct="1">
              <a:buFont typeface="Arial" pitchFamily="4" charset="0"/>
              <a:buNone/>
            </a:pPr>
            <a:r>
              <a:rPr lang="ja-JP" altLang="en-US" sz="1500" b="1" dirty="0" smtClean="0">
                <a:solidFill>
                  <a:schemeClr val="bg1"/>
                </a:solidFill>
                <a:latin typeface="メイリオ" pitchFamily="4" charset="-128"/>
                <a:ea typeface="メイリオ" pitchFamily="4" charset="-128"/>
                <a:cs typeface="メイリオ" pitchFamily="4" charset="-128"/>
              </a:rPr>
              <a:t>変更方針</a:t>
            </a:r>
            <a:endParaRPr lang="ja-JP" altLang="en-US" sz="1500" b="1" dirty="0">
              <a:solidFill>
                <a:schemeClr val="bg1"/>
              </a:solidFill>
              <a:latin typeface="メイリオ" pitchFamily="4" charset="-128"/>
              <a:ea typeface="メイリオ" pitchFamily="4" charset="-128"/>
              <a:cs typeface="メイリオ" pitchFamily="4" charset="-128"/>
            </a:endParaRPr>
          </a:p>
        </p:txBody>
      </p:sp>
      <p:pic>
        <p:nvPicPr>
          <p:cNvPr id="9" name="図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61473" y="1627504"/>
            <a:ext cx="4099419" cy="5049267"/>
          </a:xfrm>
          <a:prstGeom prst="rect">
            <a:avLst/>
          </a:prstGeom>
        </p:spPr>
      </p:pic>
      <p:pic>
        <p:nvPicPr>
          <p:cNvPr id="10" name="図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788696" y="1733440"/>
            <a:ext cx="3373393" cy="1622285"/>
          </a:xfrm>
          <a:prstGeom prst="rect">
            <a:avLst/>
          </a:prstGeom>
        </p:spPr>
      </p:pic>
    </p:spTree>
    <p:extLst>
      <p:ext uri="{BB962C8B-B14F-4D97-AF65-F5344CB8AC3E}">
        <p14:creationId xmlns:p14="http://schemas.microsoft.com/office/powerpoint/2010/main" val="18530423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solidFill>
                  <a:srgbClr val="FF0000"/>
                </a:solidFill>
              </a:rPr>
              <a:t>概算</a:t>
            </a:r>
            <a:r>
              <a:rPr kumimoji="1" lang="ja-JP" altLang="en-US" dirty="0" smtClean="0">
                <a:solidFill>
                  <a:srgbClr val="FF0000"/>
                </a:solidFill>
              </a:rPr>
              <a:t>見積もり　</a:t>
            </a:r>
            <a:r>
              <a:rPr kumimoji="1" lang="en-US" altLang="ja-JP" sz="1400" dirty="0" smtClean="0">
                <a:solidFill>
                  <a:srgbClr val="FF0000"/>
                </a:solidFill>
              </a:rPr>
              <a:t>※</a:t>
            </a:r>
            <a:r>
              <a:rPr kumimoji="1" lang="ja-JP" altLang="en-US" sz="1400" dirty="0" smtClean="0">
                <a:solidFill>
                  <a:srgbClr val="FF0000"/>
                </a:solidFill>
              </a:rPr>
              <a:t>の箇所は目安の工数になります。</a:t>
            </a:r>
            <a:endParaRPr kumimoji="1" lang="ja-JP" altLang="en-US" sz="1400" dirty="0">
              <a:solidFill>
                <a:srgbClr val="FF0000"/>
              </a:solidFill>
            </a:endParaRPr>
          </a:p>
        </p:txBody>
      </p:sp>
      <p:sp>
        <p:nvSpPr>
          <p:cNvPr id="3" name="コンテンツ プレースホルダー 2"/>
          <p:cNvSpPr>
            <a:spLocks noGrp="1"/>
          </p:cNvSpPr>
          <p:nvPr>
            <p:ph idx="1"/>
          </p:nvPr>
        </p:nvSpPr>
        <p:spPr/>
        <p:txBody>
          <a:bodyPr anchor="ctr">
            <a:noAutofit/>
          </a:bodyPr>
          <a:lstStyle/>
          <a:p>
            <a:pPr marL="514350" indent="-514350">
              <a:lnSpc>
                <a:spcPct val="160000"/>
              </a:lnSpc>
              <a:buFont typeface="+mj-lt"/>
              <a:buAutoNum type="arabicPeriod"/>
            </a:pPr>
            <a:r>
              <a:rPr lang="ja-JP" altLang="en-US" sz="1800" dirty="0" smtClean="0"/>
              <a:t>デザインブラッシュアップ</a:t>
            </a:r>
            <a:r>
              <a:rPr lang="ja-JP" altLang="en-US" sz="1800" dirty="0"/>
              <a:t>に向けた仕様</a:t>
            </a:r>
            <a:r>
              <a:rPr lang="ja-JP" altLang="en-US" sz="1800" dirty="0" smtClean="0"/>
              <a:t>定義　</a:t>
            </a:r>
            <a:r>
              <a:rPr lang="en-US" altLang="ja-JP" sz="1800" dirty="0" smtClean="0"/>
              <a:t> </a:t>
            </a:r>
            <a:r>
              <a:rPr lang="en-US" altLang="ja-JP" sz="2400" dirty="0" smtClean="0"/>
              <a:t>10</a:t>
            </a:r>
            <a:r>
              <a:rPr lang="ja-JP" altLang="en-US" sz="2400" dirty="0" smtClean="0"/>
              <a:t>万</a:t>
            </a:r>
            <a:r>
              <a:rPr lang="en-US" altLang="ja-JP" sz="2400" dirty="0" smtClean="0"/>
              <a:t>/</a:t>
            </a:r>
            <a:r>
              <a:rPr lang="ja-JP" altLang="en-US" sz="2400" dirty="0" smtClean="0"/>
              <a:t>月</a:t>
            </a:r>
            <a:r>
              <a:rPr lang="en-US" altLang="ja-JP" sz="1800" dirty="0" smtClean="0"/>
              <a:t/>
            </a:r>
            <a:br>
              <a:rPr lang="en-US" altLang="ja-JP" sz="1800" dirty="0" smtClean="0"/>
            </a:br>
            <a:r>
              <a:rPr lang="ja-JP" altLang="en-US" sz="1800" dirty="0" smtClean="0"/>
              <a:t>課題共有＆改善会議費および事前調査・資料作成費　</a:t>
            </a:r>
            <a:r>
              <a:rPr lang="en-US" altLang="ja-JP" sz="1400" dirty="0" smtClean="0">
                <a:solidFill>
                  <a:srgbClr val="FF0000"/>
                </a:solidFill>
              </a:rPr>
              <a:t>※</a:t>
            </a:r>
            <a:r>
              <a:rPr lang="ja-JP" altLang="en-US" sz="1400" dirty="0" smtClean="0">
                <a:solidFill>
                  <a:srgbClr val="FF0000"/>
                </a:solidFill>
              </a:rPr>
              <a:t>打ち合わせ月</a:t>
            </a:r>
            <a:r>
              <a:rPr lang="en-US" altLang="ja-JP" sz="1400" dirty="0" smtClean="0">
                <a:solidFill>
                  <a:srgbClr val="FF0000"/>
                </a:solidFill>
              </a:rPr>
              <a:t>2</a:t>
            </a:r>
            <a:r>
              <a:rPr lang="ja-JP" altLang="en-US" sz="1400" dirty="0" smtClean="0">
                <a:solidFill>
                  <a:srgbClr val="FF0000"/>
                </a:solidFill>
              </a:rPr>
              <a:t>回</a:t>
            </a:r>
            <a:r>
              <a:rPr lang="ja-JP" altLang="en-US" sz="1400" dirty="0" smtClean="0">
                <a:solidFill>
                  <a:srgbClr val="FF0000"/>
                </a:solidFill>
              </a:rPr>
              <a:t>・</a:t>
            </a:r>
            <a:r>
              <a:rPr lang="ja-JP" altLang="en-US" sz="1400" dirty="0" smtClean="0">
                <a:solidFill>
                  <a:srgbClr val="FF0000"/>
                </a:solidFill>
              </a:rPr>
              <a:t>事前</a:t>
            </a:r>
            <a:r>
              <a:rPr lang="ja-JP" altLang="en-US" sz="1400" dirty="0" smtClean="0">
                <a:solidFill>
                  <a:srgbClr val="FF0000"/>
                </a:solidFill>
              </a:rPr>
              <a:t>準備各</a:t>
            </a:r>
            <a:r>
              <a:rPr lang="en-US" altLang="ja-JP" sz="1400" dirty="0" smtClean="0">
                <a:solidFill>
                  <a:srgbClr val="FF0000"/>
                </a:solidFill>
              </a:rPr>
              <a:t>4</a:t>
            </a:r>
            <a:r>
              <a:rPr lang="ja-JP" altLang="en-US" sz="1400" dirty="0" smtClean="0">
                <a:solidFill>
                  <a:srgbClr val="FF0000"/>
                </a:solidFill>
              </a:rPr>
              <a:t>時間</a:t>
            </a:r>
            <a:endParaRPr lang="ja-JP" altLang="en-US" sz="1400" dirty="0">
              <a:solidFill>
                <a:srgbClr val="FF0000"/>
              </a:solidFill>
            </a:endParaRPr>
          </a:p>
          <a:p>
            <a:pPr marL="514350" indent="-514350">
              <a:lnSpc>
                <a:spcPct val="150000"/>
              </a:lnSpc>
              <a:buFont typeface="+mj-lt"/>
              <a:buAutoNum type="arabicPeriod"/>
            </a:pPr>
            <a:r>
              <a:rPr lang="ja-JP" altLang="en-US" sz="1800" dirty="0" smtClean="0"/>
              <a:t>デザイン</a:t>
            </a:r>
            <a:r>
              <a:rPr lang="ja-JP" altLang="en-US" sz="1800" dirty="0"/>
              <a:t>・コーディング</a:t>
            </a:r>
            <a:r>
              <a:rPr lang="ja-JP" altLang="en-US" sz="1800" dirty="0" smtClean="0"/>
              <a:t>費用　</a:t>
            </a:r>
            <a:r>
              <a:rPr lang="en-US" altLang="ja-JP" sz="1800" dirty="0"/>
              <a:t>3</a:t>
            </a:r>
            <a:r>
              <a:rPr lang="en-US" altLang="ja-JP" sz="1800" dirty="0" smtClean="0"/>
              <a:t>0</a:t>
            </a:r>
            <a:r>
              <a:rPr lang="ja-JP" altLang="en-US" sz="1800" dirty="0"/>
              <a:t>万</a:t>
            </a:r>
            <a:r>
              <a:rPr lang="en-US" altLang="ja-JP" sz="1800" dirty="0"/>
              <a:t>/</a:t>
            </a:r>
            <a:r>
              <a:rPr lang="ja-JP" altLang="en-US" sz="1800" dirty="0" smtClean="0"/>
              <a:t>月</a:t>
            </a:r>
            <a:r>
              <a:rPr lang="en-US" altLang="ja-JP" sz="1800" dirty="0" smtClean="0"/>
              <a:t/>
            </a:r>
            <a:br>
              <a:rPr lang="en-US" altLang="ja-JP" sz="1800" dirty="0" smtClean="0"/>
            </a:br>
            <a:r>
              <a:rPr lang="ja-JP" altLang="en-US" sz="1800" dirty="0" smtClean="0"/>
              <a:t>・画面</a:t>
            </a:r>
            <a:r>
              <a:rPr lang="ja-JP" altLang="en-US" sz="1800" dirty="0"/>
              <a:t>・パーツデザイン</a:t>
            </a:r>
            <a:r>
              <a:rPr lang="ja-JP" altLang="en-US" sz="1800" dirty="0" smtClean="0"/>
              <a:t>設計＆コピーライティング　</a:t>
            </a:r>
            <a:r>
              <a:rPr lang="en-US" altLang="ja-JP" sz="1800" dirty="0" smtClean="0"/>
              <a:t/>
            </a:r>
            <a:br>
              <a:rPr lang="en-US" altLang="ja-JP" sz="1800" dirty="0" smtClean="0"/>
            </a:br>
            <a:r>
              <a:rPr lang="ja-JP" altLang="en-US" sz="1800" dirty="0" smtClean="0"/>
              <a:t>・デザインデータ作成（</a:t>
            </a:r>
            <a:r>
              <a:rPr lang="en-US" altLang="ja-JP" sz="1800" dirty="0" smtClean="0"/>
              <a:t>PSD</a:t>
            </a:r>
            <a:r>
              <a:rPr lang="ja-JP" altLang="en-US" sz="1800" dirty="0" smtClean="0"/>
              <a:t>）</a:t>
            </a:r>
            <a:r>
              <a:rPr lang="en-US" altLang="ja-JP" sz="1800" dirty="0" smtClean="0"/>
              <a:t>&amp;</a:t>
            </a:r>
            <a:r>
              <a:rPr lang="ja-JP" altLang="en-US" sz="1800" dirty="0" smtClean="0"/>
              <a:t>コーディング（</a:t>
            </a:r>
            <a:r>
              <a:rPr lang="en-US" altLang="ja-JP" sz="1800" dirty="0" smtClean="0"/>
              <a:t>HTML&amp;JS</a:t>
            </a:r>
            <a:r>
              <a:rPr lang="ja-JP" altLang="en-US" sz="1800" dirty="0" smtClean="0"/>
              <a:t>）</a:t>
            </a:r>
            <a:r>
              <a:rPr lang="en-US" altLang="ja-JP" sz="1800" dirty="0"/>
              <a:t/>
            </a:r>
            <a:br>
              <a:rPr lang="en-US" altLang="ja-JP" sz="1800" dirty="0"/>
            </a:br>
            <a:r>
              <a:rPr lang="ja-JP" altLang="en-US" sz="1800" dirty="0" smtClean="0"/>
              <a:t>・イラスト</a:t>
            </a:r>
            <a:r>
              <a:rPr lang="ja-JP" altLang="en-US" sz="1800" dirty="0" smtClean="0"/>
              <a:t>作成（</a:t>
            </a:r>
            <a:r>
              <a:rPr lang="en-US" altLang="ja-JP" sz="1800" dirty="0" smtClean="0"/>
              <a:t>JPG</a:t>
            </a:r>
            <a:r>
              <a:rPr lang="ja-JP" altLang="en-US" sz="1800" dirty="0" smtClean="0"/>
              <a:t>）対応可　</a:t>
            </a:r>
            <a:r>
              <a:rPr lang="en-US" altLang="ja-JP" sz="1800" dirty="0"/>
              <a:t/>
            </a:r>
            <a:br>
              <a:rPr lang="en-US" altLang="ja-JP" sz="1800" dirty="0"/>
            </a:br>
            <a:r>
              <a:rPr lang="en-US" altLang="ja-JP" sz="1400" dirty="0" smtClean="0">
                <a:solidFill>
                  <a:srgbClr val="FF0000"/>
                </a:solidFill>
              </a:rPr>
              <a:t>※</a:t>
            </a:r>
            <a:r>
              <a:rPr lang="ja-JP" altLang="en-US" sz="1400" dirty="0" smtClean="0">
                <a:solidFill>
                  <a:srgbClr val="FF0000"/>
                </a:solidFill>
              </a:rPr>
              <a:t>デザイナーの稼働が最大で</a:t>
            </a:r>
            <a:r>
              <a:rPr lang="en-US" altLang="ja-JP" sz="1400" dirty="0" smtClean="0">
                <a:solidFill>
                  <a:srgbClr val="FF0000"/>
                </a:solidFill>
              </a:rPr>
              <a:t>20</a:t>
            </a:r>
            <a:r>
              <a:rPr lang="ja-JP" altLang="en-US" sz="1400" dirty="0" smtClean="0">
                <a:solidFill>
                  <a:srgbClr val="FF0000"/>
                </a:solidFill>
              </a:rPr>
              <a:t>営業日を想定。最大稼働数を上記の</a:t>
            </a:r>
            <a:r>
              <a:rPr lang="en-US" altLang="ja-JP" sz="1400" dirty="0" smtClean="0">
                <a:solidFill>
                  <a:srgbClr val="FF0000"/>
                </a:solidFill>
              </a:rPr>
              <a:t>3</a:t>
            </a:r>
            <a:r>
              <a:rPr lang="ja-JP" altLang="en-US" sz="1400" dirty="0" err="1" smtClean="0">
                <a:solidFill>
                  <a:srgbClr val="FF0000"/>
                </a:solidFill>
              </a:rPr>
              <a:t>つの</a:t>
            </a:r>
            <a:r>
              <a:rPr lang="ja-JP" altLang="en-US" sz="1400" dirty="0" smtClean="0">
                <a:solidFill>
                  <a:srgbClr val="FF0000"/>
                </a:solidFill>
              </a:rPr>
              <a:t>作業に振り分けを行うことを想定</a:t>
            </a:r>
            <a:endParaRPr lang="ja-JP" altLang="en-US" sz="1400" dirty="0" smtClean="0"/>
          </a:p>
          <a:p>
            <a:pPr marL="514350" indent="-514350">
              <a:lnSpc>
                <a:spcPct val="160000"/>
              </a:lnSpc>
              <a:buFont typeface="+mj-lt"/>
              <a:buAutoNum type="arabicPeriod"/>
            </a:pPr>
            <a:r>
              <a:rPr lang="ja-JP" altLang="en-US" sz="1800" dirty="0" smtClean="0"/>
              <a:t>管理費 </a:t>
            </a:r>
            <a:r>
              <a:rPr lang="en-US" altLang="ja-JP" sz="1800" dirty="0" smtClean="0"/>
              <a:t>10</a:t>
            </a:r>
            <a:r>
              <a:rPr lang="ja-JP" altLang="en-US" sz="1800" dirty="0" smtClean="0"/>
              <a:t>万</a:t>
            </a:r>
            <a:r>
              <a:rPr lang="en-US" altLang="ja-JP" sz="1800" dirty="0" smtClean="0"/>
              <a:t>/</a:t>
            </a:r>
            <a:r>
              <a:rPr lang="ja-JP" altLang="en-US" sz="1800" dirty="0" smtClean="0"/>
              <a:t>月</a:t>
            </a:r>
            <a:endParaRPr lang="en-US" altLang="ja-JP" sz="1800" dirty="0" smtClean="0"/>
          </a:p>
          <a:p>
            <a:pPr marL="0" indent="0">
              <a:lnSpc>
                <a:spcPct val="160000"/>
              </a:lnSpc>
              <a:buNone/>
            </a:pPr>
            <a:r>
              <a:rPr lang="ja-JP" altLang="en-US" sz="1600" dirty="0" smtClean="0"/>
              <a:t>支払い</a:t>
            </a:r>
            <a:r>
              <a:rPr lang="ja-JP" altLang="en-US" sz="1600" dirty="0" smtClean="0"/>
              <a:t>条件、毎月末ご請求。３カ月毎に業務内容の摺り合わせを行なう。</a:t>
            </a:r>
            <a:endParaRPr lang="en-US" altLang="ja-JP" sz="1600" dirty="0" smtClean="0"/>
          </a:p>
        </p:txBody>
      </p:sp>
    </p:spTree>
    <p:extLst>
      <p:ext uri="{BB962C8B-B14F-4D97-AF65-F5344CB8AC3E}">
        <p14:creationId xmlns:p14="http://schemas.microsoft.com/office/powerpoint/2010/main" val="16026807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solidFill>
                  <a:srgbClr val="FF0000"/>
                </a:solidFill>
              </a:rPr>
              <a:t>想定スケジュール　</a:t>
            </a:r>
            <a:r>
              <a:rPr lang="en-US" altLang="ja-JP" sz="1400" dirty="0" smtClean="0">
                <a:solidFill>
                  <a:srgbClr val="FF0000"/>
                </a:solidFill>
              </a:rPr>
              <a:t>※</a:t>
            </a:r>
            <a:r>
              <a:rPr lang="ja-JP" altLang="en-US" sz="1400" dirty="0" smtClean="0">
                <a:solidFill>
                  <a:srgbClr val="FF0000"/>
                </a:solidFill>
              </a:rPr>
              <a:t>目安になります。</a:t>
            </a:r>
            <a:endParaRPr kumimoji="1" lang="ja-JP" altLang="en-US" sz="1400" dirty="0">
              <a:solidFill>
                <a:srgbClr val="FF0000"/>
              </a:solidFill>
            </a:endParaRPr>
          </a:p>
        </p:txBody>
      </p:sp>
      <p:sp>
        <p:nvSpPr>
          <p:cNvPr id="3" name="コンテンツ プレースホルダー 2"/>
          <p:cNvSpPr>
            <a:spLocks noGrp="1"/>
          </p:cNvSpPr>
          <p:nvPr>
            <p:ph idx="1"/>
          </p:nvPr>
        </p:nvSpPr>
        <p:spPr/>
        <p:txBody>
          <a:bodyPr anchor="ctr">
            <a:noAutofit/>
          </a:bodyPr>
          <a:lstStyle/>
          <a:p>
            <a:pPr marL="514350" indent="-514350">
              <a:lnSpc>
                <a:spcPct val="160000"/>
              </a:lnSpc>
              <a:buFont typeface="+mj-lt"/>
              <a:buAutoNum type="arabicPeriod"/>
            </a:pPr>
            <a:r>
              <a:rPr lang="en-US" altLang="ja-JP" sz="1800" dirty="0" smtClean="0"/>
              <a:t>8</a:t>
            </a:r>
            <a:r>
              <a:rPr lang="ja-JP" altLang="en-US" sz="1800" dirty="0" smtClean="0"/>
              <a:t>月</a:t>
            </a:r>
            <a:r>
              <a:rPr lang="en-US" altLang="ja-JP" sz="1800" dirty="0" smtClean="0"/>
              <a:t>1</a:t>
            </a:r>
            <a:r>
              <a:rPr lang="ja-JP" altLang="en-US" sz="1800" dirty="0" err="1" smtClean="0"/>
              <a:t>、</a:t>
            </a:r>
            <a:r>
              <a:rPr lang="en-US" altLang="ja-JP" sz="1800" dirty="0" smtClean="0"/>
              <a:t>2</a:t>
            </a:r>
            <a:r>
              <a:rPr lang="ja-JP" altLang="en-US" sz="1800" dirty="0" smtClean="0"/>
              <a:t>週：スマートフォンの</a:t>
            </a:r>
            <a:r>
              <a:rPr lang="en-US" altLang="ja-JP" sz="1800" dirty="0" smtClean="0"/>
              <a:t>FB</a:t>
            </a:r>
            <a:r>
              <a:rPr lang="ja-JP" altLang="en-US" sz="1800" dirty="0" smtClean="0"/>
              <a:t>許諾完了～会員登録完了の仕様定義</a:t>
            </a:r>
            <a:endParaRPr lang="en-US" altLang="ja-JP" sz="1800" dirty="0" smtClean="0"/>
          </a:p>
          <a:p>
            <a:pPr marL="514350" indent="-514350">
              <a:lnSpc>
                <a:spcPct val="160000"/>
              </a:lnSpc>
              <a:buFont typeface="+mj-lt"/>
              <a:buAutoNum type="arabicPeriod"/>
            </a:pPr>
            <a:r>
              <a:rPr lang="en-US" altLang="ja-JP" sz="1800" dirty="0" smtClean="0"/>
              <a:t>8</a:t>
            </a:r>
            <a:r>
              <a:rPr lang="ja-JP" altLang="en-US" sz="1800" dirty="0" smtClean="0"/>
              <a:t>月</a:t>
            </a:r>
            <a:r>
              <a:rPr lang="en-US" altLang="ja-JP" sz="1800" dirty="0" smtClean="0"/>
              <a:t>3</a:t>
            </a:r>
            <a:r>
              <a:rPr lang="ja-JP" altLang="en-US" sz="1800" dirty="0" err="1" smtClean="0"/>
              <a:t>、</a:t>
            </a:r>
            <a:r>
              <a:rPr lang="en-US" altLang="ja-JP" sz="1800" dirty="0" smtClean="0"/>
              <a:t>4</a:t>
            </a:r>
            <a:r>
              <a:rPr lang="ja-JP" altLang="en-US" sz="1800" dirty="0" smtClean="0"/>
              <a:t>週：</a:t>
            </a:r>
            <a:r>
              <a:rPr lang="en-US" altLang="ja-JP" sz="1800" dirty="0" smtClean="0"/>
              <a:t>FB</a:t>
            </a:r>
            <a:r>
              <a:rPr lang="ja-JP" altLang="en-US" sz="1800" dirty="0" smtClean="0"/>
              <a:t>許諾完了～会員登録完了までの文言、デザインブラッシュアップ</a:t>
            </a:r>
            <a:endParaRPr lang="en-US" altLang="ja-JP" sz="1800" dirty="0" smtClean="0"/>
          </a:p>
          <a:p>
            <a:pPr marL="514350" indent="-514350">
              <a:lnSpc>
                <a:spcPct val="160000"/>
              </a:lnSpc>
              <a:buFont typeface="+mj-lt"/>
              <a:buAutoNum type="arabicPeriod"/>
            </a:pPr>
            <a:r>
              <a:rPr lang="en-US" altLang="ja-JP" sz="1800" dirty="0" smtClean="0"/>
              <a:t>9</a:t>
            </a:r>
            <a:r>
              <a:rPr lang="ja-JP" altLang="en-US" sz="1800" dirty="0" smtClean="0"/>
              <a:t>月</a:t>
            </a:r>
            <a:r>
              <a:rPr lang="en-US" altLang="ja-JP" sz="1800" dirty="0" smtClean="0"/>
              <a:t>1</a:t>
            </a:r>
            <a:r>
              <a:rPr lang="ja-JP" altLang="en-US" sz="1800" dirty="0" err="1" smtClean="0"/>
              <a:t>、</a:t>
            </a:r>
            <a:r>
              <a:rPr lang="en-US" altLang="ja-JP" sz="1800" dirty="0" smtClean="0"/>
              <a:t>2</a:t>
            </a:r>
            <a:r>
              <a:rPr lang="ja-JP" altLang="en-US" sz="1800" dirty="0" smtClean="0"/>
              <a:t>週：企業管理画面の課題共有、</a:t>
            </a:r>
            <a:r>
              <a:rPr lang="en-US" altLang="ja-JP" sz="1800" dirty="0" smtClean="0"/>
              <a:t>UI</a:t>
            </a:r>
            <a:r>
              <a:rPr lang="ja-JP" altLang="en-US" sz="1800" dirty="0" smtClean="0"/>
              <a:t>・</a:t>
            </a:r>
            <a:r>
              <a:rPr lang="en-US" altLang="ja-JP" sz="1800" dirty="0" smtClean="0"/>
              <a:t>UX</a:t>
            </a:r>
            <a:r>
              <a:rPr lang="ja-JP" altLang="en-US" sz="1800" dirty="0" smtClean="0"/>
              <a:t>の改善仕様定義</a:t>
            </a:r>
            <a:endParaRPr lang="en-US" altLang="ja-JP" sz="1800" dirty="0" smtClean="0"/>
          </a:p>
          <a:p>
            <a:pPr marL="514350" indent="-514350">
              <a:lnSpc>
                <a:spcPct val="160000"/>
              </a:lnSpc>
              <a:buFont typeface="+mj-lt"/>
              <a:buAutoNum type="arabicPeriod"/>
            </a:pPr>
            <a:r>
              <a:rPr lang="en-US" altLang="ja-JP" sz="1800" dirty="0" smtClean="0"/>
              <a:t>9</a:t>
            </a:r>
            <a:r>
              <a:rPr lang="ja-JP" altLang="en-US" sz="1800" dirty="0" smtClean="0"/>
              <a:t>月</a:t>
            </a:r>
            <a:r>
              <a:rPr lang="en-US" altLang="ja-JP" sz="1800" dirty="0" smtClean="0"/>
              <a:t>3</a:t>
            </a:r>
            <a:r>
              <a:rPr lang="ja-JP" altLang="en-US" sz="1800" dirty="0" err="1" smtClean="0"/>
              <a:t>、</a:t>
            </a:r>
            <a:r>
              <a:rPr lang="en-US" altLang="ja-JP" sz="1800" dirty="0" smtClean="0"/>
              <a:t>4</a:t>
            </a:r>
            <a:r>
              <a:rPr lang="ja-JP" altLang="en-US" sz="1800" dirty="0" smtClean="0"/>
              <a:t>週：デザインパーツの作成（イメージなどの刷り合わせ）</a:t>
            </a:r>
            <a:endParaRPr lang="en-US" altLang="ja-JP" sz="1800" dirty="0" smtClean="0"/>
          </a:p>
          <a:p>
            <a:pPr marL="514350" indent="-514350">
              <a:lnSpc>
                <a:spcPct val="160000"/>
              </a:lnSpc>
              <a:buFont typeface="+mj-lt"/>
              <a:buAutoNum type="arabicPeriod"/>
            </a:pPr>
            <a:r>
              <a:rPr lang="en-US" altLang="ja-JP" sz="1800" dirty="0" smtClean="0"/>
              <a:t>10</a:t>
            </a:r>
            <a:r>
              <a:rPr lang="ja-JP" altLang="en-US" sz="1800" dirty="0" smtClean="0"/>
              <a:t>月：デザインパーツの作成、及び、ヒントモーダル画像</a:t>
            </a:r>
            <a:r>
              <a:rPr lang="en-US" altLang="ja-JP" sz="1800" dirty="0" smtClean="0"/>
              <a:t>/</a:t>
            </a:r>
            <a:r>
              <a:rPr lang="ja-JP" altLang="en-US" sz="1800" dirty="0" smtClean="0"/>
              <a:t>文言</a:t>
            </a:r>
            <a:r>
              <a:rPr lang="ja-JP" altLang="en-US" sz="1800" dirty="0" smtClean="0"/>
              <a:t>の作成（量産）</a:t>
            </a:r>
            <a:endParaRPr lang="en-US" altLang="ja-JP" sz="1800" dirty="0" smtClean="0"/>
          </a:p>
        </p:txBody>
      </p:sp>
    </p:spTree>
    <p:extLst>
      <p:ext uri="{BB962C8B-B14F-4D97-AF65-F5344CB8AC3E}">
        <p14:creationId xmlns:p14="http://schemas.microsoft.com/office/powerpoint/2010/main" val="27397402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solidFill>
                  <a:srgbClr val="FF0000"/>
                </a:solidFill>
              </a:rPr>
              <a:t>頂いている課題・与件</a:t>
            </a:r>
            <a:endParaRPr kumimoji="1" lang="ja-JP" altLang="en-US" dirty="0">
              <a:solidFill>
                <a:srgbClr val="FF0000"/>
              </a:solidFill>
            </a:endParaRPr>
          </a:p>
        </p:txBody>
      </p:sp>
      <p:sp>
        <p:nvSpPr>
          <p:cNvPr id="3" name="コンテンツ プレースホルダー 2"/>
          <p:cNvSpPr>
            <a:spLocks noGrp="1"/>
          </p:cNvSpPr>
          <p:nvPr>
            <p:ph idx="1"/>
          </p:nvPr>
        </p:nvSpPr>
        <p:spPr/>
        <p:txBody>
          <a:bodyPr>
            <a:noAutofit/>
          </a:bodyPr>
          <a:lstStyle/>
          <a:p>
            <a:pPr marL="0" indent="0">
              <a:lnSpc>
                <a:spcPct val="150000"/>
              </a:lnSpc>
              <a:buNone/>
            </a:pPr>
            <a:r>
              <a:rPr lang="ja-JP" altLang="en-US" sz="3200" dirty="0" smtClean="0"/>
              <a:t>日々のサービス業務において（大型リニューアルではない）、</a:t>
            </a:r>
            <a:r>
              <a:rPr lang="ja-JP" altLang="en-US" sz="3200" b="1" dirty="0" smtClean="0"/>
              <a:t>クリエイティブ・デザイン面での改善ができる</a:t>
            </a:r>
            <a:r>
              <a:rPr lang="ja-JP" altLang="en-US" sz="3200" dirty="0" smtClean="0"/>
              <a:t>社内人材リソースが不足している。</a:t>
            </a:r>
            <a:endParaRPr lang="en-US" altLang="ja-JP" sz="3200" dirty="0" smtClean="0"/>
          </a:p>
          <a:p>
            <a:pPr marL="0" indent="0">
              <a:lnSpc>
                <a:spcPct val="150000"/>
              </a:lnSpc>
              <a:buNone/>
            </a:pPr>
            <a:endParaRPr lang="en-US" altLang="ja-JP" sz="3200" dirty="0"/>
          </a:p>
          <a:p>
            <a:pPr marL="0" indent="0">
              <a:lnSpc>
                <a:spcPct val="150000"/>
              </a:lnSpc>
              <a:buNone/>
            </a:pPr>
            <a:r>
              <a:rPr lang="ja-JP" altLang="en-US" sz="2400" dirty="0" smtClean="0"/>
              <a:t>直近の課題として、</a:t>
            </a:r>
            <a:r>
              <a:rPr lang="ja-JP" altLang="en-US" sz="2400" u="sng" dirty="0" smtClean="0"/>
              <a:t>クライアント側のサービス向上</a:t>
            </a:r>
            <a:r>
              <a:rPr lang="ja-JP" altLang="en-US" sz="2400" dirty="0" smtClean="0"/>
              <a:t>や</a:t>
            </a:r>
            <a:r>
              <a:rPr lang="ja-JP" altLang="en-US" sz="2400" u="sng" dirty="0" smtClean="0"/>
              <a:t>ユーザーの初期登録の離脱防止</a:t>
            </a:r>
            <a:r>
              <a:rPr lang="ja-JP" altLang="en-US" sz="2400" dirty="0" smtClean="0"/>
              <a:t>、</a:t>
            </a:r>
            <a:r>
              <a:rPr lang="ja-JP" altLang="en-US" sz="2400" u="sng" dirty="0" smtClean="0"/>
              <a:t>イラストや分かりやすいデザイン</a:t>
            </a:r>
            <a:r>
              <a:rPr lang="ja-JP" altLang="en-US" sz="2400" dirty="0" smtClean="0"/>
              <a:t>など</a:t>
            </a:r>
            <a:endParaRPr lang="en-US" altLang="ja-JP" sz="2400" dirty="0" smtClean="0"/>
          </a:p>
        </p:txBody>
      </p:sp>
    </p:spTree>
    <p:extLst>
      <p:ext uri="{BB962C8B-B14F-4D97-AF65-F5344CB8AC3E}">
        <p14:creationId xmlns:p14="http://schemas.microsoft.com/office/powerpoint/2010/main" val="12429720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solidFill>
                  <a:srgbClr val="FF0000"/>
                </a:solidFill>
              </a:rPr>
              <a:t>私たちの解決サービス</a:t>
            </a:r>
            <a:endParaRPr kumimoji="1" lang="ja-JP" altLang="en-US" dirty="0">
              <a:solidFill>
                <a:srgbClr val="FF0000"/>
              </a:solidFill>
            </a:endParaRPr>
          </a:p>
        </p:txBody>
      </p:sp>
      <p:sp>
        <p:nvSpPr>
          <p:cNvPr id="3" name="コンテンツ プレースホルダー 2"/>
          <p:cNvSpPr>
            <a:spLocks noGrp="1"/>
          </p:cNvSpPr>
          <p:nvPr>
            <p:ph idx="1"/>
          </p:nvPr>
        </p:nvSpPr>
        <p:spPr/>
        <p:txBody>
          <a:bodyPr>
            <a:normAutofit/>
          </a:bodyPr>
          <a:lstStyle/>
          <a:p>
            <a:pPr marL="0" indent="0">
              <a:buNone/>
            </a:pPr>
            <a:r>
              <a:rPr lang="ja-JP" altLang="en-US" b="1" dirty="0" smtClean="0"/>
              <a:t>サービス思想・成長を理解</a:t>
            </a:r>
            <a:r>
              <a:rPr lang="ja-JP" altLang="en-US" dirty="0" smtClean="0"/>
              <a:t>したうえで</a:t>
            </a:r>
            <a:r>
              <a:rPr lang="ja-JP" altLang="en-US" b="1" dirty="0" smtClean="0"/>
              <a:t>課題を共有</a:t>
            </a:r>
            <a:r>
              <a:rPr lang="ja-JP" altLang="en-US" dirty="0" smtClean="0"/>
              <a:t>し、</a:t>
            </a:r>
            <a:r>
              <a:rPr lang="en-US" altLang="ja-JP" dirty="0" smtClean="0"/>
              <a:t/>
            </a:r>
            <a:br>
              <a:rPr lang="en-US" altLang="ja-JP" dirty="0" smtClean="0"/>
            </a:br>
            <a:r>
              <a:rPr lang="ja-JP" altLang="en-US" b="1" dirty="0" smtClean="0"/>
              <a:t>コミュニケーションおよびデザイン的視点</a:t>
            </a:r>
            <a:r>
              <a:rPr lang="ja-JP" altLang="en-US" dirty="0" smtClean="0"/>
              <a:t>に立ち、</a:t>
            </a:r>
            <a:r>
              <a:rPr lang="en-US" altLang="ja-JP" dirty="0" smtClean="0"/>
              <a:t/>
            </a:r>
            <a:br>
              <a:rPr lang="en-US" altLang="ja-JP" dirty="0" smtClean="0"/>
            </a:br>
            <a:r>
              <a:rPr lang="ja-JP" altLang="en-US" dirty="0" smtClean="0"/>
              <a:t>アドバイジングと</a:t>
            </a:r>
            <a:r>
              <a:rPr lang="ja-JP" altLang="en-US" b="1" dirty="0" smtClean="0"/>
              <a:t>最終デザインデータ作成</a:t>
            </a:r>
            <a:r>
              <a:rPr lang="ja-JP" altLang="en-US" dirty="0" smtClean="0"/>
              <a:t>を、</a:t>
            </a:r>
            <a:endParaRPr lang="en-US" altLang="ja-JP" dirty="0" smtClean="0"/>
          </a:p>
          <a:p>
            <a:pPr marL="0" indent="0">
              <a:buNone/>
            </a:pPr>
            <a:r>
              <a:rPr lang="ja-JP" altLang="en-US" b="1" dirty="0" smtClean="0"/>
              <a:t>継続的にサポート</a:t>
            </a:r>
            <a:r>
              <a:rPr lang="ja-JP" altLang="en-US" dirty="0" smtClean="0"/>
              <a:t>します。</a:t>
            </a:r>
            <a:endParaRPr lang="en-US" altLang="ja-JP" dirty="0" smtClean="0"/>
          </a:p>
          <a:p>
            <a:pPr marL="0" indent="0">
              <a:buNone/>
            </a:pPr>
            <a:endParaRPr lang="en-US" altLang="ja-JP" dirty="0" smtClean="0"/>
          </a:p>
          <a:p>
            <a:pPr marL="0" indent="0">
              <a:buNone/>
            </a:pPr>
            <a:r>
              <a:rPr lang="ja-JP" altLang="en-US" dirty="0" smtClean="0"/>
              <a:t>具体的には、ユーザーインターフェース設計の改善、</a:t>
            </a:r>
            <a:r>
              <a:rPr lang="en-US" altLang="ja-JP" dirty="0" smtClean="0"/>
              <a:t/>
            </a:r>
            <a:br>
              <a:rPr lang="en-US" altLang="ja-JP" dirty="0" smtClean="0"/>
            </a:br>
            <a:r>
              <a:rPr lang="ja-JP" altLang="en-US" dirty="0" smtClean="0"/>
              <a:t>サービス上の文言表現の改善、</a:t>
            </a:r>
            <a:r>
              <a:rPr lang="en-US" altLang="ja-JP" dirty="0" smtClean="0"/>
              <a:t/>
            </a:r>
            <a:br>
              <a:rPr lang="en-US" altLang="ja-JP" dirty="0" smtClean="0"/>
            </a:br>
            <a:r>
              <a:rPr lang="ja-JP" altLang="en-US" dirty="0" smtClean="0"/>
              <a:t>ウエブパーツおよびページ一部デザインの改修作業などが想定されます。</a:t>
            </a:r>
            <a:endParaRPr lang="en-US" altLang="ja-JP" dirty="0" smtClean="0"/>
          </a:p>
          <a:p>
            <a:pPr marL="0" indent="0">
              <a:buNone/>
            </a:pPr>
            <a:endParaRPr lang="en-US" altLang="ja-JP" dirty="0" smtClean="0"/>
          </a:p>
        </p:txBody>
      </p:sp>
    </p:spTree>
    <p:extLst>
      <p:ext uri="{BB962C8B-B14F-4D97-AF65-F5344CB8AC3E}">
        <p14:creationId xmlns:p14="http://schemas.microsoft.com/office/powerpoint/2010/main" val="846774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solidFill>
                  <a:srgbClr val="FF0000"/>
                </a:solidFill>
              </a:rPr>
              <a:t>進め方</a:t>
            </a:r>
            <a:endParaRPr kumimoji="1" lang="ja-JP" altLang="en-US" dirty="0">
              <a:solidFill>
                <a:srgbClr val="FF0000"/>
              </a:solidFill>
            </a:endParaRPr>
          </a:p>
        </p:txBody>
      </p:sp>
      <p:sp>
        <p:nvSpPr>
          <p:cNvPr id="3" name="コンテンツ プレースホルダー 2"/>
          <p:cNvSpPr>
            <a:spLocks noGrp="1"/>
          </p:cNvSpPr>
          <p:nvPr>
            <p:ph idx="1"/>
          </p:nvPr>
        </p:nvSpPr>
        <p:spPr/>
        <p:txBody>
          <a:bodyPr>
            <a:normAutofit fontScale="85000" lnSpcReduction="20000"/>
          </a:bodyPr>
          <a:lstStyle/>
          <a:p>
            <a:pPr>
              <a:lnSpc>
                <a:spcPct val="150000"/>
              </a:lnSpc>
            </a:pPr>
            <a:r>
              <a:rPr lang="ja-JP" altLang="en-US" sz="3200" dirty="0" smtClean="0"/>
              <a:t>プロジェクトの大型リニューアルとはちがった細かなサポートを求められるため、</a:t>
            </a:r>
            <a:r>
              <a:rPr lang="ja-JP" altLang="en-US" sz="3200" b="1" dirty="0" smtClean="0"/>
              <a:t>継続的なサポート</a:t>
            </a:r>
            <a:r>
              <a:rPr lang="ja-JP" altLang="en-US" sz="3200" dirty="0" smtClean="0"/>
              <a:t>（伴走型）、定期契約による業務進行を提案します。</a:t>
            </a:r>
            <a:endParaRPr lang="en-US" altLang="ja-JP" sz="3200" dirty="0" smtClean="0"/>
          </a:p>
          <a:p>
            <a:pPr>
              <a:lnSpc>
                <a:spcPct val="150000"/>
              </a:lnSpc>
            </a:pPr>
            <a:r>
              <a:rPr lang="ja-JP" altLang="en-US" sz="3200" dirty="0" smtClean="0"/>
              <a:t>ただし、継続業務の場合に起こりうる、相互の曖昧な惰性的な業務進行を防ぐため、原則として</a:t>
            </a:r>
            <a:r>
              <a:rPr lang="ja-JP" altLang="en-US" sz="3200" b="1" dirty="0" smtClean="0"/>
              <a:t>３カ月単位</a:t>
            </a:r>
            <a:r>
              <a:rPr lang="ja-JP" altLang="en-US" sz="3200" dirty="0" smtClean="0"/>
              <a:t>で</a:t>
            </a:r>
            <a:r>
              <a:rPr lang="ja-JP" altLang="en-US" sz="3200" b="1" dirty="0" smtClean="0"/>
              <a:t>具体的な課題を設定し、契約範囲内での解決のサポート</a:t>
            </a:r>
            <a:r>
              <a:rPr lang="ja-JP" altLang="en-US" sz="3200" dirty="0" smtClean="0"/>
              <a:t>を行います。</a:t>
            </a:r>
            <a:endParaRPr lang="en-US" altLang="ja-JP" sz="3200" dirty="0" smtClean="0"/>
          </a:p>
          <a:p>
            <a:pPr>
              <a:lnSpc>
                <a:spcPct val="150000"/>
              </a:lnSpc>
            </a:pPr>
            <a:r>
              <a:rPr lang="ja-JP" altLang="en-US" sz="3200" dirty="0" smtClean="0"/>
              <a:t>そのため、</a:t>
            </a:r>
            <a:r>
              <a:rPr lang="ja-JP" altLang="en-US" sz="3200" b="1" dirty="0" smtClean="0"/>
              <a:t>３カ月毎に業務内容の摺り合わせ</a:t>
            </a:r>
            <a:r>
              <a:rPr lang="ja-JP" altLang="en-US" sz="3200" dirty="0" smtClean="0"/>
              <a:t>を行います。</a:t>
            </a:r>
            <a:endParaRPr lang="en-US" altLang="ja-JP" sz="3200" dirty="0" smtClean="0"/>
          </a:p>
        </p:txBody>
      </p:sp>
    </p:spTree>
    <p:extLst>
      <p:ext uri="{BB962C8B-B14F-4D97-AF65-F5344CB8AC3E}">
        <p14:creationId xmlns:p14="http://schemas.microsoft.com/office/powerpoint/2010/main" val="13639721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nSpc>
                <a:spcPct val="100000"/>
              </a:lnSpc>
            </a:pPr>
            <a:r>
              <a:rPr lang="ja-JP" altLang="en-US" sz="3600" dirty="0" smtClean="0">
                <a:solidFill>
                  <a:srgbClr val="FF0000"/>
                </a:solidFill>
              </a:rPr>
              <a:t>直近３カ月の</a:t>
            </a:r>
            <a:r>
              <a:rPr lang="en-US" altLang="ja-JP" sz="3600" dirty="0" smtClean="0">
                <a:solidFill>
                  <a:srgbClr val="FF0000"/>
                </a:solidFill>
              </a:rPr>
              <a:t/>
            </a:r>
            <a:br>
              <a:rPr lang="en-US" altLang="ja-JP" sz="3600" dirty="0" smtClean="0">
                <a:solidFill>
                  <a:srgbClr val="FF0000"/>
                </a:solidFill>
              </a:rPr>
            </a:br>
            <a:r>
              <a:rPr lang="ja-JP" altLang="en-US" dirty="0" smtClean="0">
                <a:solidFill>
                  <a:srgbClr val="FF0000"/>
                </a:solidFill>
              </a:rPr>
              <a:t>具体的な課題と目標</a:t>
            </a:r>
            <a:endParaRPr kumimoji="1" lang="ja-JP" altLang="en-US" dirty="0">
              <a:solidFill>
                <a:srgbClr val="FF0000"/>
              </a:solidFill>
            </a:endParaRPr>
          </a:p>
        </p:txBody>
      </p:sp>
      <p:sp>
        <p:nvSpPr>
          <p:cNvPr id="3" name="コンテンツ プレースホルダー 2"/>
          <p:cNvSpPr>
            <a:spLocks noGrp="1"/>
          </p:cNvSpPr>
          <p:nvPr>
            <p:ph idx="1"/>
          </p:nvPr>
        </p:nvSpPr>
        <p:spPr>
          <a:xfrm>
            <a:off x="838199" y="1825625"/>
            <a:ext cx="10796195" cy="4351338"/>
          </a:xfrm>
        </p:spPr>
        <p:txBody>
          <a:bodyPr>
            <a:noAutofit/>
          </a:bodyPr>
          <a:lstStyle/>
          <a:p>
            <a:pPr marL="0" indent="0">
              <a:buNone/>
            </a:pPr>
            <a:r>
              <a:rPr lang="ja-JP" altLang="en-US" sz="2500" dirty="0" smtClean="0"/>
              <a:t>◯</a:t>
            </a:r>
            <a:r>
              <a:rPr lang="en-US" altLang="ja-JP" sz="2500" dirty="0" smtClean="0"/>
              <a:t> </a:t>
            </a:r>
            <a:r>
              <a:rPr lang="ja-JP" altLang="en-US" sz="2500" dirty="0" smtClean="0"/>
              <a:t>課題</a:t>
            </a:r>
            <a:endParaRPr lang="en-US" altLang="ja-JP" sz="2500" dirty="0" smtClean="0"/>
          </a:p>
          <a:p>
            <a:pPr marL="0" indent="0">
              <a:buNone/>
            </a:pPr>
            <a:r>
              <a:rPr lang="ja-JP" altLang="en-US" sz="2500" dirty="0" smtClean="0"/>
              <a:t>①スマートフォン画面の</a:t>
            </a:r>
            <a:r>
              <a:rPr lang="en-US" altLang="ja-JP" sz="2500" dirty="0" smtClean="0"/>
              <a:t>FB</a:t>
            </a:r>
            <a:r>
              <a:rPr lang="ja-JP" altLang="en-US" sz="2500" dirty="0" smtClean="0"/>
              <a:t>許諾～会員登録完了までの離脱率を減らしたい</a:t>
            </a:r>
            <a:endParaRPr lang="en-US" altLang="ja-JP" sz="2500" dirty="0" smtClean="0"/>
          </a:p>
          <a:p>
            <a:pPr marL="0" indent="0">
              <a:buNone/>
            </a:pPr>
            <a:r>
              <a:rPr lang="ja-JP" altLang="en-US" sz="2500" dirty="0"/>
              <a:t>②</a:t>
            </a:r>
            <a:r>
              <a:rPr lang="ja-JP" altLang="en-US" sz="2500" dirty="0" smtClean="0"/>
              <a:t>クライアント側</a:t>
            </a:r>
            <a:r>
              <a:rPr lang="ja-JP" altLang="en-US" sz="2500" dirty="0" smtClean="0"/>
              <a:t>の利用をより促したい。具体的には、現状、画面操作方法や各機能の活用方法がわかりづらい、情報提供が少ない。</a:t>
            </a:r>
            <a:endParaRPr lang="en-US" altLang="ja-JP" sz="2500" dirty="0" smtClean="0"/>
          </a:p>
          <a:p>
            <a:pPr marL="0" indent="0">
              <a:buNone/>
            </a:pPr>
            <a:endParaRPr lang="en-US" altLang="ja-JP" sz="2500" dirty="0" smtClean="0"/>
          </a:p>
          <a:p>
            <a:pPr marL="0" indent="0">
              <a:buNone/>
            </a:pPr>
            <a:r>
              <a:rPr lang="ja-JP" altLang="en-US" sz="2500" dirty="0" smtClean="0"/>
              <a:t>◯目標</a:t>
            </a:r>
            <a:endParaRPr lang="en-US" altLang="ja-JP" sz="2500" dirty="0" smtClean="0"/>
          </a:p>
          <a:p>
            <a:pPr marL="0" indent="0">
              <a:buNone/>
            </a:pPr>
            <a:r>
              <a:rPr lang="ja-JP" altLang="en-US" sz="2500" dirty="0" smtClean="0"/>
              <a:t>・スマートフォンにおいて会員登録まで円滑に完了できるよう文言やデザインによる改善</a:t>
            </a:r>
            <a:endParaRPr lang="en-US" altLang="ja-JP" sz="2500" dirty="0" smtClean="0"/>
          </a:p>
          <a:p>
            <a:pPr marL="0" indent="0">
              <a:buNone/>
            </a:pPr>
            <a:r>
              <a:rPr lang="ja-JP" altLang="en-US" sz="2500" dirty="0" smtClean="0"/>
              <a:t>・企業管理画面のユーザビリティ（操作性）の向上</a:t>
            </a:r>
            <a:r>
              <a:rPr lang="en-US" altLang="ja-JP" sz="2500" dirty="0" smtClean="0"/>
              <a:t/>
            </a:r>
            <a:br>
              <a:rPr lang="en-US" altLang="ja-JP" sz="2500" dirty="0" smtClean="0"/>
            </a:br>
            <a:r>
              <a:rPr lang="ja-JP" altLang="en-US" sz="2500" dirty="0" smtClean="0"/>
              <a:t>・クライアントがアクションしやすい文言やデザインによる改善</a:t>
            </a:r>
            <a:endParaRPr lang="en-US" altLang="ja-JP" sz="2500" dirty="0" smtClean="0"/>
          </a:p>
        </p:txBody>
      </p:sp>
    </p:spTree>
    <p:extLst>
      <p:ext uri="{BB962C8B-B14F-4D97-AF65-F5344CB8AC3E}">
        <p14:creationId xmlns:p14="http://schemas.microsoft.com/office/powerpoint/2010/main" val="425176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a:xfrm>
            <a:off x="838200" y="365125"/>
            <a:ext cx="5562600" cy="1325563"/>
          </a:xfrm>
        </p:spPr>
        <p:txBody>
          <a:bodyPr>
            <a:normAutofit/>
          </a:bodyPr>
          <a:lstStyle/>
          <a:p>
            <a:pPr>
              <a:lnSpc>
                <a:spcPct val="100000"/>
              </a:lnSpc>
            </a:pPr>
            <a:r>
              <a:rPr lang="ja-JP" altLang="en-US" sz="2800" dirty="0" smtClean="0">
                <a:solidFill>
                  <a:srgbClr val="FF0000"/>
                </a:solidFill>
              </a:rPr>
              <a:t>直近３カ月の</a:t>
            </a:r>
            <a:r>
              <a:rPr lang="en-US" altLang="ja-JP" sz="2800" dirty="0" smtClean="0">
                <a:solidFill>
                  <a:srgbClr val="FF0000"/>
                </a:solidFill>
              </a:rPr>
              <a:t/>
            </a:r>
            <a:br>
              <a:rPr lang="en-US" altLang="ja-JP" sz="2800" dirty="0" smtClean="0">
                <a:solidFill>
                  <a:srgbClr val="FF0000"/>
                </a:solidFill>
              </a:rPr>
            </a:br>
            <a:r>
              <a:rPr lang="ja-JP" altLang="en-US" sz="4000" dirty="0" smtClean="0">
                <a:solidFill>
                  <a:srgbClr val="FF0000"/>
                </a:solidFill>
              </a:rPr>
              <a:t>想定成果物</a:t>
            </a:r>
            <a:endParaRPr kumimoji="1" lang="ja-JP" altLang="en-US" sz="4000" dirty="0">
              <a:solidFill>
                <a:srgbClr val="FF0000"/>
              </a:solidFill>
            </a:endParaRPr>
          </a:p>
        </p:txBody>
      </p:sp>
      <p:sp>
        <p:nvSpPr>
          <p:cNvPr id="3" name="コンテンツ プレースホルダー 2"/>
          <p:cNvSpPr>
            <a:spLocks noGrp="1"/>
          </p:cNvSpPr>
          <p:nvPr>
            <p:ph sz="half" idx="1"/>
          </p:nvPr>
        </p:nvSpPr>
        <p:spPr/>
        <p:txBody>
          <a:bodyPr anchor="ctr">
            <a:normAutofit lnSpcReduction="10000"/>
          </a:bodyPr>
          <a:lstStyle/>
          <a:p>
            <a:pPr marL="514350" indent="-514350">
              <a:buFont typeface="+mj-lt"/>
              <a:buAutoNum type="arabicPeriod"/>
            </a:pPr>
            <a:r>
              <a:rPr lang="ja-JP" altLang="en-US" sz="2400" b="1" dirty="0" smtClean="0"/>
              <a:t>管理画面の</a:t>
            </a:r>
            <a:r>
              <a:rPr lang="en-US" altLang="ja-JP" sz="2400" b="1" dirty="0" smtClean="0"/>
              <a:t>UX</a:t>
            </a:r>
            <a:r>
              <a:rPr lang="ja-JP" altLang="en-US" sz="2400" b="1" dirty="0" smtClean="0"/>
              <a:t>・</a:t>
            </a:r>
            <a:r>
              <a:rPr lang="en-US" altLang="ja-JP" sz="2400" b="1" dirty="0" smtClean="0"/>
              <a:t>UI</a:t>
            </a:r>
            <a:r>
              <a:rPr lang="ja-JP" altLang="en-US" sz="2400" b="1" dirty="0" smtClean="0"/>
              <a:t>再設計</a:t>
            </a:r>
            <a:r>
              <a:rPr lang="en-US" altLang="ja-JP" sz="2400" b="1" dirty="0" smtClean="0"/>
              <a:t/>
            </a:r>
            <a:br>
              <a:rPr lang="en-US" altLang="ja-JP" sz="2400" b="1" dirty="0" smtClean="0"/>
            </a:br>
            <a:r>
              <a:rPr lang="ja-JP" altLang="en-US" sz="2400" dirty="0" smtClean="0"/>
              <a:t>仕様策定、画面・パーツデザイン設計</a:t>
            </a:r>
            <a:endParaRPr lang="en-US" altLang="ja-JP" sz="2400" b="1" dirty="0" smtClean="0"/>
          </a:p>
          <a:p>
            <a:pPr marL="514350" indent="-514350">
              <a:buFont typeface="+mj-lt"/>
              <a:buAutoNum type="arabicPeriod"/>
            </a:pPr>
            <a:r>
              <a:rPr lang="ja-JP" altLang="en-US" sz="2400" b="1" dirty="0" smtClean="0"/>
              <a:t>画面上の各名称の見直し、ボタンや説明テキストの改善</a:t>
            </a:r>
            <a:r>
              <a:rPr lang="en-US" altLang="ja-JP" dirty="0" smtClean="0"/>
              <a:t/>
            </a:r>
            <a:br>
              <a:rPr lang="en-US" altLang="ja-JP" dirty="0" smtClean="0"/>
            </a:br>
            <a:r>
              <a:rPr lang="ja-JP" altLang="en-US" sz="2000" dirty="0" smtClean="0"/>
              <a:t>コピーライティング作業＆パーツデザイン</a:t>
            </a:r>
            <a:endParaRPr lang="en-US" altLang="ja-JP" dirty="0" smtClean="0"/>
          </a:p>
          <a:p>
            <a:pPr marL="514350" indent="-514350">
              <a:buFont typeface="+mj-lt"/>
              <a:buAutoNum type="arabicPeriod"/>
            </a:pPr>
            <a:r>
              <a:rPr lang="ja-JP" altLang="en-US" sz="2400" b="1" dirty="0" smtClean="0"/>
              <a:t>イラストつきモーダルによるヘルプ</a:t>
            </a:r>
            <a:r>
              <a:rPr lang="en-US" altLang="ja-JP" dirty="0"/>
              <a:t/>
            </a:r>
            <a:br>
              <a:rPr lang="en-US" altLang="ja-JP" dirty="0"/>
            </a:br>
            <a:r>
              <a:rPr lang="ja-JP" altLang="en-US" sz="2000" dirty="0" smtClean="0"/>
              <a:t>イラスト作成＋モーダルデザイン＆コーディング</a:t>
            </a:r>
            <a:endParaRPr lang="en-US" altLang="ja-JP" sz="2000" dirty="0" smtClean="0"/>
          </a:p>
          <a:p>
            <a:pPr marL="514350" indent="-514350">
              <a:buFont typeface="+mj-lt"/>
              <a:buAutoNum type="arabicPeriod"/>
            </a:pPr>
            <a:r>
              <a:rPr lang="ja-JP" altLang="en-US" sz="2400" b="1" dirty="0" smtClean="0"/>
              <a:t>アクションボタンの</a:t>
            </a:r>
            <a:r>
              <a:rPr lang="en-US" altLang="ja-JP" sz="2400" b="1" dirty="0" smtClean="0"/>
              <a:t>tooltip</a:t>
            </a:r>
            <a:r>
              <a:rPr lang="ja-JP" altLang="en-US" sz="2400" b="1" dirty="0" smtClean="0"/>
              <a:t>作成</a:t>
            </a:r>
            <a:r>
              <a:rPr lang="en-US" altLang="ja-JP" sz="2400" b="1" dirty="0" smtClean="0"/>
              <a:t/>
            </a:r>
            <a:br>
              <a:rPr lang="en-US" altLang="ja-JP" sz="2400" b="1" dirty="0" smtClean="0"/>
            </a:br>
            <a:r>
              <a:rPr lang="ja-JP" altLang="en-US" sz="1800" dirty="0" smtClean="0"/>
              <a:t>コピーライティング＆コーディング</a:t>
            </a:r>
            <a:endParaRPr lang="en-US" altLang="ja-JP" sz="1800" dirty="0" smtClean="0"/>
          </a:p>
        </p:txBody>
      </p:sp>
      <p:sp>
        <p:nvSpPr>
          <p:cNvPr id="6" name="正方形/長方形 5"/>
          <p:cNvSpPr/>
          <p:nvPr/>
        </p:nvSpPr>
        <p:spPr>
          <a:xfrm>
            <a:off x="7388087" y="516172"/>
            <a:ext cx="1722783" cy="516835"/>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送信</a:t>
            </a:r>
            <a:endParaRPr kumimoji="1" lang="ja-JP" altLang="en-US" dirty="0"/>
          </a:p>
        </p:txBody>
      </p:sp>
      <p:sp>
        <p:nvSpPr>
          <p:cNvPr id="7" name="正方形/長方形 6"/>
          <p:cNvSpPr/>
          <p:nvPr/>
        </p:nvSpPr>
        <p:spPr>
          <a:xfrm>
            <a:off x="9594574" y="516171"/>
            <a:ext cx="1722783" cy="516835"/>
          </a:xfrm>
          <a:prstGeom prst="rect">
            <a:avLst/>
          </a:prstGeom>
          <a:gradFill>
            <a:gsLst>
              <a:gs pos="0">
                <a:schemeClr val="accent4">
                  <a:lumMod val="110000"/>
                  <a:satMod val="105000"/>
                  <a:tint val="67000"/>
                </a:schemeClr>
              </a:gs>
              <a:gs pos="72000">
                <a:schemeClr val="accent4">
                  <a:lumMod val="105000"/>
                  <a:satMod val="103000"/>
                  <a:tint val="73000"/>
                </a:schemeClr>
              </a:gs>
              <a:gs pos="100000">
                <a:schemeClr val="accent4">
                  <a:lumMod val="105000"/>
                  <a:satMod val="109000"/>
                  <a:tint val="81000"/>
                </a:schemeClr>
              </a:gs>
            </a:gsLst>
          </a:gradFill>
        </p:spPr>
        <p:style>
          <a:lnRef idx="1">
            <a:schemeClr val="accent4"/>
          </a:lnRef>
          <a:fillRef idx="2">
            <a:schemeClr val="accent4"/>
          </a:fillRef>
          <a:effectRef idx="1">
            <a:schemeClr val="accent4"/>
          </a:effectRef>
          <a:fontRef idx="minor">
            <a:schemeClr val="dk1"/>
          </a:fontRef>
        </p:style>
        <p:txBody>
          <a:bodyPr rtlCol="0" anchor="ctr"/>
          <a:lstStyle/>
          <a:p>
            <a:pPr algn="ctr"/>
            <a:r>
              <a:rPr lang="ja-JP" altLang="en-US" sz="1400" dirty="0"/>
              <a:t>メッセージを送る</a:t>
            </a:r>
          </a:p>
        </p:txBody>
      </p:sp>
      <p:sp>
        <p:nvSpPr>
          <p:cNvPr id="8" name="テキスト ボックス 7"/>
          <p:cNvSpPr txBox="1"/>
          <p:nvPr/>
        </p:nvSpPr>
        <p:spPr>
          <a:xfrm>
            <a:off x="9179076" y="589922"/>
            <a:ext cx="415498" cy="369332"/>
          </a:xfrm>
          <a:prstGeom prst="rect">
            <a:avLst/>
          </a:prstGeom>
          <a:noFill/>
        </p:spPr>
        <p:txBody>
          <a:bodyPr wrap="none" rtlCol="0">
            <a:spAutoFit/>
          </a:bodyPr>
          <a:lstStyle/>
          <a:p>
            <a:r>
              <a:rPr kumimoji="1" lang="ja-JP" altLang="en-US" dirty="0" smtClean="0"/>
              <a:t>→</a:t>
            </a:r>
            <a:endParaRPr kumimoji="1" lang="ja-JP" altLang="en-US" dirty="0"/>
          </a:p>
        </p:txBody>
      </p:sp>
      <p:pic>
        <p:nvPicPr>
          <p:cNvPr id="11" name="図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41745" y="1304247"/>
            <a:ext cx="5090160" cy="1428651"/>
          </a:xfrm>
          <a:prstGeom prst="rect">
            <a:avLst/>
          </a:prstGeom>
        </p:spPr>
      </p:pic>
      <p:pic>
        <p:nvPicPr>
          <p:cNvPr id="12" name="図 11"/>
          <p:cNvPicPr>
            <a:picLocks noChangeAspect="1"/>
          </p:cNvPicPr>
          <p:nvPr/>
        </p:nvPicPr>
        <p:blipFill rotWithShape="1">
          <a:blip r:embed="rId3"/>
          <a:srcRect t="20714"/>
          <a:stretch/>
        </p:blipFill>
        <p:spPr>
          <a:xfrm>
            <a:off x="7184645" y="2917819"/>
            <a:ext cx="4404360" cy="1746019"/>
          </a:xfrm>
          <a:prstGeom prst="rect">
            <a:avLst/>
          </a:prstGeom>
        </p:spPr>
      </p:pic>
      <p:pic>
        <p:nvPicPr>
          <p:cNvPr id="14" name="図 13"/>
          <p:cNvPicPr>
            <a:picLocks noChangeAspect="1"/>
          </p:cNvPicPr>
          <p:nvPr/>
        </p:nvPicPr>
        <p:blipFill rotWithShape="1">
          <a:blip r:embed="rId4"/>
          <a:srcRect t="17088" b="17088"/>
          <a:stretch/>
        </p:blipFill>
        <p:spPr>
          <a:xfrm>
            <a:off x="7214110" y="4848759"/>
            <a:ext cx="2768763" cy="1366872"/>
          </a:xfrm>
          <a:prstGeom prst="rect">
            <a:avLst/>
          </a:prstGeom>
        </p:spPr>
      </p:pic>
      <p:sp>
        <p:nvSpPr>
          <p:cNvPr id="15" name="テキスト ボックス 14"/>
          <p:cNvSpPr txBox="1"/>
          <p:nvPr/>
        </p:nvSpPr>
        <p:spPr>
          <a:xfrm>
            <a:off x="10362245" y="6215631"/>
            <a:ext cx="1569660" cy="369332"/>
          </a:xfrm>
          <a:prstGeom prst="rect">
            <a:avLst/>
          </a:prstGeom>
          <a:noFill/>
        </p:spPr>
        <p:txBody>
          <a:bodyPr wrap="none" rtlCol="0">
            <a:spAutoFit/>
          </a:bodyPr>
          <a:lstStyle/>
          <a:p>
            <a:r>
              <a:rPr kumimoji="1" lang="ja-JP" altLang="en-US" smtClean="0"/>
              <a:t>例・イメージ</a:t>
            </a:r>
            <a:endParaRPr kumimoji="1" lang="ja-JP" altLang="en-US" dirty="0"/>
          </a:p>
        </p:txBody>
      </p:sp>
    </p:spTree>
    <p:extLst>
      <p:ext uri="{BB962C8B-B14F-4D97-AF65-F5344CB8AC3E}">
        <p14:creationId xmlns:p14="http://schemas.microsoft.com/office/powerpoint/2010/main" val="5203168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a:xfrm>
            <a:off x="284181" y="149972"/>
            <a:ext cx="8252012" cy="1325563"/>
          </a:xfrm>
        </p:spPr>
        <p:txBody>
          <a:bodyPr>
            <a:normAutofit/>
          </a:bodyPr>
          <a:lstStyle/>
          <a:p>
            <a:pPr>
              <a:lnSpc>
                <a:spcPct val="100000"/>
              </a:lnSpc>
            </a:pPr>
            <a:r>
              <a:rPr lang="en-US" altLang="ja-JP" sz="4000" dirty="0" smtClean="0">
                <a:solidFill>
                  <a:srgbClr val="FF0000"/>
                </a:solidFill>
              </a:rPr>
              <a:t>8</a:t>
            </a:r>
            <a:r>
              <a:rPr lang="ja-JP" altLang="en-US" sz="4000" dirty="0" smtClean="0">
                <a:solidFill>
                  <a:srgbClr val="FF0000"/>
                </a:solidFill>
              </a:rPr>
              <a:t>～</a:t>
            </a:r>
            <a:r>
              <a:rPr lang="en-US" altLang="ja-JP" sz="4000" dirty="0" smtClean="0">
                <a:solidFill>
                  <a:srgbClr val="FF0000"/>
                </a:solidFill>
              </a:rPr>
              <a:t>10</a:t>
            </a:r>
            <a:r>
              <a:rPr lang="ja-JP" altLang="en-US" sz="4000" dirty="0" smtClean="0">
                <a:solidFill>
                  <a:srgbClr val="FF0000"/>
                </a:solidFill>
              </a:rPr>
              <a:t>月の業務の初期仮説</a:t>
            </a:r>
            <a:r>
              <a:rPr lang="en-US" altLang="ja-JP" sz="4000" dirty="0" smtClean="0">
                <a:solidFill>
                  <a:srgbClr val="FF0000"/>
                </a:solidFill>
              </a:rPr>
              <a:t/>
            </a:r>
            <a:br>
              <a:rPr lang="en-US" altLang="ja-JP" sz="4000" dirty="0" smtClean="0">
                <a:solidFill>
                  <a:srgbClr val="FF0000"/>
                </a:solidFill>
              </a:rPr>
            </a:br>
            <a:r>
              <a:rPr lang="en-US" altLang="ja-JP" sz="1400" dirty="0" smtClean="0">
                <a:solidFill>
                  <a:srgbClr val="FF0000"/>
                </a:solidFill>
              </a:rPr>
              <a:t>※</a:t>
            </a:r>
            <a:r>
              <a:rPr lang="ja-JP" altLang="en-US" sz="1400" dirty="0" smtClean="0">
                <a:solidFill>
                  <a:srgbClr val="FF0000"/>
                </a:solidFill>
              </a:rPr>
              <a:t>こちらは初期での想定になり、議論の結果、実施する項目は変化致します。ご了承くださいませ。</a:t>
            </a:r>
            <a:endParaRPr kumimoji="1" lang="ja-JP" altLang="en-US" sz="1400" dirty="0">
              <a:solidFill>
                <a:srgbClr val="FF0000"/>
              </a:solidFill>
            </a:endParaRPr>
          </a:p>
        </p:txBody>
      </p:sp>
      <p:sp>
        <p:nvSpPr>
          <p:cNvPr id="3" name="コンテンツ プレースホルダー 2"/>
          <p:cNvSpPr>
            <a:spLocks noGrp="1"/>
          </p:cNvSpPr>
          <p:nvPr>
            <p:ph sz="half" idx="1"/>
          </p:nvPr>
        </p:nvSpPr>
        <p:spPr>
          <a:xfrm>
            <a:off x="257285" y="1825625"/>
            <a:ext cx="11274912" cy="4351338"/>
          </a:xfrm>
        </p:spPr>
        <p:txBody>
          <a:bodyPr anchor="ctr">
            <a:normAutofit/>
          </a:bodyPr>
          <a:lstStyle/>
          <a:p>
            <a:pPr marL="514350" indent="-514350">
              <a:lnSpc>
                <a:spcPct val="150000"/>
              </a:lnSpc>
              <a:buFont typeface="+mj-lt"/>
              <a:buAutoNum type="arabicPeriod"/>
            </a:pPr>
            <a:r>
              <a:rPr lang="ja-JP" altLang="en-US" sz="2400" b="1" dirty="0"/>
              <a:t>スマートフォン許諾完了～会員登録完了まで</a:t>
            </a:r>
          </a:p>
          <a:p>
            <a:pPr marL="514350" indent="-514350">
              <a:lnSpc>
                <a:spcPct val="150000"/>
              </a:lnSpc>
              <a:buFont typeface="+mj-lt"/>
              <a:buAutoNum type="arabicPeriod"/>
            </a:pPr>
            <a:r>
              <a:rPr lang="ja-JP" altLang="en-US" sz="2400" b="1" dirty="0" smtClean="0"/>
              <a:t>企業側の管理画面</a:t>
            </a:r>
            <a:endParaRPr lang="en-US" altLang="ja-JP" sz="2400" b="1" dirty="0" smtClean="0"/>
          </a:p>
          <a:p>
            <a:pPr marL="971550" lvl="1" indent="-514350">
              <a:lnSpc>
                <a:spcPct val="150000"/>
              </a:lnSpc>
              <a:buFont typeface="+mj-lt"/>
              <a:buAutoNum type="alphaLcPeriod"/>
            </a:pPr>
            <a:r>
              <a:rPr lang="ja-JP" altLang="en-US" b="1" dirty="0" smtClean="0"/>
              <a:t>全体的なナビゲーションの強化</a:t>
            </a:r>
            <a:endParaRPr lang="en-US" altLang="ja-JP" b="1" dirty="0"/>
          </a:p>
          <a:p>
            <a:pPr marL="971550" lvl="1" indent="-514350">
              <a:lnSpc>
                <a:spcPct val="150000"/>
              </a:lnSpc>
              <a:buFont typeface="+mj-lt"/>
              <a:buAutoNum type="alphaLcPeriod"/>
            </a:pPr>
            <a:r>
              <a:rPr lang="ja-JP" altLang="en-US" b="1" dirty="0" smtClean="0"/>
              <a:t>個別ページのブラッシュアップ（トップ、マッチング管理、求職者検索）</a:t>
            </a:r>
            <a:r>
              <a:rPr lang="en-US" altLang="ja-JP" dirty="0" smtClean="0"/>
              <a:t/>
            </a:r>
            <a:br>
              <a:rPr lang="en-US" altLang="ja-JP" dirty="0" smtClean="0"/>
            </a:br>
            <a:endParaRPr lang="en-US" altLang="ja-JP" sz="1400" dirty="0" smtClean="0"/>
          </a:p>
        </p:txBody>
      </p:sp>
    </p:spTree>
    <p:extLst>
      <p:ext uri="{BB962C8B-B14F-4D97-AF65-F5344CB8AC3E}">
        <p14:creationId xmlns:p14="http://schemas.microsoft.com/office/powerpoint/2010/main" val="15255931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a:xfrm>
            <a:off x="284180" y="149972"/>
            <a:ext cx="10037781" cy="1325563"/>
          </a:xfrm>
        </p:spPr>
        <p:txBody>
          <a:bodyPr>
            <a:normAutofit fontScale="90000"/>
          </a:bodyPr>
          <a:lstStyle/>
          <a:p>
            <a:pPr>
              <a:lnSpc>
                <a:spcPct val="100000"/>
              </a:lnSpc>
            </a:pPr>
            <a:r>
              <a:rPr lang="en-US" altLang="ja-JP" sz="4000" dirty="0" smtClean="0">
                <a:solidFill>
                  <a:srgbClr val="FF0000"/>
                </a:solidFill>
              </a:rPr>
              <a:t>8</a:t>
            </a:r>
            <a:r>
              <a:rPr lang="ja-JP" altLang="en-US" sz="4000" dirty="0" smtClean="0">
                <a:solidFill>
                  <a:srgbClr val="FF0000"/>
                </a:solidFill>
              </a:rPr>
              <a:t>～</a:t>
            </a:r>
            <a:r>
              <a:rPr lang="en-US" altLang="ja-JP" sz="4000" dirty="0" smtClean="0">
                <a:solidFill>
                  <a:srgbClr val="FF0000"/>
                </a:solidFill>
              </a:rPr>
              <a:t>10</a:t>
            </a:r>
            <a:r>
              <a:rPr lang="ja-JP" altLang="en-US" sz="4000" dirty="0" smtClean="0">
                <a:solidFill>
                  <a:srgbClr val="FF0000"/>
                </a:solidFill>
              </a:rPr>
              <a:t>月の業務の初期仮説</a:t>
            </a:r>
            <a:r>
              <a:rPr lang="en-US" altLang="ja-JP" sz="4000" dirty="0" smtClean="0">
                <a:solidFill>
                  <a:srgbClr val="FF0000"/>
                </a:solidFill>
              </a:rPr>
              <a:t/>
            </a:r>
            <a:br>
              <a:rPr lang="en-US" altLang="ja-JP" sz="4000" dirty="0" smtClean="0">
                <a:solidFill>
                  <a:srgbClr val="FF0000"/>
                </a:solidFill>
              </a:rPr>
            </a:br>
            <a:r>
              <a:rPr lang="en-US" altLang="ja-JP" sz="4000" dirty="0" smtClean="0">
                <a:solidFill>
                  <a:srgbClr val="FF0000"/>
                </a:solidFill>
              </a:rPr>
              <a:t>1.</a:t>
            </a:r>
            <a:r>
              <a:rPr lang="ja-JP" altLang="en-US" sz="4000" dirty="0" smtClean="0">
                <a:solidFill>
                  <a:srgbClr val="FF0000"/>
                </a:solidFill>
              </a:rPr>
              <a:t>スマートフォン許諾完了～会員登録完了まで</a:t>
            </a:r>
            <a:r>
              <a:rPr lang="en-US" altLang="ja-JP" sz="4000" dirty="0" smtClean="0">
                <a:solidFill>
                  <a:srgbClr val="FF0000"/>
                </a:solidFill>
              </a:rPr>
              <a:t/>
            </a:r>
            <a:br>
              <a:rPr lang="en-US" altLang="ja-JP" sz="4000" dirty="0" smtClean="0">
                <a:solidFill>
                  <a:srgbClr val="FF0000"/>
                </a:solidFill>
              </a:rPr>
            </a:br>
            <a:r>
              <a:rPr lang="en-US" altLang="ja-JP" sz="1400" dirty="0" smtClean="0">
                <a:solidFill>
                  <a:srgbClr val="FF0000"/>
                </a:solidFill>
              </a:rPr>
              <a:t>※</a:t>
            </a:r>
            <a:r>
              <a:rPr lang="ja-JP" altLang="en-US" sz="1400" dirty="0" smtClean="0">
                <a:solidFill>
                  <a:srgbClr val="FF0000"/>
                </a:solidFill>
              </a:rPr>
              <a:t>こちらは初期での想定になり、議論の結果、実施する項目は変化致します。ご了承くださいませ。</a:t>
            </a:r>
            <a:endParaRPr kumimoji="1" lang="ja-JP" altLang="en-US" sz="1400" dirty="0">
              <a:solidFill>
                <a:srgbClr val="FF0000"/>
              </a:solidFill>
            </a:endParaRPr>
          </a:p>
        </p:txBody>
      </p:sp>
      <p:sp>
        <p:nvSpPr>
          <p:cNvPr id="5" name="スライド番号プレースホルダー 3"/>
          <p:cNvSpPr txBox="1">
            <a:spLocks noGrp="1" noChangeArrowheads="1"/>
          </p:cNvSpPr>
          <p:nvPr/>
        </p:nvSpPr>
        <p:spPr bwMode="auto">
          <a:xfrm>
            <a:off x="6273501" y="6766972"/>
            <a:ext cx="1981200" cy="476250"/>
          </a:xfrm>
          <a:prstGeom prst="rect">
            <a:avLst/>
          </a:prstGeom>
          <a:noFill/>
          <a:ln w="9525">
            <a:noFill/>
            <a:miter lim="800000"/>
            <a:headEnd/>
            <a:tailEnd/>
          </a:ln>
        </p:spPr>
        <p:txBody>
          <a:bodyPr>
            <a:prstTxWarp prst="textNoShape">
              <a:avLst/>
            </a:prstTxWarp>
          </a:bodyPr>
          <a:lstStyle/>
          <a:p>
            <a:pPr algn="r" eaLnBrk="1" hangingPunct="1">
              <a:buFont typeface="Arial" pitchFamily="4" charset="0"/>
              <a:buNone/>
            </a:pPr>
            <a:fld id="{53C359E6-1EE1-D448-9EF6-7DCA0C963285}" type="slidenum">
              <a:rPr lang="en-US" altLang="ja-JP" sz="1200">
                <a:solidFill>
                  <a:srgbClr val="000000"/>
                </a:solidFill>
                <a:latin typeface="A-OTF ゴシックMB101 Pro R" pitchFamily="4" charset="-128"/>
                <a:ea typeface="A-OTF ゴシックMB101 Pro R" pitchFamily="4" charset="-128"/>
                <a:cs typeface="A-OTF ゴシックMB101 Pro R" pitchFamily="4" charset="-128"/>
              </a:rPr>
              <a:pPr algn="r" eaLnBrk="1" hangingPunct="1">
                <a:buFont typeface="Arial" pitchFamily="4" charset="0"/>
                <a:buNone/>
              </a:pPr>
              <a:t>3</a:t>
            </a:fld>
            <a:endParaRPr lang="en-US" altLang="ja-JP" sz="1200">
              <a:solidFill>
                <a:srgbClr val="000000"/>
              </a:solidFill>
              <a:latin typeface="A-OTF ゴシックMB101 Pro R" pitchFamily="4" charset="-128"/>
              <a:ea typeface="A-OTF ゴシックMB101 Pro R" pitchFamily="4" charset="-128"/>
              <a:cs typeface="A-OTF ゴシックMB101 Pro R" pitchFamily="4" charset="-128"/>
            </a:endParaRPr>
          </a:p>
        </p:txBody>
      </p:sp>
      <p:sp>
        <p:nvSpPr>
          <p:cNvPr id="6" name="コンテンツ プレースホルダー 2"/>
          <p:cNvSpPr txBox="1">
            <a:spLocks noChangeArrowheads="1"/>
          </p:cNvSpPr>
          <p:nvPr/>
        </p:nvSpPr>
        <p:spPr bwMode="auto">
          <a:xfrm>
            <a:off x="306089" y="2219176"/>
            <a:ext cx="8162925" cy="1294482"/>
          </a:xfrm>
          <a:prstGeom prst="rect">
            <a:avLst/>
          </a:prstGeom>
          <a:noFill/>
          <a:ln w="9525">
            <a:noFill/>
            <a:miter lim="800000"/>
            <a:headEnd/>
            <a:tailEnd/>
          </a:ln>
          <a:effectLst/>
        </p:spPr>
        <p:txBody>
          <a:bodyPr>
            <a:prstTxWarp prst="textNoShape">
              <a:avLst/>
            </a:prstTxWarp>
          </a:bodyPr>
          <a:lstStyle/>
          <a:p>
            <a:pPr marL="171450" indent="-171450">
              <a:lnSpc>
                <a:spcPct val="200000"/>
              </a:lnSpc>
              <a:spcBef>
                <a:spcPct val="20000"/>
              </a:spcBef>
              <a:buFont typeface="Wingdings" pitchFamily="4" charset="2"/>
              <a:buChar char="l"/>
            </a:pPr>
            <a:r>
              <a:rPr lang="en-US" altLang="ja-JP" sz="1100" dirty="0" smtClean="0">
                <a:solidFill>
                  <a:srgbClr val="000000"/>
                </a:solidFill>
                <a:latin typeface="メイリオ" pitchFamily="4" charset="-128"/>
                <a:ea typeface="メイリオ" pitchFamily="4" charset="-128"/>
                <a:cs typeface="メイリオ" pitchFamily="4" charset="-128"/>
              </a:rPr>
              <a:t>PC</a:t>
            </a:r>
            <a:r>
              <a:rPr lang="ja-JP" altLang="en-US" sz="1100" dirty="0" smtClean="0">
                <a:solidFill>
                  <a:srgbClr val="000000"/>
                </a:solidFill>
                <a:latin typeface="メイリオ" pitchFamily="4" charset="-128"/>
                <a:ea typeface="メイリオ" pitchFamily="4" charset="-128"/>
                <a:cs typeface="メイリオ" pitchFamily="4" charset="-128"/>
              </a:rPr>
              <a:t>で議論した内容をスマートフォンに適用を進める</a:t>
            </a:r>
            <a:endParaRPr lang="en-US" altLang="ja-JP" sz="1100" dirty="0" smtClean="0">
              <a:solidFill>
                <a:srgbClr val="000000"/>
              </a:solidFill>
              <a:latin typeface="メイリオ" pitchFamily="4" charset="-128"/>
              <a:ea typeface="メイリオ" pitchFamily="4" charset="-128"/>
              <a:cs typeface="メイリオ" pitchFamily="4" charset="-128"/>
            </a:endParaRPr>
          </a:p>
          <a:p>
            <a:pPr marL="628650" lvl="1" indent="-171450">
              <a:lnSpc>
                <a:spcPct val="200000"/>
              </a:lnSpc>
              <a:spcBef>
                <a:spcPct val="20000"/>
              </a:spcBef>
              <a:buFont typeface="Wingdings" panose="05000000000000000000" pitchFamily="2" charset="2"/>
              <a:buChar char="ü"/>
            </a:pPr>
            <a:r>
              <a:rPr lang="ja-JP" altLang="en-US" sz="1100" dirty="0" smtClean="0">
                <a:solidFill>
                  <a:srgbClr val="000000"/>
                </a:solidFill>
                <a:latin typeface="メイリオ" pitchFamily="4" charset="-128"/>
                <a:ea typeface="メイリオ" pitchFamily="4" charset="-128"/>
                <a:cs typeface="メイリオ" pitchFamily="4" charset="-128"/>
              </a:rPr>
              <a:t>特に、情報入力の順番の変更、情報入力の簡易化に特化</a:t>
            </a:r>
            <a:endParaRPr lang="en-US" altLang="ja-JP" sz="1100" dirty="0">
              <a:solidFill>
                <a:srgbClr val="000000"/>
              </a:solidFill>
              <a:latin typeface="メイリオ" pitchFamily="4" charset="-128"/>
              <a:ea typeface="メイリオ" pitchFamily="4" charset="-128"/>
              <a:cs typeface="メイリオ" pitchFamily="4" charset="-128"/>
            </a:endParaRPr>
          </a:p>
        </p:txBody>
      </p:sp>
      <p:sp>
        <p:nvSpPr>
          <p:cNvPr id="7" name="角丸四角形 6"/>
          <p:cNvSpPr>
            <a:spLocks noChangeArrowheads="1"/>
          </p:cNvSpPr>
          <p:nvPr/>
        </p:nvSpPr>
        <p:spPr bwMode="auto">
          <a:xfrm>
            <a:off x="331489" y="3237596"/>
            <a:ext cx="2520652" cy="360362"/>
          </a:xfrm>
          <a:prstGeom prst="roundRect">
            <a:avLst>
              <a:gd name="adj" fmla="val 16667"/>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a:prstTxWarp prst="textNoShape">
              <a:avLst/>
            </a:prstTxWarp>
          </a:bodyPr>
          <a:lstStyle/>
          <a:p>
            <a:pPr algn="ctr" eaLnBrk="1" hangingPunct="1">
              <a:buFont typeface="Arial" pitchFamily="4" charset="0"/>
              <a:buNone/>
            </a:pPr>
            <a:r>
              <a:rPr lang="ja-JP" altLang="en-US" sz="1500" b="1" dirty="0" smtClean="0">
                <a:solidFill>
                  <a:schemeClr val="bg1"/>
                </a:solidFill>
                <a:latin typeface="メイリオ" pitchFamily="4" charset="-128"/>
                <a:ea typeface="メイリオ" pitchFamily="4" charset="-128"/>
                <a:cs typeface="メイリオ" pitchFamily="4" charset="-128"/>
              </a:rPr>
              <a:t>実施を想定していること</a:t>
            </a:r>
            <a:endParaRPr lang="ja-JP" altLang="en-US" sz="1500" b="1" dirty="0">
              <a:solidFill>
                <a:schemeClr val="bg1"/>
              </a:solidFill>
              <a:latin typeface="メイリオ" pitchFamily="4" charset="-128"/>
              <a:ea typeface="メイリオ" pitchFamily="4" charset="-128"/>
              <a:cs typeface="メイリオ" pitchFamily="4" charset="-128"/>
            </a:endParaRPr>
          </a:p>
        </p:txBody>
      </p:sp>
      <p:sp>
        <p:nvSpPr>
          <p:cNvPr id="8" name="角丸四角形 8"/>
          <p:cNvSpPr>
            <a:spLocks noChangeArrowheads="1"/>
          </p:cNvSpPr>
          <p:nvPr/>
        </p:nvSpPr>
        <p:spPr bwMode="auto">
          <a:xfrm>
            <a:off x="331489" y="1733440"/>
            <a:ext cx="1728787" cy="360362"/>
          </a:xfrm>
          <a:prstGeom prst="roundRect">
            <a:avLst>
              <a:gd name="adj" fmla="val 16667"/>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a:prstTxWarp prst="textNoShape">
              <a:avLst/>
            </a:prstTxWarp>
          </a:bodyPr>
          <a:lstStyle/>
          <a:p>
            <a:pPr algn="ctr" eaLnBrk="1" hangingPunct="1">
              <a:buFont typeface="Arial" pitchFamily="4" charset="0"/>
              <a:buNone/>
            </a:pPr>
            <a:r>
              <a:rPr lang="ja-JP" altLang="en-US" sz="1500" b="1" dirty="0">
                <a:solidFill>
                  <a:schemeClr val="bg1"/>
                </a:solidFill>
                <a:latin typeface="メイリオ" pitchFamily="4" charset="-128"/>
                <a:ea typeface="メイリオ" pitchFamily="4" charset="-128"/>
                <a:cs typeface="メイリオ" pitchFamily="4" charset="-128"/>
              </a:rPr>
              <a:t>方針</a:t>
            </a:r>
          </a:p>
        </p:txBody>
      </p:sp>
      <p:sp>
        <p:nvSpPr>
          <p:cNvPr id="9" name="コンテンツ プレースホルダー 2"/>
          <p:cNvSpPr txBox="1">
            <a:spLocks noChangeArrowheads="1"/>
          </p:cNvSpPr>
          <p:nvPr/>
        </p:nvSpPr>
        <p:spPr bwMode="auto">
          <a:xfrm>
            <a:off x="284180" y="3742865"/>
            <a:ext cx="8162925" cy="1294482"/>
          </a:xfrm>
          <a:prstGeom prst="rect">
            <a:avLst/>
          </a:prstGeom>
          <a:noFill/>
          <a:ln w="9525">
            <a:noFill/>
            <a:miter lim="800000"/>
            <a:headEnd/>
            <a:tailEnd/>
          </a:ln>
          <a:effectLst/>
        </p:spPr>
        <p:txBody>
          <a:bodyPr>
            <a:prstTxWarp prst="textNoShape">
              <a:avLst/>
            </a:prstTxWarp>
          </a:bodyPr>
          <a:lstStyle/>
          <a:p>
            <a:pPr marL="171450" indent="-171450">
              <a:lnSpc>
                <a:spcPct val="200000"/>
              </a:lnSpc>
              <a:spcBef>
                <a:spcPct val="20000"/>
              </a:spcBef>
              <a:buFont typeface="Wingdings" pitchFamily="4" charset="2"/>
              <a:buChar char="l"/>
            </a:pPr>
            <a:r>
              <a:rPr lang="en-US" altLang="ja-JP" sz="1100" dirty="0" smtClean="0">
                <a:solidFill>
                  <a:srgbClr val="000000"/>
                </a:solidFill>
                <a:latin typeface="メイリオ" pitchFamily="4" charset="-128"/>
                <a:ea typeface="メイリオ" pitchFamily="4" charset="-128"/>
                <a:cs typeface="メイリオ" pitchFamily="4" charset="-128"/>
              </a:rPr>
              <a:t>FB</a:t>
            </a:r>
            <a:r>
              <a:rPr lang="ja-JP" altLang="en-US" sz="1100" dirty="0" smtClean="0">
                <a:solidFill>
                  <a:srgbClr val="000000"/>
                </a:solidFill>
                <a:latin typeface="メイリオ" pitchFamily="4" charset="-128"/>
                <a:ea typeface="メイリオ" pitchFamily="4" charset="-128"/>
                <a:cs typeface="メイリオ" pitchFamily="4" charset="-128"/>
              </a:rPr>
              <a:t>許諾完了～会員登録完了までのデザイン、及び、マークアップ</a:t>
            </a:r>
            <a:endParaRPr lang="en-US" altLang="ja-JP" sz="1100" dirty="0" smtClean="0">
              <a:solidFill>
                <a:srgbClr val="000000"/>
              </a:solidFill>
              <a:latin typeface="メイリオ" pitchFamily="4" charset="-128"/>
              <a:ea typeface="メイリオ" pitchFamily="4" charset="-128"/>
              <a:cs typeface="メイリオ" pitchFamily="4" charset="-128"/>
            </a:endParaRPr>
          </a:p>
          <a:p>
            <a:pPr marL="628650" lvl="1" indent="-171450">
              <a:lnSpc>
                <a:spcPct val="200000"/>
              </a:lnSpc>
              <a:spcBef>
                <a:spcPct val="20000"/>
              </a:spcBef>
              <a:buFont typeface="Wingdings" panose="05000000000000000000" pitchFamily="2" charset="2"/>
              <a:buChar char="ü"/>
            </a:pPr>
            <a:r>
              <a:rPr lang="en-US" altLang="ja-JP" sz="1100" dirty="0" smtClean="0">
                <a:solidFill>
                  <a:srgbClr val="000000"/>
                </a:solidFill>
                <a:latin typeface="メイリオ" pitchFamily="4" charset="-128"/>
                <a:ea typeface="メイリオ" pitchFamily="4" charset="-128"/>
                <a:cs typeface="メイリオ" pitchFamily="4" charset="-128"/>
              </a:rPr>
              <a:t>PC</a:t>
            </a:r>
            <a:r>
              <a:rPr lang="ja-JP" altLang="en-US" sz="1100" dirty="0" smtClean="0">
                <a:solidFill>
                  <a:srgbClr val="000000"/>
                </a:solidFill>
                <a:latin typeface="メイリオ" pitchFamily="4" charset="-128"/>
                <a:ea typeface="メイリオ" pitchFamily="4" charset="-128"/>
                <a:cs typeface="メイリオ" pitchFamily="4" charset="-128"/>
              </a:rPr>
              <a:t>で議論・反映をした以下の内容を含む</a:t>
            </a:r>
            <a:endParaRPr lang="en-US" altLang="ja-JP" sz="1100" dirty="0" smtClean="0">
              <a:solidFill>
                <a:srgbClr val="000000"/>
              </a:solidFill>
              <a:latin typeface="メイリオ" pitchFamily="4" charset="-128"/>
              <a:ea typeface="メイリオ" pitchFamily="4" charset="-128"/>
              <a:cs typeface="メイリオ" pitchFamily="4" charset="-128"/>
            </a:endParaRPr>
          </a:p>
          <a:p>
            <a:pPr marL="1085850" lvl="2" indent="-171450">
              <a:lnSpc>
                <a:spcPct val="200000"/>
              </a:lnSpc>
              <a:spcBef>
                <a:spcPct val="20000"/>
              </a:spcBef>
              <a:buFont typeface="Wingdings" panose="05000000000000000000" pitchFamily="2" charset="2"/>
              <a:buChar char="Ø"/>
            </a:pPr>
            <a:r>
              <a:rPr lang="ja-JP" altLang="en-US" sz="1100" dirty="0" smtClean="0">
                <a:solidFill>
                  <a:srgbClr val="000000"/>
                </a:solidFill>
                <a:latin typeface="メイリオ" pitchFamily="4" charset="-128"/>
                <a:ea typeface="メイリオ" pitchFamily="4" charset="-128"/>
                <a:cs typeface="メイリオ" pitchFamily="4" charset="-128"/>
              </a:rPr>
              <a:t>ページの順番の入れ替え、及び、新規ページの設置（ブロック企業は一番最後に変更、各企業のロゴを見せるローディング画面の追加等）</a:t>
            </a:r>
            <a:endParaRPr lang="en-US" altLang="ja-JP" sz="1100" dirty="0" smtClean="0">
              <a:solidFill>
                <a:srgbClr val="000000"/>
              </a:solidFill>
              <a:latin typeface="メイリオ" pitchFamily="4" charset="-128"/>
              <a:ea typeface="メイリオ" pitchFamily="4" charset="-128"/>
              <a:cs typeface="メイリオ" pitchFamily="4" charset="-128"/>
            </a:endParaRPr>
          </a:p>
          <a:p>
            <a:pPr marL="1085850" lvl="2" indent="-171450">
              <a:lnSpc>
                <a:spcPct val="200000"/>
              </a:lnSpc>
              <a:spcBef>
                <a:spcPct val="20000"/>
              </a:spcBef>
              <a:buFont typeface="Wingdings" panose="05000000000000000000" pitchFamily="2" charset="2"/>
              <a:buChar char="Ø"/>
            </a:pPr>
            <a:r>
              <a:rPr lang="ja-JP" altLang="en-US" sz="1100" dirty="0">
                <a:solidFill>
                  <a:srgbClr val="000000"/>
                </a:solidFill>
                <a:latin typeface="メイリオ" pitchFamily="4" charset="-128"/>
                <a:ea typeface="メイリオ" pitchFamily="4" charset="-128"/>
                <a:cs typeface="メイリオ" pitchFamily="4" charset="-128"/>
              </a:rPr>
              <a:t>経験業種、経験職種の選択の</a:t>
            </a:r>
            <a:r>
              <a:rPr lang="ja-JP" altLang="en-US" sz="1100" dirty="0" smtClean="0">
                <a:solidFill>
                  <a:srgbClr val="000000"/>
                </a:solidFill>
                <a:latin typeface="メイリオ" pitchFamily="4" charset="-128"/>
                <a:ea typeface="メイリオ" pitchFamily="4" charset="-128"/>
                <a:cs typeface="メイリオ" pitchFamily="4" charset="-128"/>
              </a:rPr>
              <a:t>最適化（入力のハードルをできるだけ下げて、簡易にする。よくある業種・職種ランキングなどの表示など）</a:t>
            </a:r>
            <a:endParaRPr lang="en-US" altLang="ja-JP" sz="1100" dirty="0">
              <a:solidFill>
                <a:srgbClr val="000000"/>
              </a:solidFill>
              <a:latin typeface="メイリオ" pitchFamily="4" charset="-128"/>
              <a:ea typeface="メイリオ" pitchFamily="4" charset="-128"/>
              <a:cs typeface="メイリオ" pitchFamily="4" charset="-128"/>
            </a:endParaRPr>
          </a:p>
        </p:txBody>
      </p:sp>
      <p:pic>
        <p:nvPicPr>
          <p:cNvPr id="10" name="図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946653" y="1519647"/>
            <a:ext cx="2376264" cy="1639012"/>
          </a:xfrm>
          <a:prstGeom prst="rect">
            <a:avLst/>
          </a:prstGeom>
        </p:spPr>
      </p:pic>
      <p:pic>
        <p:nvPicPr>
          <p:cNvPr id="11" name="図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880024" y="3272697"/>
            <a:ext cx="2520280" cy="1722402"/>
          </a:xfrm>
          <a:prstGeom prst="rect">
            <a:avLst/>
          </a:prstGeom>
        </p:spPr>
      </p:pic>
      <p:pic>
        <p:nvPicPr>
          <p:cNvPr id="12" name="図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892863" y="5170222"/>
            <a:ext cx="2488726" cy="1450097"/>
          </a:xfrm>
          <a:prstGeom prst="rect">
            <a:avLst/>
          </a:prstGeom>
        </p:spPr>
      </p:pic>
    </p:spTree>
    <p:extLst>
      <p:ext uri="{BB962C8B-B14F-4D97-AF65-F5344CB8AC3E}">
        <p14:creationId xmlns:p14="http://schemas.microsoft.com/office/powerpoint/2010/main" val="19863456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a:xfrm>
            <a:off x="284180" y="149972"/>
            <a:ext cx="10898394" cy="1325563"/>
          </a:xfrm>
        </p:spPr>
        <p:txBody>
          <a:bodyPr>
            <a:normAutofit fontScale="90000"/>
          </a:bodyPr>
          <a:lstStyle/>
          <a:p>
            <a:pPr>
              <a:lnSpc>
                <a:spcPct val="100000"/>
              </a:lnSpc>
            </a:pPr>
            <a:r>
              <a:rPr lang="en-US" altLang="ja-JP" sz="4000" dirty="0" smtClean="0">
                <a:solidFill>
                  <a:srgbClr val="FF0000"/>
                </a:solidFill>
              </a:rPr>
              <a:t>8</a:t>
            </a:r>
            <a:r>
              <a:rPr lang="ja-JP" altLang="en-US" sz="4000" dirty="0" smtClean="0">
                <a:solidFill>
                  <a:srgbClr val="FF0000"/>
                </a:solidFill>
              </a:rPr>
              <a:t>～</a:t>
            </a:r>
            <a:r>
              <a:rPr lang="en-US" altLang="ja-JP" sz="4000" dirty="0" smtClean="0">
                <a:solidFill>
                  <a:srgbClr val="FF0000"/>
                </a:solidFill>
              </a:rPr>
              <a:t>10</a:t>
            </a:r>
            <a:r>
              <a:rPr lang="ja-JP" altLang="en-US" sz="4000" dirty="0" smtClean="0">
                <a:solidFill>
                  <a:srgbClr val="FF0000"/>
                </a:solidFill>
              </a:rPr>
              <a:t>月の業務の初期仮説</a:t>
            </a:r>
            <a:r>
              <a:rPr lang="en-US" altLang="ja-JP" sz="4000" dirty="0" smtClean="0">
                <a:solidFill>
                  <a:srgbClr val="FF0000"/>
                </a:solidFill>
              </a:rPr>
              <a:t/>
            </a:r>
            <a:br>
              <a:rPr lang="en-US" altLang="ja-JP" sz="4000" dirty="0" smtClean="0">
                <a:solidFill>
                  <a:srgbClr val="FF0000"/>
                </a:solidFill>
              </a:rPr>
            </a:br>
            <a:r>
              <a:rPr lang="en-US" altLang="ja-JP" sz="4000" dirty="0" smtClean="0">
                <a:solidFill>
                  <a:srgbClr val="FF0000"/>
                </a:solidFill>
              </a:rPr>
              <a:t>2.</a:t>
            </a:r>
            <a:r>
              <a:rPr lang="ja-JP" altLang="en-US" sz="4000" dirty="0" smtClean="0">
                <a:solidFill>
                  <a:srgbClr val="FF0000"/>
                </a:solidFill>
              </a:rPr>
              <a:t>企業側の管理画面：全体的なナビゲーション強化</a:t>
            </a:r>
            <a:r>
              <a:rPr lang="en-US" altLang="ja-JP" sz="4000" dirty="0" smtClean="0">
                <a:solidFill>
                  <a:srgbClr val="FF0000"/>
                </a:solidFill>
              </a:rPr>
              <a:t/>
            </a:r>
            <a:br>
              <a:rPr lang="en-US" altLang="ja-JP" sz="4000" dirty="0" smtClean="0">
                <a:solidFill>
                  <a:srgbClr val="FF0000"/>
                </a:solidFill>
              </a:rPr>
            </a:br>
            <a:r>
              <a:rPr lang="en-US" altLang="ja-JP" sz="1400" dirty="0" smtClean="0">
                <a:solidFill>
                  <a:srgbClr val="FF0000"/>
                </a:solidFill>
              </a:rPr>
              <a:t>※</a:t>
            </a:r>
            <a:r>
              <a:rPr lang="ja-JP" altLang="en-US" sz="1400" dirty="0" smtClean="0">
                <a:solidFill>
                  <a:srgbClr val="FF0000"/>
                </a:solidFill>
              </a:rPr>
              <a:t>こちらは初期での想定になり、議論の結果、実施する項目は変化致します。ご了承くださいませ。</a:t>
            </a:r>
            <a:endParaRPr kumimoji="1" lang="ja-JP" altLang="en-US" sz="1400" dirty="0">
              <a:solidFill>
                <a:srgbClr val="FF0000"/>
              </a:solidFill>
            </a:endParaRPr>
          </a:p>
        </p:txBody>
      </p:sp>
      <p:sp>
        <p:nvSpPr>
          <p:cNvPr id="6" name="コンテンツ プレースホルダー 2"/>
          <p:cNvSpPr txBox="1">
            <a:spLocks noChangeArrowheads="1"/>
          </p:cNvSpPr>
          <p:nvPr/>
        </p:nvSpPr>
        <p:spPr bwMode="auto">
          <a:xfrm>
            <a:off x="306090" y="2219176"/>
            <a:ext cx="4755383" cy="1294482"/>
          </a:xfrm>
          <a:prstGeom prst="rect">
            <a:avLst/>
          </a:prstGeom>
          <a:noFill/>
          <a:ln w="9525">
            <a:noFill/>
            <a:miter lim="800000"/>
            <a:headEnd/>
            <a:tailEnd/>
          </a:ln>
          <a:effectLst/>
        </p:spPr>
        <p:txBody>
          <a:bodyPr>
            <a:prstTxWarp prst="textNoShape">
              <a:avLst/>
            </a:prstTxWarp>
          </a:bodyPr>
          <a:lstStyle/>
          <a:p>
            <a:pPr marL="171450" indent="-171450">
              <a:lnSpc>
                <a:spcPct val="200000"/>
              </a:lnSpc>
              <a:spcBef>
                <a:spcPct val="20000"/>
              </a:spcBef>
              <a:buFont typeface="Wingdings" pitchFamily="4" charset="2"/>
              <a:buChar char="l"/>
            </a:pPr>
            <a:r>
              <a:rPr lang="ja-JP" altLang="en-US" sz="1100" dirty="0" smtClean="0">
                <a:solidFill>
                  <a:srgbClr val="000000"/>
                </a:solidFill>
                <a:latin typeface="メイリオ" pitchFamily="4" charset="-128"/>
                <a:ea typeface="メイリオ" pitchFamily="4" charset="-128"/>
                <a:cs typeface="メイリオ" pitchFamily="4" charset="-128"/>
              </a:rPr>
              <a:t>ユーザー向けの</a:t>
            </a:r>
            <a:r>
              <a:rPr lang="en-US" altLang="ja-JP" sz="1100" dirty="0" smtClean="0">
                <a:solidFill>
                  <a:srgbClr val="000000"/>
                </a:solidFill>
                <a:latin typeface="メイリオ" pitchFamily="4" charset="-128"/>
                <a:ea typeface="メイリオ" pitchFamily="4" charset="-128"/>
                <a:cs typeface="メイリオ" pitchFamily="4" charset="-128"/>
              </a:rPr>
              <a:t>PC</a:t>
            </a:r>
            <a:r>
              <a:rPr lang="ja-JP" altLang="en-US" sz="1100" dirty="0" smtClean="0">
                <a:solidFill>
                  <a:srgbClr val="000000"/>
                </a:solidFill>
                <a:latin typeface="メイリオ" pitchFamily="4" charset="-128"/>
                <a:ea typeface="メイリオ" pitchFamily="4" charset="-128"/>
                <a:cs typeface="メイリオ" pitchFamily="4" charset="-128"/>
              </a:rPr>
              <a:t>画面でブラッシュアップしたように、個別ページではなく、全体的に、</a:t>
            </a:r>
            <a:r>
              <a:rPr lang="en-US" altLang="ja-JP" sz="1100" dirty="0" smtClean="0">
                <a:solidFill>
                  <a:srgbClr val="000000"/>
                </a:solidFill>
                <a:latin typeface="メイリオ" pitchFamily="4" charset="-128"/>
                <a:ea typeface="メイリオ" pitchFamily="4" charset="-128"/>
                <a:cs typeface="メイリオ" pitchFamily="4" charset="-128"/>
              </a:rPr>
              <a:t>Switch</a:t>
            </a:r>
            <a:r>
              <a:rPr lang="ja-JP" altLang="en-US" sz="1100" dirty="0" smtClean="0">
                <a:solidFill>
                  <a:srgbClr val="000000"/>
                </a:solidFill>
                <a:latin typeface="メイリオ" pitchFamily="4" charset="-128"/>
                <a:ea typeface="メイリオ" pitchFamily="4" charset="-128"/>
                <a:cs typeface="メイリオ" pitchFamily="4" charset="-128"/>
              </a:rPr>
              <a:t>仕組みへの理解促進、次に実施すべきアクションの提示を実施する</a:t>
            </a:r>
            <a:endParaRPr lang="en-US" altLang="ja-JP" sz="1100" dirty="0">
              <a:solidFill>
                <a:srgbClr val="000000"/>
              </a:solidFill>
              <a:latin typeface="メイリオ" pitchFamily="4" charset="-128"/>
              <a:ea typeface="メイリオ" pitchFamily="4" charset="-128"/>
              <a:cs typeface="メイリオ" pitchFamily="4" charset="-128"/>
            </a:endParaRPr>
          </a:p>
        </p:txBody>
      </p:sp>
      <p:sp>
        <p:nvSpPr>
          <p:cNvPr id="7" name="角丸四角形 6"/>
          <p:cNvSpPr>
            <a:spLocks noChangeArrowheads="1"/>
          </p:cNvSpPr>
          <p:nvPr/>
        </p:nvSpPr>
        <p:spPr bwMode="auto">
          <a:xfrm>
            <a:off x="331489" y="3474264"/>
            <a:ext cx="2520652" cy="360362"/>
          </a:xfrm>
          <a:prstGeom prst="roundRect">
            <a:avLst>
              <a:gd name="adj" fmla="val 16667"/>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a:prstTxWarp prst="textNoShape">
              <a:avLst/>
            </a:prstTxWarp>
          </a:bodyPr>
          <a:lstStyle/>
          <a:p>
            <a:pPr algn="ctr" eaLnBrk="1" hangingPunct="1">
              <a:buFont typeface="Arial" pitchFamily="4" charset="0"/>
              <a:buNone/>
            </a:pPr>
            <a:r>
              <a:rPr lang="ja-JP" altLang="en-US" sz="1500" b="1" dirty="0" smtClean="0">
                <a:solidFill>
                  <a:schemeClr val="bg1"/>
                </a:solidFill>
                <a:latin typeface="メイリオ" pitchFamily="4" charset="-128"/>
                <a:ea typeface="メイリオ" pitchFamily="4" charset="-128"/>
                <a:cs typeface="メイリオ" pitchFamily="4" charset="-128"/>
              </a:rPr>
              <a:t>実施を想定していること</a:t>
            </a:r>
            <a:endParaRPr lang="ja-JP" altLang="en-US" sz="1500" b="1" dirty="0">
              <a:solidFill>
                <a:schemeClr val="bg1"/>
              </a:solidFill>
              <a:latin typeface="メイリオ" pitchFamily="4" charset="-128"/>
              <a:ea typeface="メイリオ" pitchFamily="4" charset="-128"/>
              <a:cs typeface="メイリオ" pitchFamily="4" charset="-128"/>
            </a:endParaRPr>
          </a:p>
        </p:txBody>
      </p:sp>
      <p:sp>
        <p:nvSpPr>
          <p:cNvPr id="8" name="角丸四角形 8"/>
          <p:cNvSpPr>
            <a:spLocks noChangeArrowheads="1"/>
          </p:cNvSpPr>
          <p:nvPr/>
        </p:nvSpPr>
        <p:spPr bwMode="auto">
          <a:xfrm>
            <a:off x="331489" y="1733440"/>
            <a:ext cx="1728787" cy="360362"/>
          </a:xfrm>
          <a:prstGeom prst="roundRect">
            <a:avLst>
              <a:gd name="adj" fmla="val 16667"/>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a:prstTxWarp prst="textNoShape">
              <a:avLst/>
            </a:prstTxWarp>
          </a:bodyPr>
          <a:lstStyle/>
          <a:p>
            <a:pPr algn="ctr" eaLnBrk="1" hangingPunct="1">
              <a:buFont typeface="Arial" pitchFamily="4" charset="0"/>
              <a:buNone/>
            </a:pPr>
            <a:r>
              <a:rPr lang="ja-JP" altLang="en-US" sz="1500" b="1" dirty="0">
                <a:solidFill>
                  <a:schemeClr val="bg1"/>
                </a:solidFill>
                <a:latin typeface="メイリオ" pitchFamily="4" charset="-128"/>
                <a:ea typeface="メイリオ" pitchFamily="4" charset="-128"/>
                <a:cs typeface="メイリオ" pitchFamily="4" charset="-128"/>
              </a:rPr>
              <a:t>方針</a:t>
            </a:r>
          </a:p>
        </p:txBody>
      </p:sp>
      <p:sp>
        <p:nvSpPr>
          <p:cNvPr id="9" name="コンテンツ プレースホルダー 2"/>
          <p:cNvSpPr txBox="1">
            <a:spLocks noChangeArrowheads="1"/>
          </p:cNvSpPr>
          <p:nvPr/>
        </p:nvSpPr>
        <p:spPr bwMode="auto">
          <a:xfrm>
            <a:off x="284181" y="3828927"/>
            <a:ext cx="4664338" cy="1294482"/>
          </a:xfrm>
          <a:prstGeom prst="rect">
            <a:avLst/>
          </a:prstGeom>
          <a:noFill/>
          <a:ln w="9525">
            <a:noFill/>
            <a:miter lim="800000"/>
            <a:headEnd/>
            <a:tailEnd/>
          </a:ln>
          <a:effectLst/>
        </p:spPr>
        <p:txBody>
          <a:bodyPr>
            <a:prstTxWarp prst="textNoShape">
              <a:avLst/>
            </a:prstTxWarp>
          </a:bodyPr>
          <a:lstStyle/>
          <a:p>
            <a:pPr marL="171450" indent="-171450">
              <a:lnSpc>
                <a:spcPct val="200000"/>
              </a:lnSpc>
              <a:spcBef>
                <a:spcPct val="20000"/>
              </a:spcBef>
              <a:buFont typeface="Wingdings" pitchFamily="4" charset="2"/>
              <a:buChar char="l"/>
            </a:pPr>
            <a:r>
              <a:rPr lang="ja-JP" altLang="en-US" sz="1100" dirty="0" smtClean="0">
                <a:solidFill>
                  <a:srgbClr val="000000"/>
                </a:solidFill>
                <a:latin typeface="メイリオ" pitchFamily="4" charset="-128"/>
                <a:ea typeface="メイリオ" pitchFamily="4" charset="-128"/>
                <a:cs typeface="メイリオ" pitchFamily="4" charset="-128"/>
              </a:rPr>
              <a:t>インタラクティブバーの設置</a:t>
            </a:r>
            <a:endParaRPr lang="en-US" altLang="ja-JP" sz="1100" dirty="0" smtClean="0">
              <a:solidFill>
                <a:srgbClr val="000000"/>
              </a:solidFill>
              <a:latin typeface="メイリオ" pitchFamily="4" charset="-128"/>
              <a:ea typeface="メイリオ" pitchFamily="4" charset="-128"/>
              <a:cs typeface="メイリオ" pitchFamily="4" charset="-128"/>
            </a:endParaRPr>
          </a:p>
          <a:p>
            <a:pPr marL="628650" lvl="1" indent="-171450">
              <a:lnSpc>
                <a:spcPct val="200000"/>
              </a:lnSpc>
              <a:spcBef>
                <a:spcPct val="20000"/>
              </a:spcBef>
              <a:buFont typeface="Wingdings" panose="05000000000000000000" pitchFamily="2" charset="2"/>
              <a:buChar char="ü"/>
            </a:pPr>
            <a:r>
              <a:rPr lang="ja-JP" altLang="en-US" sz="1100" dirty="0" smtClean="0">
                <a:solidFill>
                  <a:srgbClr val="000000"/>
                </a:solidFill>
                <a:latin typeface="メイリオ" pitchFamily="4" charset="-128"/>
                <a:ea typeface="メイリオ" pitchFamily="4" charset="-128"/>
                <a:cs typeface="メイリオ" pitchFamily="4" charset="-128"/>
              </a:rPr>
              <a:t>ユーザーの次のアクションへの誘導</a:t>
            </a:r>
            <a:endParaRPr lang="en-US" altLang="ja-JP" sz="1100" dirty="0" smtClean="0">
              <a:solidFill>
                <a:srgbClr val="000000"/>
              </a:solidFill>
              <a:latin typeface="メイリオ" pitchFamily="4" charset="-128"/>
              <a:ea typeface="メイリオ" pitchFamily="4" charset="-128"/>
              <a:cs typeface="メイリオ" pitchFamily="4" charset="-128"/>
            </a:endParaRPr>
          </a:p>
          <a:p>
            <a:pPr marL="628650" lvl="1" indent="-171450">
              <a:lnSpc>
                <a:spcPct val="200000"/>
              </a:lnSpc>
              <a:spcBef>
                <a:spcPct val="20000"/>
              </a:spcBef>
              <a:buFont typeface="Wingdings" panose="05000000000000000000" pitchFamily="2" charset="2"/>
              <a:buChar char="ü"/>
            </a:pPr>
            <a:r>
              <a:rPr lang="ja-JP" altLang="en-US" sz="1100" dirty="0" smtClean="0">
                <a:solidFill>
                  <a:srgbClr val="000000"/>
                </a:solidFill>
                <a:latin typeface="メイリオ" pitchFamily="4" charset="-128"/>
                <a:ea typeface="メイリオ" pitchFamily="4" charset="-128"/>
                <a:cs typeface="メイリオ" pitchFamily="4" charset="-128"/>
              </a:rPr>
              <a:t>ユーザーの仕組み理解の促進</a:t>
            </a:r>
            <a:endParaRPr lang="en-US" altLang="ja-JP" sz="1100" dirty="0" smtClean="0">
              <a:solidFill>
                <a:srgbClr val="000000"/>
              </a:solidFill>
              <a:latin typeface="メイリオ" pitchFamily="4" charset="-128"/>
              <a:ea typeface="メイリオ" pitchFamily="4" charset="-128"/>
              <a:cs typeface="メイリオ" pitchFamily="4" charset="-128"/>
            </a:endParaRPr>
          </a:p>
          <a:p>
            <a:pPr marL="171450" indent="-171450">
              <a:lnSpc>
                <a:spcPct val="200000"/>
              </a:lnSpc>
              <a:spcBef>
                <a:spcPct val="20000"/>
              </a:spcBef>
              <a:buFont typeface="Wingdings" pitchFamily="4" charset="2"/>
              <a:buChar char="l"/>
            </a:pPr>
            <a:r>
              <a:rPr lang="ja-JP" altLang="en-US" sz="1100" dirty="0" smtClean="0">
                <a:solidFill>
                  <a:srgbClr val="000000"/>
                </a:solidFill>
                <a:latin typeface="メイリオ" pitchFamily="4" charset="-128"/>
                <a:ea typeface="メイリオ" pitchFamily="4" charset="-128"/>
                <a:cs typeface="メイリオ" pitchFamily="4" charset="-128"/>
              </a:rPr>
              <a:t>ヒントモーダルの設置</a:t>
            </a:r>
            <a:endParaRPr lang="en-US" altLang="ja-JP" sz="1100" dirty="0" smtClean="0">
              <a:solidFill>
                <a:srgbClr val="000000"/>
              </a:solidFill>
              <a:latin typeface="メイリオ" pitchFamily="4" charset="-128"/>
              <a:ea typeface="メイリオ" pitchFamily="4" charset="-128"/>
              <a:cs typeface="メイリオ" pitchFamily="4" charset="-128"/>
            </a:endParaRPr>
          </a:p>
          <a:p>
            <a:pPr marL="628650" lvl="1" indent="-171450">
              <a:lnSpc>
                <a:spcPct val="200000"/>
              </a:lnSpc>
              <a:spcBef>
                <a:spcPct val="20000"/>
              </a:spcBef>
              <a:buFont typeface="Wingdings" panose="05000000000000000000" pitchFamily="2" charset="2"/>
              <a:buChar char="ü"/>
            </a:pPr>
            <a:r>
              <a:rPr lang="ja-JP" altLang="en-US" sz="1100" dirty="0" smtClean="0">
                <a:solidFill>
                  <a:srgbClr val="000000"/>
                </a:solidFill>
                <a:latin typeface="メイリオ" pitchFamily="4" charset="-128"/>
                <a:ea typeface="メイリオ" pitchFamily="4" charset="-128"/>
                <a:cs typeface="メイリオ" pitchFamily="4" charset="-128"/>
              </a:rPr>
              <a:t>ユーザーの仕組み理解の促進</a:t>
            </a:r>
            <a:endParaRPr lang="en-US" altLang="ja-JP" sz="1100" dirty="0" smtClean="0">
              <a:solidFill>
                <a:srgbClr val="000000"/>
              </a:solidFill>
              <a:latin typeface="メイリオ" pitchFamily="4" charset="-128"/>
              <a:ea typeface="メイリオ" pitchFamily="4" charset="-128"/>
              <a:cs typeface="メイリオ" pitchFamily="4" charset="-128"/>
            </a:endParaRPr>
          </a:p>
          <a:p>
            <a:pPr marL="171450" indent="-171450">
              <a:lnSpc>
                <a:spcPct val="200000"/>
              </a:lnSpc>
              <a:spcBef>
                <a:spcPct val="20000"/>
              </a:spcBef>
              <a:buFont typeface="Wingdings" pitchFamily="4" charset="2"/>
              <a:buChar char="l"/>
            </a:pPr>
            <a:r>
              <a:rPr lang="ja-JP" altLang="en-US" sz="1100" dirty="0" smtClean="0">
                <a:solidFill>
                  <a:srgbClr val="000000"/>
                </a:solidFill>
                <a:latin typeface="メイリオ" pitchFamily="4" charset="-128"/>
                <a:ea typeface="メイリオ" pitchFamily="4" charset="-128"/>
                <a:cs typeface="メイリオ" pitchFamily="4" charset="-128"/>
              </a:rPr>
              <a:t>ヒント集の設置</a:t>
            </a:r>
            <a:endParaRPr lang="en-US" altLang="ja-JP" sz="1100" dirty="0" smtClean="0">
              <a:solidFill>
                <a:srgbClr val="000000"/>
              </a:solidFill>
              <a:latin typeface="メイリオ" pitchFamily="4" charset="-128"/>
              <a:ea typeface="メイリオ" pitchFamily="4" charset="-128"/>
              <a:cs typeface="メイリオ" pitchFamily="4" charset="-128"/>
            </a:endParaRPr>
          </a:p>
          <a:p>
            <a:pPr marL="628650" lvl="1" indent="-171450">
              <a:lnSpc>
                <a:spcPct val="200000"/>
              </a:lnSpc>
              <a:spcBef>
                <a:spcPct val="20000"/>
              </a:spcBef>
              <a:buFont typeface="Wingdings" panose="05000000000000000000" pitchFamily="2" charset="2"/>
              <a:buChar char="ü"/>
            </a:pPr>
            <a:r>
              <a:rPr lang="ja-JP" altLang="en-US" sz="1100" dirty="0">
                <a:solidFill>
                  <a:srgbClr val="000000"/>
                </a:solidFill>
                <a:latin typeface="メイリオ" pitchFamily="4" charset="-128"/>
                <a:ea typeface="メイリオ" pitchFamily="4" charset="-128"/>
                <a:cs typeface="メイリオ" pitchFamily="4" charset="-128"/>
              </a:rPr>
              <a:t>ユーザーの仕組み理解の</a:t>
            </a:r>
            <a:r>
              <a:rPr lang="ja-JP" altLang="en-US" sz="1100" dirty="0" smtClean="0">
                <a:solidFill>
                  <a:srgbClr val="000000"/>
                </a:solidFill>
                <a:latin typeface="メイリオ" pitchFamily="4" charset="-128"/>
                <a:ea typeface="メイリオ" pitchFamily="4" charset="-128"/>
                <a:cs typeface="メイリオ" pitchFamily="4" charset="-128"/>
              </a:rPr>
              <a:t>促進</a:t>
            </a:r>
            <a:endParaRPr lang="en-US" altLang="ja-JP" sz="1100" dirty="0">
              <a:solidFill>
                <a:srgbClr val="000000"/>
              </a:solidFill>
              <a:latin typeface="メイリオ" pitchFamily="4" charset="-128"/>
              <a:ea typeface="メイリオ" pitchFamily="4" charset="-128"/>
              <a:cs typeface="メイリオ" pitchFamily="4" charset="-128"/>
            </a:endParaRPr>
          </a:p>
        </p:txBody>
      </p:sp>
      <p:sp>
        <p:nvSpPr>
          <p:cNvPr id="13" name="コンテンツ プレースホルダー 2"/>
          <p:cNvSpPr txBox="1">
            <a:spLocks noChangeArrowheads="1"/>
          </p:cNvSpPr>
          <p:nvPr/>
        </p:nvSpPr>
        <p:spPr bwMode="auto">
          <a:xfrm>
            <a:off x="5263100" y="3671366"/>
            <a:ext cx="2991601" cy="1067380"/>
          </a:xfrm>
          <a:prstGeom prst="rect">
            <a:avLst/>
          </a:prstGeom>
          <a:solidFill>
            <a:schemeClr val="bg1"/>
          </a:solidFill>
          <a:ln w="9525">
            <a:noFill/>
            <a:miter lim="800000"/>
            <a:headEnd/>
            <a:tailEnd/>
          </a:ln>
          <a:effectLst/>
        </p:spPr>
        <p:txBody>
          <a:bodyPr>
            <a:prstTxWarp prst="textNoShape">
              <a:avLst/>
            </a:prstTxWarp>
          </a:bodyPr>
          <a:lstStyle/>
          <a:p>
            <a:pPr>
              <a:lnSpc>
                <a:spcPct val="200000"/>
              </a:lnSpc>
              <a:spcBef>
                <a:spcPct val="20000"/>
              </a:spcBef>
            </a:pPr>
            <a:r>
              <a:rPr lang="ja-JP" altLang="en-US" sz="900" dirty="0" smtClean="0">
                <a:solidFill>
                  <a:srgbClr val="000000"/>
                </a:solidFill>
                <a:latin typeface="メイリオ" pitchFamily="4" charset="-128"/>
                <a:ea typeface="メイリオ" pitchFamily="4" charset="-128"/>
                <a:cs typeface="メイリオ" pitchFamily="4" charset="-128"/>
              </a:rPr>
              <a:t>トップページ</a:t>
            </a:r>
            <a:endParaRPr lang="en-US" altLang="ja-JP" sz="900" dirty="0" smtClean="0">
              <a:solidFill>
                <a:srgbClr val="000000"/>
              </a:solidFill>
              <a:latin typeface="メイリオ" pitchFamily="4" charset="-128"/>
              <a:ea typeface="メイリオ" pitchFamily="4" charset="-128"/>
              <a:cs typeface="メイリオ" pitchFamily="4" charset="-128"/>
            </a:endParaRPr>
          </a:p>
          <a:p>
            <a:pPr marL="171450" indent="-171450">
              <a:lnSpc>
                <a:spcPct val="200000"/>
              </a:lnSpc>
              <a:spcBef>
                <a:spcPct val="20000"/>
              </a:spcBef>
              <a:buFont typeface="Wingdings" pitchFamily="4" charset="2"/>
              <a:buChar char="l"/>
            </a:pPr>
            <a:r>
              <a:rPr lang="ja-JP" altLang="en-US" sz="900" dirty="0" smtClean="0">
                <a:solidFill>
                  <a:srgbClr val="000000"/>
                </a:solidFill>
                <a:latin typeface="メイリオ" pitchFamily="4" charset="-128"/>
                <a:ea typeface="メイリオ" pitchFamily="4" charset="-128"/>
                <a:cs typeface="メイリオ" pitchFamily="4" charset="-128"/>
              </a:rPr>
              <a:t>通知は来ているものの、どのようなアクションをすべきかの示唆までは出来ていない</a:t>
            </a:r>
            <a:endParaRPr lang="en-US" altLang="ja-JP" sz="900" dirty="0">
              <a:solidFill>
                <a:srgbClr val="000000"/>
              </a:solidFill>
              <a:latin typeface="メイリオ" pitchFamily="4" charset="-128"/>
              <a:ea typeface="メイリオ" pitchFamily="4" charset="-128"/>
              <a:cs typeface="メイリオ" pitchFamily="4" charset="-128"/>
            </a:endParaRPr>
          </a:p>
          <a:p>
            <a:pPr marL="171450" indent="-171450">
              <a:lnSpc>
                <a:spcPct val="200000"/>
              </a:lnSpc>
              <a:spcBef>
                <a:spcPct val="20000"/>
              </a:spcBef>
              <a:buFont typeface="Wingdings" pitchFamily="4" charset="2"/>
              <a:buChar char="l"/>
            </a:pPr>
            <a:r>
              <a:rPr lang="ja-JP" altLang="en-US" sz="900" dirty="0" smtClean="0">
                <a:solidFill>
                  <a:srgbClr val="000000"/>
                </a:solidFill>
                <a:latin typeface="メイリオ" pitchFamily="4" charset="-128"/>
                <a:ea typeface="メイリオ" pitchFamily="4" charset="-128"/>
                <a:cs typeface="メイリオ" pitchFamily="4" charset="-128"/>
              </a:rPr>
              <a:t>仕組みについて伝える箇所がない</a:t>
            </a:r>
            <a:endParaRPr lang="en-US" altLang="ja-JP" sz="900" dirty="0" smtClean="0">
              <a:solidFill>
                <a:srgbClr val="000000"/>
              </a:solidFill>
              <a:latin typeface="メイリオ" pitchFamily="4" charset="-128"/>
              <a:ea typeface="メイリオ" pitchFamily="4" charset="-128"/>
              <a:cs typeface="メイリオ" pitchFamily="4" charset="-128"/>
            </a:endParaRPr>
          </a:p>
          <a:p>
            <a:pPr marL="171450" indent="-171450">
              <a:lnSpc>
                <a:spcPct val="200000"/>
              </a:lnSpc>
              <a:spcBef>
                <a:spcPct val="20000"/>
              </a:spcBef>
              <a:buFont typeface="Wingdings" pitchFamily="4" charset="2"/>
              <a:buChar char="l"/>
            </a:pPr>
            <a:endParaRPr lang="en-US" altLang="ja-JP" sz="900" dirty="0">
              <a:solidFill>
                <a:srgbClr val="000000"/>
              </a:solidFill>
              <a:latin typeface="メイリオ" pitchFamily="4" charset="-128"/>
              <a:ea typeface="メイリオ" pitchFamily="4" charset="-128"/>
              <a:cs typeface="メイリオ" pitchFamily="4" charset="-128"/>
            </a:endParaRPr>
          </a:p>
          <a:p>
            <a:pPr marL="171450" indent="-171450">
              <a:lnSpc>
                <a:spcPct val="200000"/>
              </a:lnSpc>
              <a:spcBef>
                <a:spcPct val="20000"/>
              </a:spcBef>
              <a:buFont typeface="Wingdings" pitchFamily="4" charset="2"/>
              <a:buChar char="l"/>
            </a:pPr>
            <a:endParaRPr lang="en-US" altLang="ja-JP" sz="900" dirty="0" smtClean="0">
              <a:solidFill>
                <a:srgbClr val="000000"/>
              </a:solidFill>
              <a:latin typeface="メイリオ" pitchFamily="4" charset="-128"/>
              <a:ea typeface="メイリオ" pitchFamily="4" charset="-128"/>
              <a:cs typeface="メイリオ" pitchFamily="4" charset="-128"/>
            </a:endParaRPr>
          </a:p>
        </p:txBody>
      </p:sp>
      <p:pic>
        <p:nvPicPr>
          <p:cNvPr id="14" name="図 13"/>
          <p:cNvPicPr>
            <a:picLocks noChangeAspect="1"/>
          </p:cNvPicPr>
          <p:nvPr/>
        </p:nvPicPr>
        <p:blipFill rotWithShape="1">
          <a:blip r:embed="rId2" cstate="print">
            <a:extLst>
              <a:ext uri="{28A0092B-C50C-407E-A947-70E740481C1C}">
                <a14:useLocalDpi xmlns:a14="http://schemas.microsoft.com/office/drawing/2010/main" val="0"/>
              </a:ext>
            </a:extLst>
          </a:blip>
          <a:srcRect b="57001"/>
          <a:stretch/>
        </p:blipFill>
        <p:spPr>
          <a:xfrm>
            <a:off x="5283673" y="1900139"/>
            <a:ext cx="2971027" cy="1828324"/>
          </a:xfrm>
          <a:prstGeom prst="rect">
            <a:avLst/>
          </a:prstGeom>
        </p:spPr>
      </p:pic>
      <p:pic>
        <p:nvPicPr>
          <p:cNvPr id="15" name="図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35108" y="4885164"/>
            <a:ext cx="2919593" cy="1265527"/>
          </a:xfrm>
          <a:prstGeom prst="rect">
            <a:avLst/>
          </a:prstGeom>
        </p:spPr>
      </p:pic>
      <p:sp>
        <p:nvSpPr>
          <p:cNvPr id="16" name="コンテンツ プレースホルダー 2"/>
          <p:cNvSpPr txBox="1">
            <a:spLocks noChangeArrowheads="1"/>
          </p:cNvSpPr>
          <p:nvPr/>
        </p:nvSpPr>
        <p:spPr bwMode="auto">
          <a:xfrm>
            <a:off x="5284614" y="6201860"/>
            <a:ext cx="2991601" cy="591594"/>
          </a:xfrm>
          <a:prstGeom prst="rect">
            <a:avLst/>
          </a:prstGeom>
          <a:noFill/>
          <a:ln w="9525">
            <a:noFill/>
            <a:miter lim="800000"/>
            <a:headEnd/>
            <a:tailEnd/>
          </a:ln>
          <a:effectLst/>
        </p:spPr>
        <p:txBody>
          <a:bodyPr>
            <a:prstTxWarp prst="textNoShape">
              <a:avLst/>
            </a:prstTxWarp>
          </a:bodyPr>
          <a:lstStyle/>
          <a:p>
            <a:pPr marL="171450" indent="-171450">
              <a:lnSpc>
                <a:spcPct val="200000"/>
              </a:lnSpc>
              <a:spcBef>
                <a:spcPct val="20000"/>
              </a:spcBef>
              <a:buFont typeface="Wingdings" panose="05000000000000000000" pitchFamily="2" charset="2"/>
              <a:buChar char="l"/>
            </a:pPr>
            <a:r>
              <a:rPr lang="ja-JP" altLang="en-US" sz="900" dirty="0" smtClean="0">
                <a:solidFill>
                  <a:srgbClr val="000000"/>
                </a:solidFill>
                <a:latin typeface="メイリオ" pitchFamily="4" charset="-128"/>
                <a:ea typeface="メイリオ" pitchFamily="4" charset="-128"/>
                <a:cs typeface="メイリオ" pitchFamily="4" charset="-128"/>
              </a:rPr>
              <a:t>メッセージ</a:t>
            </a:r>
            <a:r>
              <a:rPr lang="ja-JP" altLang="en-US" sz="900" dirty="0" smtClean="0">
                <a:solidFill>
                  <a:srgbClr val="000000"/>
                </a:solidFill>
                <a:latin typeface="メイリオ" pitchFamily="4" charset="-128"/>
                <a:ea typeface="メイリオ" pitchFamily="4" charset="-128"/>
                <a:cs typeface="メイリオ" pitchFamily="4" charset="-128"/>
              </a:rPr>
              <a:t>がいつ来ているかが分からない、その為、迅速にアクションができない可能性がある</a:t>
            </a:r>
            <a:endParaRPr lang="en-US" altLang="ja-JP" sz="900" dirty="0">
              <a:solidFill>
                <a:srgbClr val="000000"/>
              </a:solidFill>
              <a:latin typeface="メイリオ" pitchFamily="4" charset="-128"/>
              <a:ea typeface="メイリオ" pitchFamily="4" charset="-128"/>
              <a:cs typeface="メイリオ" pitchFamily="4" charset="-128"/>
            </a:endParaRPr>
          </a:p>
          <a:p>
            <a:pPr marL="171450" indent="-171450">
              <a:lnSpc>
                <a:spcPct val="200000"/>
              </a:lnSpc>
              <a:spcBef>
                <a:spcPct val="20000"/>
              </a:spcBef>
              <a:buFont typeface="Wingdings" pitchFamily="4" charset="2"/>
              <a:buChar char="l"/>
            </a:pPr>
            <a:endParaRPr lang="en-US" altLang="ja-JP" sz="900" dirty="0" smtClean="0">
              <a:solidFill>
                <a:srgbClr val="000000"/>
              </a:solidFill>
              <a:latin typeface="メイリオ" pitchFamily="4" charset="-128"/>
              <a:ea typeface="メイリオ" pitchFamily="4" charset="-128"/>
              <a:cs typeface="メイリオ" pitchFamily="4" charset="-128"/>
            </a:endParaRPr>
          </a:p>
        </p:txBody>
      </p:sp>
      <p:pic>
        <p:nvPicPr>
          <p:cNvPr id="2" name="図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47183" y="1579677"/>
            <a:ext cx="2478630" cy="1722919"/>
          </a:xfrm>
          <a:prstGeom prst="rect">
            <a:avLst/>
          </a:prstGeom>
        </p:spPr>
      </p:pic>
      <p:sp>
        <p:nvSpPr>
          <p:cNvPr id="3" name="二等辺三角形 2"/>
          <p:cNvSpPr/>
          <p:nvPr/>
        </p:nvSpPr>
        <p:spPr>
          <a:xfrm rot="5400000">
            <a:off x="6187034" y="4129428"/>
            <a:ext cx="4744120" cy="164389"/>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7" name="図 1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052562" y="3572688"/>
            <a:ext cx="2541285" cy="1406178"/>
          </a:xfrm>
          <a:prstGeom prst="rect">
            <a:avLst/>
          </a:prstGeom>
        </p:spPr>
      </p:pic>
      <p:pic>
        <p:nvPicPr>
          <p:cNvPr id="18" name="図 1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052562" y="5311675"/>
            <a:ext cx="2625854" cy="1460274"/>
          </a:xfrm>
          <a:prstGeom prst="rect">
            <a:avLst/>
          </a:prstGeom>
        </p:spPr>
      </p:pic>
      <p:sp>
        <p:nvSpPr>
          <p:cNvPr id="19" name="テキスト ボックス 18"/>
          <p:cNvSpPr txBox="1"/>
          <p:nvPr/>
        </p:nvSpPr>
        <p:spPr>
          <a:xfrm>
            <a:off x="5263100" y="1591529"/>
            <a:ext cx="1415772" cy="276999"/>
          </a:xfrm>
          <a:prstGeom prst="rect">
            <a:avLst/>
          </a:prstGeom>
          <a:noFill/>
        </p:spPr>
        <p:txBody>
          <a:bodyPr wrap="none" rtlCol="0">
            <a:spAutoFit/>
          </a:bodyPr>
          <a:lstStyle/>
          <a:p>
            <a:r>
              <a:rPr lang="ja-JP" altLang="en-US" sz="1200" dirty="0" smtClean="0"/>
              <a:t>現在の課題（例）</a:t>
            </a:r>
            <a:endParaRPr kumimoji="1" lang="ja-JP" altLang="en-US" sz="1200" dirty="0"/>
          </a:p>
        </p:txBody>
      </p:sp>
      <p:sp>
        <p:nvSpPr>
          <p:cNvPr id="20" name="テキスト ボックス 19"/>
          <p:cNvSpPr txBox="1"/>
          <p:nvPr/>
        </p:nvSpPr>
        <p:spPr>
          <a:xfrm>
            <a:off x="8992418" y="1327488"/>
            <a:ext cx="2185214" cy="276999"/>
          </a:xfrm>
          <a:prstGeom prst="rect">
            <a:avLst/>
          </a:prstGeom>
          <a:noFill/>
        </p:spPr>
        <p:txBody>
          <a:bodyPr wrap="none" rtlCol="0">
            <a:spAutoFit/>
          </a:bodyPr>
          <a:lstStyle/>
          <a:p>
            <a:r>
              <a:rPr lang="ja-JP" altLang="en-US" sz="1200" dirty="0" smtClean="0"/>
              <a:t>インタラクティブバーの設置</a:t>
            </a:r>
            <a:endParaRPr kumimoji="1" lang="ja-JP" altLang="en-US" sz="1200" dirty="0"/>
          </a:p>
        </p:txBody>
      </p:sp>
      <p:sp>
        <p:nvSpPr>
          <p:cNvPr id="21" name="テキスト ボックス 20"/>
          <p:cNvSpPr txBox="1"/>
          <p:nvPr/>
        </p:nvSpPr>
        <p:spPr>
          <a:xfrm>
            <a:off x="8999590" y="3292547"/>
            <a:ext cx="1261884" cy="276999"/>
          </a:xfrm>
          <a:prstGeom prst="rect">
            <a:avLst/>
          </a:prstGeom>
          <a:noFill/>
        </p:spPr>
        <p:txBody>
          <a:bodyPr wrap="none" rtlCol="0">
            <a:spAutoFit/>
          </a:bodyPr>
          <a:lstStyle/>
          <a:p>
            <a:r>
              <a:rPr lang="ja-JP" altLang="en-US" sz="1200" dirty="0" smtClean="0"/>
              <a:t>ヒント集の設置</a:t>
            </a:r>
            <a:endParaRPr kumimoji="1" lang="ja-JP" altLang="en-US" sz="1200" dirty="0"/>
          </a:p>
        </p:txBody>
      </p:sp>
      <p:sp>
        <p:nvSpPr>
          <p:cNvPr id="22" name="テキスト ボックス 21"/>
          <p:cNvSpPr txBox="1"/>
          <p:nvPr/>
        </p:nvSpPr>
        <p:spPr>
          <a:xfrm>
            <a:off x="9044413" y="5010183"/>
            <a:ext cx="1723549" cy="276999"/>
          </a:xfrm>
          <a:prstGeom prst="rect">
            <a:avLst/>
          </a:prstGeom>
          <a:noFill/>
        </p:spPr>
        <p:txBody>
          <a:bodyPr wrap="none" rtlCol="0">
            <a:spAutoFit/>
          </a:bodyPr>
          <a:lstStyle/>
          <a:p>
            <a:r>
              <a:rPr lang="ja-JP" altLang="en-US" sz="1200" dirty="0" smtClean="0"/>
              <a:t>ヒントモーダルの設置</a:t>
            </a:r>
            <a:endParaRPr kumimoji="1" lang="ja-JP" altLang="en-US" sz="1200" dirty="0"/>
          </a:p>
        </p:txBody>
      </p:sp>
    </p:spTree>
    <p:extLst>
      <p:ext uri="{BB962C8B-B14F-4D97-AF65-F5344CB8AC3E}">
        <p14:creationId xmlns:p14="http://schemas.microsoft.com/office/powerpoint/2010/main" val="2394563186"/>
      </p:ext>
    </p:extLst>
  </p:cSld>
  <p:clrMapOvr>
    <a:masterClrMapping/>
  </p:clrMapOvr>
</p:sld>
</file>

<file path=ppt/theme/theme1.xml><?xml version="1.0" encoding="utf-8"?>
<a:theme xmlns:a="http://schemas.openxmlformats.org/drawingml/2006/main" name="ホワイ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Yu Gothic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Yu Gothic"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137</TotalTime>
  <Words>1017</Words>
  <Application>Microsoft Office PowerPoint</Application>
  <PresentationFormat>ワイド画面</PresentationFormat>
  <Paragraphs>102</Paragraphs>
  <Slides>14</Slides>
  <Notes>0</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14</vt:i4>
      </vt:variant>
    </vt:vector>
  </HeadingPairs>
  <TitlesOfParts>
    <vt:vector size="21" baseType="lpstr">
      <vt:lpstr>A-OTF ゴシックMB101 Pro R</vt:lpstr>
      <vt:lpstr>メイリオ</vt:lpstr>
      <vt:lpstr>Yu Gothic</vt:lpstr>
      <vt:lpstr>Yu Gothic Light</vt:lpstr>
      <vt:lpstr>Arial</vt:lpstr>
      <vt:lpstr>Wingdings</vt:lpstr>
      <vt:lpstr>ホワイト</vt:lpstr>
      <vt:lpstr>Switch. クリエイティブサポート</vt:lpstr>
      <vt:lpstr>頂いている課題・与件</vt:lpstr>
      <vt:lpstr>私たちの解決サービス</vt:lpstr>
      <vt:lpstr>進め方</vt:lpstr>
      <vt:lpstr>直近３カ月の 具体的な課題と目標</vt:lpstr>
      <vt:lpstr>直近３カ月の 想定成果物</vt:lpstr>
      <vt:lpstr>8～10月の業務の初期仮説 ※こちらは初期での想定になり、議論の結果、実施する項目は変化致します。ご了承くださいませ。</vt:lpstr>
      <vt:lpstr>8～10月の業務の初期仮説 1.スマートフォン許諾完了～会員登録完了まで ※こちらは初期での想定になり、議論の結果、実施する項目は変化致します。ご了承くださいませ。</vt:lpstr>
      <vt:lpstr>8～10月の業務の初期仮説 2.企業側の管理画面：全体的なナビゲーション強化 ※こちらは初期での想定になり、議論の結果、実施する項目は変化致します。ご了承くださいませ。</vt:lpstr>
      <vt:lpstr>8～10月の業務の初期仮説 2.企業側の管理画面：個別ページブラッシュアップ ※こちらは初期での想定になり、議論の結果、実施する項目は変化致します。ご了承くださいませ。</vt:lpstr>
      <vt:lpstr>8～10月の業務の初期仮説 2.企業側の管理画面：個別ページブラッシュアップ ※こちらは初期での想定になり、議論の結果、実施する項目は変化致します。ご了承くださいませ。</vt:lpstr>
      <vt:lpstr>8～10月の業務の初期仮説 2.企業側の管理画面：個別ページブラッシュアップ ※こちらは初期での想定になり、議論の結果、実施する項目は変化致します。ご了承くださいませ。</vt:lpstr>
      <vt:lpstr>概算見積もり　※の箇所は目安の工数になります。</vt:lpstr>
      <vt:lpstr>想定スケジュール　※目安になります。</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西泰宏</dc:creator>
  <cp:lastModifiedBy>坪井久人</cp:lastModifiedBy>
  <cp:revision>18</cp:revision>
  <dcterms:created xsi:type="dcterms:W3CDTF">2016-07-27T01:41:45Z</dcterms:created>
  <dcterms:modified xsi:type="dcterms:W3CDTF">2016-07-27T06:02:01Z</dcterms:modified>
</cp:coreProperties>
</file>