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67" r:id="rId1"/>
  </p:sldMasterIdLst>
  <p:notesMasterIdLst>
    <p:notesMasterId r:id="rId21"/>
  </p:notesMasterIdLst>
  <p:handoutMasterIdLst>
    <p:handoutMasterId r:id="rId22"/>
  </p:handoutMasterIdLst>
  <p:sldIdLst>
    <p:sldId id="1550" r:id="rId2"/>
    <p:sldId id="1561" r:id="rId3"/>
    <p:sldId id="1566" r:id="rId4"/>
    <p:sldId id="1565" r:id="rId5"/>
    <p:sldId id="1564" r:id="rId6"/>
    <p:sldId id="1569" r:id="rId7"/>
    <p:sldId id="1567" r:id="rId8"/>
    <p:sldId id="1568" r:id="rId9"/>
    <p:sldId id="1571" r:id="rId10"/>
    <p:sldId id="1572" r:id="rId11"/>
    <p:sldId id="1574" r:id="rId12"/>
    <p:sldId id="1575" r:id="rId13"/>
    <p:sldId id="1576" r:id="rId14"/>
    <p:sldId id="1577" r:id="rId15"/>
    <p:sldId id="1578" r:id="rId16"/>
    <p:sldId id="1579" r:id="rId17"/>
    <p:sldId id="1580" r:id="rId18"/>
    <p:sldId id="1581" r:id="rId19"/>
    <p:sldId id="1582" r:id="rId20"/>
  </p:sldIdLst>
  <p:sldSz cx="9906000" cy="6858000" type="A4"/>
  <p:notesSz cx="6797675" cy="9926638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200" b="1" kern="1200">
        <a:solidFill>
          <a:srgbClr val="08518C"/>
        </a:solidFill>
        <a:latin typeface="Arial" charset="0"/>
        <a:ea typeface="산돌고딕 L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b="1" kern="1200">
        <a:solidFill>
          <a:srgbClr val="08518C"/>
        </a:solidFill>
        <a:latin typeface="Arial" charset="0"/>
        <a:ea typeface="산돌고딕 L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b="1" kern="1200">
        <a:solidFill>
          <a:srgbClr val="08518C"/>
        </a:solidFill>
        <a:latin typeface="Arial" charset="0"/>
        <a:ea typeface="산돌고딕 L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b="1" kern="1200">
        <a:solidFill>
          <a:srgbClr val="08518C"/>
        </a:solidFill>
        <a:latin typeface="Arial" charset="0"/>
        <a:ea typeface="산돌고딕 L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b="1" kern="1200">
        <a:solidFill>
          <a:srgbClr val="08518C"/>
        </a:solidFill>
        <a:latin typeface="Arial" charset="0"/>
        <a:ea typeface="산돌고딕 L" pitchFamily="18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rgbClr val="08518C"/>
        </a:solidFill>
        <a:latin typeface="Arial" charset="0"/>
        <a:ea typeface="산돌고딕 L" pitchFamily="18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rgbClr val="08518C"/>
        </a:solidFill>
        <a:latin typeface="Arial" charset="0"/>
        <a:ea typeface="산돌고딕 L" pitchFamily="18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rgbClr val="08518C"/>
        </a:solidFill>
        <a:latin typeface="Arial" charset="0"/>
        <a:ea typeface="산돌고딕 L" pitchFamily="18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rgbClr val="08518C"/>
        </a:solidFill>
        <a:latin typeface="Arial" charset="0"/>
        <a:ea typeface="산돌고딕 L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7CBFF"/>
    <a:srgbClr val="F8BE56"/>
    <a:srgbClr val="E5F8AA"/>
    <a:srgbClr val="F9F9A9"/>
    <a:srgbClr val="F0FF5D"/>
    <a:srgbClr val="FDF9A9"/>
    <a:srgbClr val="D6CC00"/>
    <a:srgbClr val="8BF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3" autoAdjust="0"/>
    <p:restoredTop sz="94053" autoAdjust="0"/>
  </p:normalViewPr>
  <p:slideViewPr>
    <p:cSldViewPr showGuides="1">
      <p:cViewPr>
        <p:scale>
          <a:sx n="100" d="100"/>
          <a:sy n="100" d="100"/>
        </p:scale>
        <p:origin x="-1824" y="-396"/>
      </p:cViewPr>
      <p:guideLst>
        <p:guide orient="horz" pos="709"/>
        <p:guide orient="horz" pos="3022"/>
        <p:guide orient="horz" pos="1389"/>
        <p:guide pos="580"/>
        <p:guide pos="3120"/>
        <p:guide pos="5660"/>
        <p:guide pos="6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982" y="-12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175" y="0"/>
            <a:ext cx="29130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3" rIns="92738" bIns="46363" numCol="1" anchor="t" anchorCtr="0" compatLnSpc="1">
            <a:prstTxWarp prst="textNoShape">
              <a:avLst/>
            </a:prstTxWarp>
          </a:bodyPr>
          <a:lstStyle>
            <a:lvl1pPr algn="l" defTabSz="928162" eaLnBrk="0" latinLnBrk="0" hangingPunct="0">
              <a:defRPr kumimoji="0" sz="13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DevOn Framework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5088" y="0"/>
            <a:ext cx="29162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3" rIns="92738" bIns="46363" numCol="1" anchor="t" anchorCtr="0" compatLnSpc="1">
            <a:prstTxWarp prst="textNoShape">
              <a:avLst/>
            </a:prstTxWarp>
          </a:bodyPr>
          <a:lstStyle>
            <a:lvl1pPr algn="r" defTabSz="928162" eaLnBrk="0" latinLnBrk="0" hangingPunct="0">
              <a:defRPr kumimoji="0" sz="13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8B06ACEB-4014-4EA6-A43E-CC904F2C3C25}" type="datetime4">
              <a:rPr lang="ko-KR" altLang="en-US"/>
              <a:pPr>
                <a:defRPr/>
              </a:pPr>
              <a:t>2017년 8월 17일</a:t>
            </a:fld>
            <a:endParaRPr lang="en-US" altLang="ko-KR" dirty="0"/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07975" y="9413875"/>
            <a:ext cx="26082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3" rIns="92738" bIns="46363" numCol="1" anchor="b" anchorCtr="0" compatLnSpc="1">
            <a:prstTxWarp prst="textNoShape">
              <a:avLst/>
            </a:prstTxWarp>
          </a:bodyPr>
          <a:lstStyle>
            <a:lvl1pPr algn="l" defTabSz="928162" eaLnBrk="0" latinLnBrk="0" hangingPunct="0">
              <a:defRPr kumimoji="0" sz="13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Copyright © 2003 LG CNS Co., Ltd. All rights reserved.</a:t>
            </a:r>
            <a:endParaRPr lang="en-US" altLang="ko-KR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892425" y="9631363"/>
            <a:ext cx="696913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3" rIns="92738" bIns="46363" numCol="1" anchor="b" anchorCtr="0" compatLnSpc="1">
            <a:prstTxWarp prst="textNoShape">
              <a:avLst/>
            </a:prstTxWarp>
          </a:bodyPr>
          <a:lstStyle>
            <a:lvl1pPr algn="r" defTabSz="928162" eaLnBrk="0" latinLnBrk="0" hangingPunct="0">
              <a:defRPr kumimoji="0" sz="13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C02CCE15-758E-4A0C-947E-7069E98B64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9702" name="Picture 7" descr="LG_C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498013"/>
            <a:ext cx="9588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6775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7863" y="733425"/>
            <a:ext cx="5413375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" name="Text Box 1055"/>
          <p:cNvSpPr txBox="1">
            <a:spLocks noChangeArrowheads="1"/>
          </p:cNvSpPr>
          <p:nvPr/>
        </p:nvSpPr>
        <p:spPr bwMode="auto">
          <a:xfrm>
            <a:off x="4038600" y="427038"/>
            <a:ext cx="2043113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70" tIns="47886" rIns="95770" bIns="47886">
            <a:spAutoFit/>
          </a:bodyPr>
          <a:lstStyle/>
          <a:p>
            <a:pPr algn="r" defTabSz="958850">
              <a:defRPr/>
            </a:pP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Module 1. Introduction</a:t>
            </a:r>
          </a:p>
        </p:txBody>
      </p:sp>
      <p:grpSp>
        <p:nvGrpSpPr>
          <p:cNvPr id="1030" name="Group 1068"/>
          <p:cNvGrpSpPr>
            <a:grpSpLocks/>
          </p:cNvGrpSpPr>
          <p:nvPr/>
        </p:nvGrpSpPr>
        <p:grpSpPr bwMode="auto">
          <a:xfrm>
            <a:off x="244475" y="4533900"/>
            <a:ext cx="6216650" cy="292100"/>
            <a:chOff x="154" y="2856"/>
            <a:chExt cx="3916" cy="184"/>
          </a:xfrm>
        </p:grpSpPr>
        <p:sp>
          <p:nvSpPr>
            <p:cNvPr id="10" name="Line 1069"/>
            <p:cNvSpPr>
              <a:spLocks noChangeShapeType="1"/>
            </p:cNvSpPr>
            <p:nvPr/>
          </p:nvSpPr>
          <p:spPr bwMode="auto">
            <a:xfrm>
              <a:off x="154" y="3039"/>
              <a:ext cx="391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grpSp>
          <p:nvGrpSpPr>
            <p:cNvPr id="1036" name="Group 1070"/>
            <p:cNvGrpSpPr>
              <a:grpSpLocks/>
            </p:cNvGrpSpPr>
            <p:nvPr/>
          </p:nvGrpSpPr>
          <p:grpSpPr bwMode="auto">
            <a:xfrm>
              <a:off x="164" y="2856"/>
              <a:ext cx="899" cy="184"/>
              <a:chOff x="572" y="2630"/>
              <a:chExt cx="1062" cy="195"/>
            </a:xfrm>
          </p:grpSpPr>
          <p:graphicFrame>
            <p:nvGraphicFramePr>
              <p:cNvPr id="1026" name="Object 1071"/>
              <p:cNvGraphicFramePr>
                <a:graphicFrameLocks noChangeAspect="1"/>
              </p:cNvGraphicFramePr>
              <p:nvPr/>
            </p:nvGraphicFramePr>
            <p:xfrm>
              <a:off x="572" y="2630"/>
              <a:ext cx="292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" name="클립" r:id="rId3" imgW="4583880" imgH="2828880" progId="MS_ClipArt_Gallery.2">
                      <p:embed/>
                    </p:oleObj>
                  </mc:Choice>
                  <mc:Fallback>
                    <p:oleObj name="클립" r:id="rId3" imgW="4583880" imgH="2828880" progId="MS_ClipArt_Gallery.2">
                      <p:embed/>
                      <p:pic>
                        <p:nvPicPr>
                          <p:cNvPr id="0" name="Object 10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2" y="2630"/>
                            <a:ext cx="292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 Box 1072"/>
              <p:cNvSpPr txBox="1">
                <a:spLocks noChangeArrowheads="1"/>
              </p:cNvSpPr>
              <p:nvPr/>
            </p:nvSpPr>
            <p:spPr bwMode="auto">
              <a:xfrm>
                <a:off x="814" y="2647"/>
                <a:ext cx="820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5787" tIns="47893" rIns="95787" bIns="47893">
                <a:spAutoFit/>
              </a:bodyPr>
              <a:lstStyle/>
              <a:p>
                <a:pPr algn="l" defTabSz="957263">
                  <a:defRPr/>
                </a:pPr>
                <a:r>
                  <a:rPr lang="en-US" altLang="ko-KR" sz="110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Student Note</a:t>
                </a:r>
              </a:p>
            </p:txBody>
          </p:sp>
        </p:grpSp>
      </p:grpSp>
      <p:sp>
        <p:nvSpPr>
          <p:cNvPr id="14" name="Line 1065"/>
          <p:cNvSpPr>
            <a:spLocks noChangeShapeType="1"/>
          </p:cNvSpPr>
          <p:nvPr/>
        </p:nvSpPr>
        <p:spPr bwMode="auto">
          <a:xfrm>
            <a:off x="241300" y="9547225"/>
            <a:ext cx="619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Text Box 1066"/>
          <p:cNvSpPr txBox="1">
            <a:spLocks noChangeArrowheads="1"/>
          </p:cNvSpPr>
          <p:nvPr/>
        </p:nvSpPr>
        <p:spPr bwMode="auto">
          <a:xfrm>
            <a:off x="5354638" y="9598025"/>
            <a:ext cx="1228725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390" tIns="47696" rIns="95390" bIns="47696">
            <a:spAutoFit/>
          </a:bodyPr>
          <a:lstStyle/>
          <a:p>
            <a:pPr algn="l" defTabSz="952500">
              <a:defRPr/>
            </a:pPr>
            <a:r>
              <a:rPr lang="ko-KR" altLang="en-US" sz="11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경영기술교육원 </a:t>
            </a:r>
          </a:p>
        </p:txBody>
      </p:sp>
      <p:pic>
        <p:nvPicPr>
          <p:cNvPr id="1033" name="Picture 1067" descr="3 co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4" t="89816" r="1642" b="3661"/>
          <a:stretch>
            <a:fillRect/>
          </a:stretch>
        </p:blipFill>
        <p:spPr bwMode="auto">
          <a:xfrm>
            <a:off x="258763" y="9625013"/>
            <a:ext cx="927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슬라이드 노트 개체 틀 13"/>
          <p:cNvSpPr>
            <a:spLocks noGrp="1"/>
          </p:cNvSpPr>
          <p:nvPr>
            <p:ph type="body" sz="quarter" idx="3"/>
          </p:nvPr>
        </p:nvSpPr>
        <p:spPr>
          <a:xfrm>
            <a:off x="679450" y="4960938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64537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C:\Users\jnugukim\Desktop\그림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42513" cy="688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7" descr="C:\Users\jnugukim\Desktop\그림3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6459538"/>
            <a:ext cx="2216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6"/>
          <p:cNvGrpSpPr>
            <a:grpSpLocks/>
          </p:cNvGrpSpPr>
          <p:nvPr userDrawn="1"/>
        </p:nvGrpSpPr>
        <p:grpSpPr bwMode="auto">
          <a:xfrm>
            <a:off x="0" y="6381750"/>
            <a:ext cx="9945688" cy="49213"/>
            <a:chOff x="0" y="4061"/>
            <a:chExt cx="5783" cy="31"/>
          </a:xfrm>
          <a:solidFill>
            <a:schemeClr val="bg1">
              <a:lumMod val="85000"/>
            </a:schemeClr>
          </a:solidFill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0" y="4061"/>
              <a:ext cx="5760" cy="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ko-KR" altLang="en-US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0" y="4065"/>
              <a:ext cx="5783" cy="0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ko-KR" altLang="en-US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" name="Picture 14" descr="cns_가로형_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524625"/>
            <a:ext cx="10922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4416425" y="6453188"/>
            <a:ext cx="1073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latinLnBrk="0" hangingPunct="0">
              <a:defRPr/>
            </a:pPr>
            <a:fld id="{77EE40D3-3DD4-4ECE-90A6-D1EC69017D39}" type="slidenum">
              <a:rPr kumimoji="0"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eaLnBrk="0" latinLnBrk="0" hangingPunct="0">
                <a:defRPr/>
              </a:pPr>
              <a:t>‹#›</a:t>
            </a:fld>
            <a:r>
              <a:rPr kumimoji="0"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/14</a:t>
            </a:r>
          </a:p>
        </p:txBody>
      </p:sp>
      <p:sp>
        <p:nvSpPr>
          <p:cNvPr id="9" name="Text Box 21"/>
          <p:cNvSpPr txBox="1">
            <a:spLocks noChangeArrowheads="1"/>
          </p:cNvSpPr>
          <p:nvPr userDrawn="1"/>
        </p:nvSpPr>
        <p:spPr bwMode="auto">
          <a:xfrm>
            <a:off x="9164638" y="142875"/>
            <a:ext cx="646112" cy="276225"/>
          </a:xfrm>
          <a:prstGeom prst="rect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대외비</a:t>
            </a:r>
          </a:p>
        </p:txBody>
      </p:sp>
      <p:pic>
        <p:nvPicPr>
          <p:cNvPr id="10" name="Picture 4" descr="C:\Users\jnugukim\Desktop\그림1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163"/>
            <a:ext cx="9936163" cy="688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2166938" y="2133600"/>
            <a:ext cx="5929312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6800" rIns="46800"/>
          <a:lstStyle/>
          <a:p>
            <a:pPr latinLnBrk="0">
              <a:lnSpc>
                <a:spcPct val="120000"/>
              </a:lnSpc>
              <a:defRPr/>
            </a:pPr>
            <a:endParaRPr lang="en-US" altLang="en-US" sz="3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Line 7"/>
          <p:cNvSpPr>
            <a:spLocks noChangeShapeType="1"/>
          </p:cNvSpPr>
          <p:nvPr userDrawn="1"/>
        </p:nvSpPr>
        <p:spPr bwMode="auto">
          <a:xfrm>
            <a:off x="1443038" y="2925763"/>
            <a:ext cx="694213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12" descr="cns_가로형_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5" y="6072188"/>
            <a:ext cx="121285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1"/>
          <p:cNvSpPr txBox="1">
            <a:spLocks noChangeArrowheads="1"/>
          </p:cNvSpPr>
          <p:nvPr userDrawn="1"/>
        </p:nvSpPr>
        <p:spPr bwMode="auto">
          <a:xfrm>
            <a:off x="9164638" y="142875"/>
            <a:ext cx="646112" cy="276225"/>
          </a:xfrm>
          <a:prstGeom prst="rect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대외비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738313" y="5564188"/>
            <a:ext cx="6000750" cy="1041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">
              <a:spcAft>
                <a:spcPts val="500"/>
              </a:spcAft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Copyright © LG CNS.</a:t>
            </a:r>
          </a:p>
          <a:p>
            <a:pPr fontAlgn="b">
              <a:spcAft>
                <a:spcPts val="500"/>
              </a:spcAft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LG CNS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사전 승인 없이 본 내용의 전부 또는 일부에 대한 복사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배포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사용을 금합니다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fontAlgn="b">
              <a:spcAft>
                <a:spcPts val="500"/>
              </a:spcAft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임직원 외의 인원에게 전달 시 프로젝트 수행기간에만 활용할 수 있으며 종료 시 폐기해야 됨을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">
              <a:spcAft>
                <a:spcPts val="500"/>
              </a:spcAft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숙지시키고 준수여부를 확인 해야 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외부메일로 전달하는 경우 사내 외부 전송규정을 준수하여야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Aft>
                <a:spcPts val="500"/>
              </a:spcAft>
              <a:defRPr/>
            </a:pPr>
            <a:endParaRPr lang="ko-KR" altLang="en-US" sz="900" dirty="0">
              <a:latin typeface="Arial" pitchFamily="34" charset="0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/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ko-KR" altLang="en-US" sz="4400" b="0" ker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US" sz="4400" b="0" ker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US" sz="4400" b="0" ker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US" sz="4400" b="0" ker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US" sz="4400" b="0" ker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77016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2B61E-2B60-40AB-8ED0-7469347417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013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EB4D1-0A8E-4BF3-A90C-6F2E3FD126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20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1A261-1B5E-41E6-8435-1B33FF832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060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09C3E-3A42-4B8E-87D8-CA0A751A04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526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0B21F-2020-4D64-9454-37C6B1AF2F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322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272DE-9716-4C4B-B31E-D11781248B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738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714356"/>
            <a:ext cx="8915400" cy="703282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D2ED-A382-4C32-BDE2-BFB320A53F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561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C7EA7-71E0-4386-B1C0-E7F9B1B525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954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C9919-8F68-41FD-BC36-61D4F13181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136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1CD93-1C9E-4471-81C7-1FB357FEF3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44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8" descr="C:\Users\jnugukim\Desktop\그림4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42513" cy="688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7" descr="C:\Users\jnugukim\Desktop\그림3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6459538"/>
            <a:ext cx="2216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6"/>
          <p:cNvGrpSpPr>
            <a:grpSpLocks/>
          </p:cNvGrpSpPr>
          <p:nvPr userDrawn="1"/>
        </p:nvGrpSpPr>
        <p:grpSpPr bwMode="auto">
          <a:xfrm>
            <a:off x="0" y="6381750"/>
            <a:ext cx="9945688" cy="49213"/>
            <a:chOff x="0" y="4061"/>
            <a:chExt cx="5783" cy="31"/>
          </a:xfrm>
          <a:solidFill>
            <a:schemeClr val="bg1">
              <a:lumMod val="85000"/>
            </a:schemeClr>
          </a:solidFill>
        </p:grpSpPr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0" y="4061"/>
              <a:ext cx="5760" cy="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ko-KR" altLang="en-US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0" y="4065"/>
              <a:ext cx="5783" cy="0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ko-KR" altLang="en-US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3" name="Rectangle 3"/>
          <p:cNvSpPr>
            <a:spLocks noGrp="1" noChangeArrowheads="1"/>
          </p:cNvSpPr>
          <p:nvPr/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ko-KR" altLang="en-US" sz="4400" b="0" ker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US" sz="4400" b="0" ker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US" sz="4400" b="0" ker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US" sz="4400" b="0" ker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US" sz="4400" b="0" ker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2775" y="6237288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89A44E8-631C-4C3E-870D-66692B9AEC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8" name="Picture 14" descr="cns_가로형_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524625"/>
            <a:ext cx="10922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9" r:id="rId1"/>
    <p:sldLayoutId id="2147484429" r:id="rId2"/>
    <p:sldLayoutId id="2147484430" r:id="rId3"/>
    <p:sldLayoutId id="2147484431" r:id="rId4"/>
    <p:sldLayoutId id="2147484432" r:id="rId5"/>
    <p:sldLayoutId id="2147484433" r:id="rId6"/>
    <p:sldLayoutId id="2147484434" r:id="rId7"/>
    <p:sldLayoutId id="2147484435" r:id="rId8"/>
    <p:sldLayoutId id="2147484436" r:id="rId9"/>
    <p:sldLayoutId id="2147484437" r:id="rId10"/>
    <p:sldLayoutId id="2147484438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-on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2166938" y="1917576"/>
            <a:ext cx="5929312" cy="115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6800" rIns="46800"/>
          <a:lstStyle/>
          <a:p>
            <a:pPr latinLnBrk="0">
              <a:lnSpc>
                <a:spcPct val="120000"/>
              </a:lnSpc>
              <a:defRPr/>
            </a:pPr>
            <a:r>
              <a:rPr lang="en-US" alt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Web MVC</a:t>
            </a:r>
          </a:p>
          <a:p>
            <a:pPr latinLnBrk="0">
              <a:lnSpc>
                <a:spcPct val="120000"/>
              </a:lnSpc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(DevOn framework vs.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lnSpc>
                <a:spcPct val="120000"/>
              </a:lnSpc>
              <a:defRPr/>
            </a:pPr>
            <a:endParaRPr lang="en-US" altLang="en-US" sz="34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48183" y="3141663"/>
            <a:ext cx="24096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Framework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학습조직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2017.08.17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13035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밖에 </a:t>
            </a: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3050" y="1340768"/>
            <a:ext cx="9632950" cy="15841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@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PathVariable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@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RequestParam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@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ModelAttribute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@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SessionAttributes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@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CookieValue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등에 대한 자세한 설명은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hlinkClick r:id="rId3"/>
              </a:rPr>
              <a:t>www.dev-on.com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참고하자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400" b="0" dirty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763" y="0"/>
            <a:ext cx="3686237" cy="134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940425" y="548680"/>
            <a:ext cx="792088" cy="200055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2" y="2348607"/>
            <a:ext cx="9297156" cy="324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5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16722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ViewResolver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err="1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ViewResolver</a:t>
            </a: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종류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49" y="3698999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85374" y="3645024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err="1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InternalResourceViewResolver</a:t>
            </a: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사용법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85299" y="3912741"/>
            <a:ext cx="9632950" cy="864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JSP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처리를 지원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ModelAndView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객체로부터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리턴된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논리적인 이름을 가져와서 웹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어필리케이션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내의 템플릿을 선택함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496" y="5256890"/>
            <a:ext cx="8856984" cy="11695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ko-KR" sz="1000" dirty="0" err="1" smtClean="0">
                <a:solidFill>
                  <a:srgbClr val="646464"/>
                </a:solidFill>
                <a:latin typeface="Consolas"/>
              </a:rPr>
              <a:t>RequestMapping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(value = </a:t>
            </a:r>
            <a:r>
              <a:rPr lang="en-US" altLang="ko-KR" sz="1000" dirty="0" smtClean="0">
                <a:solidFill>
                  <a:srgbClr val="2A00FF"/>
                </a:solidFill>
                <a:latin typeface="Consolas"/>
              </a:rPr>
              <a:t>"/employee/retrieveEmployeeList.do"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altLang="ko-KR" sz="1000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/>
              </a:rPr>
              <a:t>retrieveEmployeeList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(Employee </a:t>
            </a:r>
            <a:r>
              <a:rPr lang="en-US" altLang="ko-KR" sz="1000" dirty="0" smtClean="0">
                <a:solidFill>
                  <a:srgbClr val="6A3E3E"/>
                </a:solidFill>
                <a:latin typeface="Consolas"/>
              </a:rPr>
              <a:t>input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/>
              </a:rPr>
              <a:t>ModelMap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    List&lt;Employee&gt; </a:t>
            </a:r>
            <a:r>
              <a:rPr lang="en-US" altLang="ko-KR" sz="1000" dirty="0" err="1" smtClean="0">
                <a:solidFill>
                  <a:srgbClr val="6A3E3E"/>
                </a:solidFill>
                <a:latin typeface="Consolas"/>
              </a:rPr>
              <a:t>resultList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000" dirty="0" err="1" smtClean="0">
                <a:solidFill>
                  <a:srgbClr val="0000C0"/>
                </a:solidFill>
                <a:latin typeface="Consolas"/>
              </a:rPr>
              <a:t>employeeService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/>
              </a:rPr>
              <a:t>.retrieveEmployeeList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000" dirty="0" smtClean="0">
                <a:solidFill>
                  <a:srgbClr val="6A3E3E"/>
                </a:solidFill>
                <a:latin typeface="Consolas"/>
              </a:rPr>
              <a:t>input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altLang="ko-KR" sz="1000" dirty="0" smtClean="0">
                <a:solidFill>
                  <a:srgbClr val="6A3E3E"/>
                </a:solidFill>
                <a:latin typeface="Consolas"/>
              </a:rPr>
              <a:t>    </a:t>
            </a:r>
            <a:r>
              <a:rPr lang="en-US" altLang="ko-KR" sz="1000" dirty="0" err="1" smtClean="0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/>
              </a:rPr>
              <a:t>.addAttribute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000" dirty="0" smtClean="0">
                <a:solidFill>
                  <a:srgbClr val="2A00FF"/>
                </a:solidFill>
                <a:latin typeface="Consolas"/>
              </a:rPr>
              <a:t>"input"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000" dirty="0" smtClean="0">
                <a:solidFill>
                  <a:srgbClr val="6A3E3E"/>
                </a:solidFill>
                <a:latin typeface="Consolas"/>
              </a:rPr>
              <a:t>input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altLang="ko-KR" sz="1000" dirty="0" smtClean="0">
                <a:solidFill>
                  <a:srgbClr val="6A3E3E"/>
                </a:solidFill>
                <a:latin typeface="Consolas"/>
              </a:rPr>
              <a:t>    </a:t>
            </a:r>
            <a:r>
              <a:rPr lang="en-US" altLang="ko-KR" sz="1000" dirty="0" err="1" smtClean="0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/>
              </a:rPr>
              <a:t>.addAttribute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000" dirty="0" err="1" smtClean="0">
                <a:solidFill>
                  <a:srgbClr val="2A00FF"/>
                </a:solidFill>
                <a:latin typeface="Consolas"/>
              </a:rPr>
              <a:t>resultList</a:t>
            </a:r>
            <a:r>
              <a:rPr lang="en-US" altLang="ko-KR" sz="1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000" dirty="0" err="1" smtClean="0">
                <a:solidFill>
                  <a:srgbClr val="6A3E3E"/>
                </a:solidFill>
                <a:latin typeface="Consolas"/>
              </a:rPr>
              <a:t>resultList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altLang="ko-KR" sz="1000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000" dirty="0" err="1" smtClean="0">
                <a:solidFill>
                  <a:srgbClr val="2A00FF"/>
                </a:solidFill>
                <a:latin typeface="Consolas"/>
              </a:rPr>
              <a:t>employee_vo_form</a:t>
            </a:r>
            <a:r>
              <a:rPr lang="en-US" altLang="ko-KR" sz="1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416496" y="4560813"/>
            <a:ext cx="8856984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 smtClean="0">
                <a:solidFill>
                  <a:srgbClr val="008080"/>
                </a:solidFill>
                <a:latin typeface="Consolas"/>
              </a:rPr>
              <a:t>&lt;!– mvc-context-servlet.xml --&gt;</a:t>
            </a:r>
          </a:p>
          <a:p>
            <a:pPr algn="l"/>
            <a:r>
              <a:rPr lang="en-US" altLang="ko-KR" sz="10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000" dirty="0" smtClean="0">
                <a:solidFill>
                  <a:srgbClr val="3F7F7F"/>
                </a:solidFill>
                <a:latin typeface="Consolas"/>
              </a:rPr>
              <a:t>bean </a:t>
            </a:r>
            <a:r>
              <a:rPr lang="en-US" altLang="ko-KR" sz="10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0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000" i="1" dirty="0" err="1" smtClean="0">
                <a:solidFill>
                  <a:srgbClr val="2A00FF"/>
                </a:solidFill>
                <a:latin typeface="Consolas"/>
              </a:rPr>
              <a:t>viewResolver</a:t>
            </a:r>
            <a:r>
              <a:rPr lang="en-US" altLang="ko-KR" sz="10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1000" i="1" dirty="0" smtClean="0">
                <a:solidFill>
                  <a:srgbClr val="7F007F"/>
                </a:solidFill>
                <a:latin typeface="Consolas"/>
              </a:rPr>
              <a:t>class</a:t>
            </a:r>
            <a:r>
              <a:rPr lang="en-US" altLang="ko-KR" sz="10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0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000" i="1" dirty="0" err="1" smtClean="0">
                <a:solidFill>
                  <a:srgbClr val="2A00FF"/>
                </a:solidFill>
                <a:latin typeface="Consolas"/>
              </a:rPr>
              <a:t>org.springframework.web.servlet.view.UrlBasedViewResolver</a:t>
            </a:r>
            <a:r>
              <a:rPr lang="en-US" altLang="ko-KR" sz="1000" i="1" dirty="0" smtClean="0">
                <a:solidFill>
                  <a:srgbClr val="2A00FF"/>
                </a:solidFill>
                <a:latin typeface="Consolas"/>
              </a:rPr>
              <a:t>"</a:t>
            </a:r>
          </a:p>
          <a:p>
            <a:pPr algn="l"/>
            <a:r>
              <a:rPr lang="en-US" altLang="ko-KR" sz="1000" dirty="0" smtClean="0">
                <a:solidFill>
                  <a:srgbClr val="7F007F"/>
                </a:solidFill>
                <a:latin typeface="Consolas"/>
              </a:rPr>
              <a:t>p:viewClass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000" i="1" dirty="0" smtClean="0">
                <a:solidFill>
                  <a:srgbClr val="2A00FF"/>
                </a:solidFill>
                <a:latin typeface="Consolas"/>
              </a:rPr>
              <a:t>"org.springframework.web.servlet.view.JstlView"</a:t>
            </a:r>
          </a:p>
          <a:p>
            <a:pPr algn="l"/>
            <a:r>
              <a:rPr lang="en-US" altLang="ko-KR" sz="1000" dirty="0" smtClean="0">
                <a:solidFill>
                  <a:srgbClr val="7F007F"/>
                </a:solidFill>
                <a:latin typeface="Consolas"/>
              </a:rPr>
              <a:t>p:prefix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000" i="1" dirty="0" smtClean="0">
                <a:solidFill>
                  <a:srgbClr val="2A00FF"/>
                </a:solidFill>
                <a:latin typeface="Consolas"/>
              </a:rPr>
              <a:t>"/WEB-INF/jsp/" </a:t>
            </a:r>
            <a:r>
              <a:rPr lang="en-US" altLang="ko-KR" sz="1000" i="1" dirty="0" smtClean="0">
                <a:solidFill>
                  <a:srgbClr val="7F007F"/>
                </a:solidFill>
                <a:latin typeface="Consolas"/>
              </a:rPr>
              <a:t>p:suffix</a:t>
            </a:r>
            <a:r>
              <a:rPr lang="en-US" altLang="ko-KR" sz="10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000" i="1" dirty="0" smtClean="0">
                <a:solidFill>
                  <a:srgbClr val="2A00FF"/>
                </a:solidFill>
                <a:latin typeface="Consolas"/>
              </a:rPr>
              <a:t>".jsp" </a:t>
            </a:r>
            <a:r>
              <a:rPr lang="en-US" altLang="ko-KR" sz="1000" i="1" dirty="0" smtClean="0">
                <a:solidFill>
                  <a:srgbClr val="7F007F"/>
                </a:solidFill>
                <a:latin typeface="Consolas"/>
              </a:rPr>
              <a:t>p:order</a:t>
            </a:r>
            <a:r>
              <a:rPr lang="en-US" altLang="ko-KR" sz="10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000" i="1" dirty="0" smtClean="0">
                <a:solidFill>
                  <a:srgbClr val="2A00FF"/>
                </a:solidFill>
                <a:latin typeface="Consolas"/>
              </a:rPr>
              <a:t>"3" </a:t>
            </a:r>
            <a:r>
              <a:rPr lang="en-US" altLang="ko-KR" sz="1000" i="1" dirty="0" smtClean="0">
                <a:solidFill>
                  <a:srgbClr val="008080"/>
                </a:solidFill>
                <a:latin typeface="Consolas"/>
              </a:rPr>
              <a:t>/&gt;</a:t>
            </a:r>
            <a:endParaRPr lang="ko-KR" altLang="en-US" sz="100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48" y="1340768"/>
            <a:ext cx="9087495" cy="234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763" y="0"/>
            <a:ext cx="3686237" cy="134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928664" y="6227477"/>
            <a:ext cx="4059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// </a:t>
            </a:r>
            <a:r>
              <a:rPr lang="ko-KR" altLang="en-US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실제로는 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/WEB-INF/</a:t>
            </a:r>
            <a:r>
              <a:rPr lang="en-US" altLang="ko-KR" dirty="0" err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jsp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employee_vo_form.jsp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사용됨</a:t>
            </a:r>
            <a:endParaRPr lang="ko-KR" altLang="en-US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6535" y="6051176"/>
            <a:ext cx="1805299" cy="1792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481392" y="1052736"/>
            <a:ext cx="792088" cy="200055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16017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예상 시험문제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8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현황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7369" y="1268760"/>
            <a:ext cx="8952135" cy="4968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200000"/>
              </a:lnSpc>
            </a:pP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 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대리는 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S/W Architect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역할로 프로젝트에 투입되었다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해당 프로젝트의 고객과의 사전인터뷰를 하려 했으나 고객 일정상 시간이 없어 진행하지 못하였다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PL, PM, 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고객들과 다같이 회의를 할 때 요구사항을 받았는데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이중에 대부분은 개발자들이 직접 개발해야 할 일이었으나 프레임워크 에서 하기로 나를 제외한 모든 사람이 의사결정을 하였다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이에 따라 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대리는 아래 와  같은 요구사항을 처리해야 한다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algn="l">
              <a:lnSpc>
                <a:spcPct val="200000"/>
              </a:lnSpc>
            </a:pPr>
            <a:endParaRPr lang="en-US" altLang="ko-KR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요구사항</a:t>
            </a:r>
            <a:endParaRPr lang="en-US" altLang="ko-KR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</a:t>
            </a:r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Framework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되어있는 웹 어플리케이션을 </a:t>
            </a:r>
            <a:r>
              <a:rPr lang="en-US" altLang="ko-KR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r>
              <a:rPr lang="en-US" altLang="ko-KR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변경할 것</a:t>
            </a:r>
            <a:endParaRPr lang="en-US" altLang="ko-KR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 algn="l">
              <a:lnSpc>
                <a:spcPct val="200000"/>
              </a:lnSpc>
              <a:buAutoNum type="arabicParenR"/>
            </a:pPr>
            <a:endParaRPr lang="en-US" altLang="ko-KR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특약조건</a:t>
            </a:r>
            <a:endParaRPr lang="en-US" altLang="ko-KR" b="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 algn="l">
              <a:lnSpc>
                <a:spcPct val="200000"/>
              </a:lnSpc>
              <a:buAutoNum type="arabicParenR"/>
            </a:pP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 업무 시간에는 개발자 대응을 해야 한다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28600" indent="-228600" algn="l">
              <a:lnSpc>
                <a:spcPct val="200000"/>
              </a:lnSpc>
              <a:buAutoNum type="arabicParenR"/>
            </a:pP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 대부분의 업무회의 시간은 꼭 참석한다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28600" indent="-228600" algn="l">
              <a:lnSpc>
                <a:spcPct val="200000"/>
              </a:lnSpc>
              <a:buAutoNum type="arabicParenR"/>
            </a:pP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 솔루션 연계에 관한 업무는 단순하므로 개발기간에 포함시키지 않는다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28600" indent="-228600" algn="l">
              <a:lnSpc>
                <a:spcPct val="200000"/>
              </a:lnSpc>
              <a:buFontTx/>
              <a:buAutoNum type="arabicParenR"/>
            </a:pP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이번 건은 단순 프레임워크 변경으로 간주하여 기간은 절반으로 단축한다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28600" indent="-228600" algn="l">
              <a:lnSpc>
                <a:spcPct val="200000"/>
              </a:lnSpc>
              <a:buAutoNum type="arabicParenR"/>
            </a:pP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프로젝트 여건상 </a:t>
            </a:r>
            <a:r>
              <a:rPr lang="ko-KR" altLang="en-US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야근비와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택시비는 지급하지 않는다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8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21916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 웹 어플리케이션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8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err="1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</a:t>
            </a: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Framework Standard 4.3 </a:t>
            </a: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구성되어있는 현재의 </a:t>
            </a:r>
            <a:r>
              <a:rPr lang="ko-KR" altLang="en-US" sz="1800" dirty="0" err="1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웹어플리케이션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0179" name="Picture 3" descr="C:\Users\77040\Downloads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152559"/>
            <a:ext cx="9020176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61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25154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TOBE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웹 어플리케이션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8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err="1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구성할 앞으로의 웹 어플리케이션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1202" name="Picture 2" descr="C:\Users\77040\Downloads\Untitled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8760"/>
            <a:ext cx="9701336" cy="49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3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4120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Framework vs.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8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구간별 비교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2229" name="Picture 5" descr="C:\Users\77040\Downloads\table diagram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" y="1151688"/>
            <a:ext cx="3955641" cy="51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317549" y="1772816"/>
            <a:ext cx="5387979" cy="45365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JSP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LActionContext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관련된 코딩을 제거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navigation.xml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있는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Command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경로를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@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RequestMapping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변경하기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Command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제거하고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변경하기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다수 컨트롤러 클래스가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메서드로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대체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ServiceProxy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@Resource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혹은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@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Autowired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변경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new Instance()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같이 객체생성을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싱글턴으로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변경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LCommonDao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그대로 사용 하던지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(Map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방식일때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VO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방식으로 변경할 경우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Dao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사용 할 것인지 의사 결정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필요시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변경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framework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쿼리작성하는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xml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문법을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mybatis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변경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6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4120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Framework vs.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8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Query.xml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2229" name="Picture 5" descr="C:\Users\77040\Downloads\table diagram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572" y="117475"/>
            <a:ext cx="1691356" cy="220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103096" y="2074216"/>
            <a:ext cx="1727831" cy="24856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7800" y="3344715"/>
            <a:ext cx="4281142" cy="2031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&lt;?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xml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version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"1.0" </a:t>
            </a:r>
            <a:r>
              <a:rPr lang="en-US" altLang="ko-KR" sz="900" i="1" dirty="0" smtClean="0">
                <a:solidFill>
                  <a:srgbClr val="7F007F"/>
                </a:solidFill>
                <a:latin typeface="Consolas"/>
              </a:rPr>
              <a:t>encoding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"UTF-8"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?&gt;</a:t>
            </a: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&lt;!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DOCTYPE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mapper </a:t>
            </a:r>
            <a:r>
              <a:rPr lang="en-US" altLang="ko-KR" sz="900" dirty="0" smtClean="0">
                <a:solidFill>
                  <a:srgbClr val="808080"/>
                </a:solidFill>
                <a:latin typeface="Consolas"/>
              </a:rPr>
              <a:t>PUBLIC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"-//mybatis.org//DTD Mapper 3.0//EN" </a:t>
            </a:r>
            <a:r>
              <a:rPr lang="en-US" altLang="ko-KR" sz="900" dirty="0" smtClean="0">
                <a:solidFill>
                  <a:srgbClr val="3F7F5F"/>
                </a:solidFill>
                <a:latin typeface="Consolas"/>
              </a:rPr>
              <a:t>"http://mybatis.org/</a:t>
            </a:r>
            <a:r>
              <a:rPr lang="en-US" altLang="ko-KR" sz="900" dirty="0" err="1" smtClean="0">
                <a:solidFill>
                  <a:srgbClr val="3F7F5F"/>
                </a:solidFill>
                <a:latin typeface="Consolas"/>
              </a:rPr>
              <a:t>dtd</a:t>
            </a:r>
            <a:r>
              <a:rPr lang="en-US" altLang="ko-KR" sz="900" dirty="0" smtClean="0">
                <a:solidFill>
                  <a:srgbClr val="3F7F5F"/>
                </a:solidFill>
                <a:latin typeface="Consolas"/>
              </a:rPr>
              <a:t>/mybatis-3-mapper.dtd"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endParaRPr lang="ko-KR" altLang="en-US" sz="900" dirty="0" smtClean="0">
              <a:latin typeface="Consolas"/>
            </a:endParaRP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mapper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namespace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"Employee"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endParaRPr lang="ko-KR" altLang="en-US" sz="900" dirty="0" smtClean="0">
              <a:latin typeface="Consolas"/>
            </a:endParaRP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select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err="1" smtClean="0">
                <a:solidFill>
                  <a:srgbClr val="2A00FF"/>
                </a:solidFill>
                <a:latin typeface="Consolas"/>
              </a:rPr>
              <a:t>retrieveEmployee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900" i="1" dirty="0" err="1" smtClean="0">
                <a:solidFill>
                  <a:srgbClr val="7F007F"/>
                </a:solidFill>
                <a:latin typeface="Consolas"/>
              </a:rPr>
              <a:t>resultType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"employee"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&lt;![CDATA[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  SELECT A.NUM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    FROM SAM_EMPLOYEE A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   WHERE A.NUM = #{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]]&gt;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select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&lt;/mapper&gt;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272479" y="1459833"/>
            <a:ext cx="4186463" cy="147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&lt;?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xml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version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"1.0" </a:t>
            </a:r>
            <a:r>
              <a:rPr lang="en-US" altLang="ko-KR" sz="900" i="1" dirty="0" smtClean="0">
                <a:solidFill>
                  <a:srgbClr val="7F007F"/>
                </a:solidFill>
                <a:latin typeface="Consolas"/>
              </a:rPr>
              <a:t>encoding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"UTF-8"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?&gt;</a:t>
            </a: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statements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endParaRPr lang="ko-KR" altLang="en-US" sz="900" dirty="0" smtClean="0">
              <a:latin typeface="Consolas"/>
            </a:endParaRP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statement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err="1" smtClean="0">
                <a:solidFill>
                  <a:srgbClr val="2A00FF"/>
                </a:solidFill>
                <a:latin typeface="Consolas"/>
              </a:rPr>
              <a:t>retrieveEmployee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&lt;![CDATA[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  SELECT A.NUM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    FROM SAM_EMPLOYEE A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   WHERE A.NUM = ${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]]&gt;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statement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ko-KR" altLang="en-US" sz="9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67801" y="2996952"/>
            <a:ext cx="4186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err="1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800" b="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(emplyee.xml)</a:t>
            </a:r>
            <a:endParaRPr lang="ko-KR" altLang="ko-KR" sz="1800" b="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2480" y="1120108"/>
            <a:ext cx="4186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 </a:t>
            </a: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Framework </a:t>
            </a:r>
            <a:r>
              <a:rPr lang="en-US" altLang="ko-KR" sz="1800" b="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(emplyee.xml)</a:t>
            </a:r>
            <a:endParaRPr lang="ko-KR" altLang="ko-KR" sz="1800" b="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2480" y="1628800"/>
            <a:ext cx="936104" cy="1440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7800" y="3914961"/>
            <a:ext cx="1958419" cy="22270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84648" y="2441387"/>
            <a:ext cx="476384" cy="22270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80926" y="4739762"/>
            <a:ext cx="476384" cy="22270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646530" y="1470374"/>
            <a:ext cx="4338719" cy="46380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mapper namespace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쿼리 호출의 경로의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역할을 수행한다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(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framework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에서는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파일명이 호출경로의 역할이었다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.)</a:t>
            </a:r>
            <a:endParaRPr lang="en-US" altLang="ko-KR" sz="1400" b="0" dirty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statement -&gt; select, insert, update, delete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등으로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xml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tag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명이 구체화 되어있다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id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name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이라는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attribute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조심하자 자주 틀린다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resultType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있다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여기서 명시되어있는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resultType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configuration.xml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정의되어있는데 이 모든 설정은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context-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mybatis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파라미터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매핑은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$, #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있으나 이것의 용도가 다르다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mybatis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홈페이지가면 설명이 잘 나와있다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우선은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$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바뀐다는 것을 알고 있다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동적쿼리의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경우는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</a:t>
            </a: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Framework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있는 것들을 모두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형식으로 변경해야 한다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37368" y="1930200"/>
            <a:ext cx="2399407" cy="1440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7369" y="4175232"/>
            <a:ext cx="3335511" cy="22270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779886" y="1211621"/>
            <a:ext cx="946301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차이점</a:t>
            </a:r>
            <a:endParaRPr lang="ko-KR" altLang="ko-KR" sz="1800" b="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2081" y="5486163"/>
            <a:ext cx="4324269" cy="7848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&lt;!– configuration.xml --&gt;</a:t>
            </a: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typeAliases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typeAlias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alias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"employee"       </a:t>
            </a:r>
            <a:r>
              <a:rPr lang="en-US" altLang="ko-KR" sz="900" i="1" dirty="0" smtClean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err="1" smtClean="0">
                <a:solidFill>
                  <a:srgbClr val="2A00FF"/>
                </a:solidFill>
                <a:latin typeface="Consolas"/>
              </a:rPr>
              <a:t>devonframe.sample.office.employee.model.Employee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typeAliases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686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4120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Framework vs.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8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Dao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2229" name="Picture 5" descr="C:\Users\77040\Downloads\table diagram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572" y="117475"/>
            <a:ext cx="1691356" cy="220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103096" y="1713382"/>
            <a:ext cx="1727831" cy="24856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7800" y="3344715"/>
            <a:ext cx="4281142" cy="2031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&lt;?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xml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version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"1.0" </a:t>
            </a:r>
            <a:r>
              <a:rPr lang="en-US" altLang="ko-KR" sz="900" i="1" dirty="0" smtClean="0">
                <a:solidFill>
                  <a:srgbClr val="7F007F"/>
                </a:solidFill>
                <a:latin typeface="Consolas"/>
              </a:rPr>
              <a:t>encoding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"UTF-8"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?&gt;</a:t>
            </a: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&lt;!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DOCTYPE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mapper </a:t>
            </a:r>
            <a:r>
              <a:rPr lang="en-US" altLang="ko-KR" sz="900" dirty="0" smtClean="0">
                <a:solidFill>
                  <a:srgbClr val="808080"/>
                </a:solidFill>
                <a:latin typeface="Consolas"/>
              </a:rPr>
              <a:t>PUBLIC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"-//mybatis.org//DTD Mapper 3.0//EN" </a:t>
            </a:r>
            <a:r>
              <a:rPr lang="en-US" altLang="ko-KR" sz="900" dirty="0" smtClean="0">
                <a:solidFill>
                  <a:srgbClr val="3F7F5F"/>
                </a:solidFill>
                <a:latin typeface="Consolas"/>
              </a:rPr>
              <a:t>"http://mybatis.org/</a:t>
            </a:r>
            <a:r>
              <a:rPr lang="en-US" altLang="ko-KR" sz="900" dirty="0" err="1" smtClean="0">
                <a:solidFill>
                  <a:srgbClr val="3F7F5F"/>
                </a:solidFill>
                <a:latin typeface="Consolas"/>
              </a:rPr>
              <a:t>dtd</a:t>
            </a:r>
            <a:r>
              <a:rPr lang="en-US" altLang="ko-KR" sz="900" dirty="0" smtClean="0">
                <a:solidFill>
                  <a:srgbClr val="3F7F5F"/>
                </a:solidFill>
                <a:latin typeface="Consolas"/>
              </a:rPr>
              <a:t>/mybatis-3-mapper.dtd"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endParaRPr lang="ko-KR" altLang="en-US" sz="900" dirty="0" smtClean="0">
              <a:latin typeface="Consolas"/>
            </a:endParaRP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mapper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namespace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"Employee"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endParaRPr lang="ko-KR" altLang="en-US" sz="900" dirty="0" smtClean="0">
              <a:latin typeface="Consolas"/>
            </a:endParaRP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select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id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err="1" smtClean="0">
                <a:solidFill>
                  <a:srgbClr val="2A00FF"/>
                </a:solidFill>
                <a:latin typeface="Consolas"/>
              </a:rPr>
              <a:t>retrieveEmployee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altLang="ko-KR" sz="900" i="1" dirty="0" err="1" smtClean="0">
                <a:solidFill>
                  <a:srgbClr val="7F007F"/>
                </a:solidFill>
                <a:latin typeface="Consolas"/>
              </a:rPr>
              <a:t>resultType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"employee"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&lt;![CDATA[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  SELECT A.NUM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    FROM SAM_EMPLOYEE A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   WHERE A.NUM = #{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]]&gt;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select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&lt;/mapper&gt;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272479" y="1459833"/>
            <a:ext cx="4186463" cy="16158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646464"/>
                </a:solidFill>
                <a:latin typeface="Consolas"/>
              </a:rPr>
              <a:t>@Repository</a:t>
            </a:r>
          </a:p>
          <a:p>
            <a:pPr algn="l"/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EmployeeDao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ko-KR" altLang="en-US" sz="900" dirty="0" smtClean="0">
              <a:latin typeface="Consolas"/>
            </a:endParaRPr>
          </a:p>
          <a:p>
            <a:pPr algn="l"/>
            <a:r>
              <a:rPr lang="en-US" altLang="ko-KR" sz="900" dirty="0" smtClean="0">
                <a:solidFill>
                  <a:srgbClr val="646464"/>
                </a:solidFill>
                <a:latin typeface="Consolas"/>
              </a:rPr>
              <a:t>@Resource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(name = 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 err="1" smtClean="0">
                <a:solidFill>
                  <a:srgbClr val="2A00FF"/>
                </a:solidFill>
                <a:latin typeface="Consolas"/>
              </a:rPr>
              <a:t>sqlSession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SqlSession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err="1">
                <a:solidFill>
                  <a:srgbClr val="0000C0"/>
                </a:solidFill>
                <a:latin typeface="Consolas"/>
              </a:rPr>
              <a:t>sqlSession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ko-KR" altLang="en-US" sz="900" dirty="0" smtClean="0">
              <a:latin typeface="Consolas"/>
            </a:endParaRPr>
          </a:p>
          <a:p>
            <a:pPr algn="l"/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List&lt;Employee&gt; 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retrieveEmployeeList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(Employee </a:t>
            </a:r>
            <a:r>
              <a:rPr lang="en-US" altLang="ko-KR" sz="900" dirty="0">
                <a:solidFill>
                  <a:srgbClr val="6A3E3E"/>
                </a:solidFill>
                <a:latin typeface="Consolas"/>
              </a:rPr>
              <a:t>employee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err="1">
                <a:solidFill>
                  <a:srgbClr val="0000C0"/>
                </a:solidFill>
                <a:latin typeface="Consolas"/>
              </a:rPr>
              <a:t>sqlSession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.selectList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 err="1">
                <a:solidFill>
                  <a:srgbClr val="2A00FF"/>
                </a:solidFill>
                <a:latin typeface="Consolas"/>
              </a:rPr>
              <a:t>Employee.retrieveEmployeeList</a:t>
            </a:r>
            <a:r>
              <a:rPr lang="en-US" altLang="ko-KR" sz="9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900" dirty="0">
                <a:solidFill>
                  <a:srgbClr val="6A3E3E"/>
                </a:solidFill>
                <a:latin typeface="Consolas"/>
              </a:rPr>
              <a:t>employee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900" dirty="0" smtClean="0">
              <a:latin typeface="Consolas"/>
            </a:endParaRP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900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67801" y="2996952"/>
            <a:ext cx="4186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err="1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800" b="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(emplyee.xml)</a:t>
            </a:r>
            <a:endParaRPr lang="ko-KR" altLang="ko-KR" sz="1800" b="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2480" y="1120108"/>
            <a:ext cx="4186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err="1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800" b="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800" b="0" dirty="0" err="1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EmployeeDao</a:t>
            </a:r>
            <a:r>
              <a:rPr lang="en-US" altLang="ko-KR" sz="1800" b="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ko-KR" sz="1800" b="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61835" y="2469984"/>
            <a:ext cx="702933" cy="1440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79495" y="3878978"/>
            <a:ext cx="711611" cy="22270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64768" y="2437127"/>
            <a:ext cx="1331471" cy="1768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646530" y="1470374"/>
            <a:ext cx="4338719" cy="46380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Dao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생성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vs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LCommonDao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</a:t>
            </a: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에도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LCommonDao</a:t>
            </a: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있다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dev-on.com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참조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datasource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선택할 때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 저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sqlSession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어떤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datasource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주입하느냐로 설정할 수 있다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(context-mybatis.xml) 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반면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Framework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에서는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devon-framework.xml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설정한 뒤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LCommonDao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호출할 때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datasource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명을 넣게끔 되어있다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저는 후자가 더 개발하기 편했습니다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.)</a:t>
            </a:r>
            <a:endParaRPr lang="en-US" altLang="ko-KR" sz="1400" b="0" dirty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이밖에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Persistent Layer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경우는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2016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기출문제로 올라온 답안에서 자세히 설명 되어있다고 하니 참고하세요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92560" y="4175232"/>
            <a:ext cx="1373152" cy="22270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779886" y="1211621"/>
            <a:ext cx="946301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차이점</a:t>
            </a:r>
            <a:endParaRPr lang="ko-KR" altLang="ko-KR" sz="1800" b="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4" name="직선 화살표 연결선 23"/>
          <p:cNvCxnSpPr>
            <a:stCxn id="14" idx="2"/>
            <a:endCxn id="15" idx="0"/>
          </p:cNvCxnSpPr>
          <p:nvPr/>
        </p:nvCxnSpPr>
        <p:spPr>
          <a:xfrm flipH="1">
            <a:off x="1735301" y="2614000"/>
            <a:ext cx="778001" cy="126497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2"/>
            <a:endCxn id="22" idx="3"/>
          </p:cNvCxnSpPr>
          <p:nvPr/>
        </p:nvCxnSpPr>
        <p:spPr>
          <a:xfrm flipH="1">
            <a:off x="2365712" y="2614000"/>
            <a:ext cx="1164792" cy="167258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1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4120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Framework vs.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8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Service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2229" name="Picture 5" descr="C:\Users\77040\Downloads\table diagram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572" y="117475"/>
            <a:ext cx="1691356" cy="220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103096" y="1376628"/>
            <a:ext cx="1727831" cy="24856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7800" y="3344715"/>
            <a:ext cx="4281142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ko-KR" sz="900" dirty="0" smtClean="0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Resource</a:t>
            </a:r>
            <a:r>
              <a:rPr lang="en-US" altLang="ko-KR" sz="9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(name = </a:t>
            </a:r>
            <a:r>
              <a:rPr lang="en-US" altLang="ko-KR" sz="900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ko-KR" sz="900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employeeDao</a:t>
            </a:r>
            <a:r>
              <a:rPr lang="en-US" altLang="ko-KR" sz="900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ko-KR" sz="9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</a:p>
          <a:p>
            <a:pPr algn="l"/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EmployeeDao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err="1">
                <a:solidFill>
                  <a:srgbClr val="0000C0"/>
                </a:solidFill>
                <a:latin typeface="Consolas"/>
              </a:rPr>
              <a:t>employeeDao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ko-KR" altLang="en-US" sz="900" dirty="0" smtClean="0">
              <a:latin typeface="Consolas"/>
            </a:endParaRPr>
          </a:p>
          <a:p>
            <a:pPr algn="l"/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List&lt;Employee&gt; 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retrieveEmployeeList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(Employee </a:t>
            </a:r>
            <a:r>
              <a:rPr lang="en-US" altLang="ko-KR" sz="900" dirty="0">
                <a:solidFill>
                  <a:srgbClr val="6A3E3E"/>
                </a:solidFill>
                <a:latin typeface="Consolas"/>
              </a:rPr>
              <a:t>employee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List&lt;Employee&gt; </a:t>
            </a:r>
            <a:r>
              <a:rPr lang="en-US" altLang="ko-KR" sz="900" dirty="0" err="1" smtClean="0">
                <a:solidFill>
                  <a:srgbClr val="6A3E3E"/>
                </a:solidFill>
                <a:latin typeface="Consolas"/>
              </a:rPr>
              <a:t>resultList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=    </a:t>
            </a:r>
            <a:r>
              <a:rPr lang="en-US" altLang="ko-KR" sz="900" dirty="0" err="1" smtClean="0">
                <a:solidFill>
                  <a:srgbClr val="0000C0"/>
                </a:solidFill>
                <a:latin typeface="Consolas"/>
              </a:rPr>
              <a:t>employeeDao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.retrieveEmployeeList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dirty="0" smtClean="0">
                <a:solidFill>
                  <a:srgbClr val="6A3E3E"/>
                </a:solidFill>
                <a:latin typeface="Consolas"/>
              </a:rPr>
              <a:t>employee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altLang="ko-KR" sz="900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err="1">
                <a:solidFill>
                  <a:srgbClr val="6A3E3E"/>
                </a:solidFill>
                <a:latin typeface="Consolas"/>
              </a:rPr>
              <a:t>resultList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272479" y="1459833"/>
            <a:ext cx="4186463" cy="13388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LMultiData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retrieveEmployeeList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LData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>
                <a:solidFill>
                  <a:srgbClr val="6A3E3E"/>
                </a:solidFill>
                <a:latin typeface="Consolas"/>
              </a:rPr>
              <a:t>input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LException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ko-KR" altLang="en-US" sz="900" dirty="0" smtClean="0">
              <a:latin typeface="Consolas"/>
            </a:endParaRP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LMultiData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LMultiData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LCommonDao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err="1" smtClean="0">
                <a:solidFill>
                  <a:srgbClr val="6A3E3E"/>
                </a:solidFill>
                <a:latin typeface="Consolas"/>
              </a:rPr>
              <a:t>dao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LCommonDao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latin typeface="Consolas"/>
              </a:rPr>
              <a:t>"employee/</a:t>
            </a:r>
            <a:r>
              <a:rPr lang="en-US" altLang="ko-KR" sz="900" dirty="0" err="1">
                <a:solidFill>
                  <a:srgbClr val="2A00FF"/>
                </a:solidFill>
                <a:latin typeface="Consolas"/>
              </a:rPr>
              <a:t>retrieveEmployeeList</a:t>
            </a:r>
            <a:r>
              <a:rPr lang="en-US" altLang="ko-KR" sz="9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900" dirty="0">
                <a:solidFill>
                  <a:srgbClr val="6A3E3E"/>
                </a:solidFill>
                <a:latin typeface="Consolas"/>
              </a:rPr>
              <a:t>input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900" dirty="0">
                <a:solidFill>
                  <a:srgbClr val="2A00FF"/>
                </a:solidFill>
                <a:latin typeface="Consolas"/>
              </a:rPr>
              <a:t>"default"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altLang="ko-KR" sz="900" dirty="0" smtClean="0">
                <a:solidFill>
                  <a:srgbClr val="6A3E3E"/>
                </a:solidFill>
                <a:latin typeface="Consolas"/>
              </a:rPr>
              <a:t>    result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900" dirty="0" err="1" smtClean="0">
                <a:solidFill>
                  <a:srgbClr val="6A3E3E"/>
                </a:solidFill>
                <a:latin typeface="Consolas"/>
              </a:rPr>
              <a:t>dao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.executeQuery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altLang="ko-KR" sz="900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ko-KR" altLang="en-US" sz="900" dirty="0" smtClean="0">
              <a:latin typeface="Consolas"/>
            </a:endParaRP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67801" y="2996952"/>
            <a:ext cx="4186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err="1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800" b="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800" b="0" dirty="0" err="1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EmployeeService</a:t>
            </a:r>
            <a:r>
              <a:rPr lang="en-US" altLang="ko-KR" sz="1800" b="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ko-KR" sz="1800" b="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2480" y="1120108"/>
            <a:ext cx="4186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 </a:t>
            </a: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Framework</a:t>
            </a:r>
            <a:r>
              <a:rPr lang="en-US" altLang="ko-KR" sz="1800" b="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800" b="0" dirty="0" err="1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EmployeeBiz</a:t>
            </a:r>
            <a:r>
              <a:rPr lang="en-US" altLang="ko-KR" sz="1800" b="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ko-KR" sz="1800" b="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646530" y="1470374"/>
            <a:ext cx="4338719" cy="46380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new Instance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사용금지 필요한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Service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있을 경우 상단에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@Resource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혹은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@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Autowired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이용하여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싱글톤으로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생성되어있는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bean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재활용함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Interface</a:t>
            </a:r>
            <a:r>
              <a:rPr lang="ko-KR" altLang="en-US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기반으로 작성해야 함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Transaction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대한 처리도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xml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 혹은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@Transactional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이용하여 처리</a:t>
            </a: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779886" y="1211621"/>
            <a:ext cx="946301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차이점</a:t>
            </a:r>
            <a:endParaRPr lang="ko-KR" altLang="ko-KR" sz="1800" b="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5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4120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Framework vs.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8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2229" name="Picture 5" descr="C:\Users\77040\Downloads\table diagram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572" y="117475"/>
            <a:ext cx="1691356" cy="220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103096" y="692696"/>
            <a:ext cx="1727831" cy="597274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2480" y="2743760"/>
            <a:ext cx="4186463" cy="147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RetrieveEmployeeListCmd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LAbstractCommand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ko-KR" altLang="en-US" sz="900" dirty="0" smtClean="0">
              <a:latin typeface="Consolas"/>
            </a:endParaRPr>
          </a:p>
          <a:p>
            <a:pPr algn="l"/>
            <a:r>
              <a:rPr lang="en-US" altLang="ko-KR" sz="900" dirty="0" smtClean="0">
                <a:solidFill>
                  <a:srgbClr val="646464"/>
                </a:solidFill>
                <a:latin typeface="Consolas"/>
              </a:rPr>
              <a:t>    @Override</a:t>
            </a:r>
          </a:p>
          <a:p>
            <a:pPr algn="l"/>
            <a:r>
              <a:rPr lang="en-US" altLang="ko-KR" sz="900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execute() </a:t>
            </a:r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Exception {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EmployeeBiz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6A3E3E"/>
                </a:solidFill>
                <a:latin typeface="Consolas"/>
              </a:rPr>
              <a:t>biz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LServiceProxy.</a:t>
            </a:r>
            <a:r>
              <a:rPr lang="en-US" altLang="ko-KR" sz="900" i="1" dirty="0" err="1" smtClean="0">
                <a:solidFill>
                  <a:srgbClr val="000000"/>
                </a:solidFill>
                <a:latin typeface="Consolas"/>
              </a:rPr>
              <a:t>getProxy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"default"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900" i="1" dirty="0" err="1" smtClean="0">
                <a:solidFill>
                  <a:srgbClr val="000000"/>
                </a:solidFill>
                <a:latin typeface="Consolas"/>
              </a:rPr>
              <a:t>EmployeeBiz.</a:t>
            </a:r>
            <a:r>
              <a:rPr lang="en-US" altLang="ko-KR" sz="900" i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9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LMultiData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err="1" smtClean="0">
                <a:solidFill>
                  <a:srgbClr val="6A3E3E"/>
                </a:solidFill>
                <a:latin typeface="Consolas"/>
              </a:rPr>
              <a:t>resultList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900" dirty="0" err="1" smtClean="0">
                <a:solidFill>
                  <a:srgbClr val="6A3E3E"/>
                </a:solidFill>
                <a:latin typeface="Consolas"/>
              </a:rPr>
              <a:t>biz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.retrieveEmployeeList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dirty="0" smtClean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LActionContext.</a:t>
            </a:r>
            <a:r>
              <a:rPr lang="en-US" altLang="ko-KR" sz="900" i="1" dirty="0" err="1" smtClean="0">
                <a:solidFill>
                  <a:srgbClr val="000000"/>
                </a:solidFill>
                <a:latin typeface="Consolas"/>
              </a:rPr>
              <a:t>setAttribute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err="1" smtClean="0">
                <a:solidFill>
                  <a:srgbClr val="2A00FF"/>
                </a:solidFill>
                <a:latin typeface="Consolas"/>
              </a:rPr>
              <a:t>resultList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900" i="1" dirty="0" err="1" smtClean="0">
                <a:solidFill>
                  <a:srgbClr val="6A3E3E"/>
                </a:solidFill>
                <a:latin typeface="Consolas"/>
              </a:rPr>
              <a:t>resultList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ko-KR" altLang="en-US" sz="900" dirty="0" smtClean="0">
              <a:latin typeface="Consolas"/>
            </a:endParaRP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272479" y="1459833"/>
            <a:ext cx="4186463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&lt;?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xml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version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"1.0" </a:t>
            </a:r>
            <a:r>
              <a:rPr lang="en-US" altLang="ko-KR" sz="900" i="1" dirty="0" smtClean="0">
                <a:solidFill>
                  <a:srgbClr val="7F007F"/>
                </a:solidFill>
                <a:latin typeface="Consolas"/>
              </a:rPr>
              <a:t>encoding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"UTF-8"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?&gt;</a:t>
            </a: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navigation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ko-KR" altLang="en-US" sz="900" dirty="0" smtClean="0">
              <a:latin typeface="Consolas"/>
            </a:endParaRP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action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err="1" smtClean="0">
                <a:solidFill>
                  <a:srgbClr val="2A00FF"/>
                </a:solidFill>
                <a:latin typeface="Consolas"/>
              </a:rPr>
              <a:t>retrieveEmployeeList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command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devonframework.sample.office.employee.command.RetrieveEmployeeListCmd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command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return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/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jsp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/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employee_vo_form.jsp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return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action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ko-KR" altLang="en-US" sz="900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navigation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900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85890" y="4293096"/>
            <a:ext cx="4186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err="1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800" b="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800" b="0" dirty="0" err="1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EmployeeController</a:t>
            </a:r>
            <a:r>
              <a:rPr lang="en-US" altLang="ko-KR" sz="1800" b="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ko-KR" sz="1800" b="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2480" y="1120108"/>
            <a:ext cx="4186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 </a:t>
            </a: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Framework</a:t>
            </a:r>
            <a:r>
              <a:rPr lang="en-US" altLang="ko-KR" sz="1800" b="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800" b="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(navigation</a:t>
            </a:r>
            <a:r>
              <a:rPr lang="ko-KR" altLang="en-US" sz="1800" b="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sz="1800" b="0" dirty="0" err="1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Cmd</a:t>
            </a:r>
            <a:r>
              <a:rPr lang="en-US" altLang="ko-KR" sz="1800" b="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ko-KR" sz="1800" b="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646530" y="1470374"/>
            <a:ext cx="4338719" cy="46380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화면에서 보내는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Action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마다 커맨드를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만들었다면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에서는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메서드마다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하나의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action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대응된다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navigation.xml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설정기반으로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action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관리했던 </a:t>
            </a:r>
            <a:r>
              <a:rPr lang="ko-KR" altLang="en-US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것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과는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달리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r>
              <a:rPr lang="ko-KR" altLang="en-US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메서드에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Mapping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관리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 시 재기동이 필요하고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얼만큼의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action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등록되어있는지 알기가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어렵다는 단점이 존재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리턴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화면명을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명시해야 함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Framework Standard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경우 호출하는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Servlet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여러 개가 있을 수 있지만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GeneralServlet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AjaxServlet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에서는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모두 제공된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DispatcherServlet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779886" y="1211621"/>
            <a:ext cx="946301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차이점</a:t>
            </a:r>
            <a:endParaRPr lang="ko-KR" altLang="ko-KR" sz="1800" b="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2479" y="4560540"/>
            <a:ext cx="4896545" cy="18928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646464"/>
                </a:solidFill>
                <a:latin typeface="Consolas"/>
              </a:rPr>
              <a:t>@Controller</a:t>
            </a:r>
          </a:p>
          <a:p>
            <a:pPr algn="l"/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EmployeeController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r>
              <a:rPr lang="en-US" altLang="ko-KR" sz="900" dirty="0" smtClean="0">
                <a:solidFill>
                  <a:srgbClr val="646464"/>
                </a:solidFill>
                <a:latin typeface="Consolas"/>
              </a:rPr>
              <a:t>    </a:t>
            </a:r>
          </a:p>
          <a:p>
            <a:pPr algn="l"/>
            <a:r>
              <a:rPr lang="en-US" altLang="ko-KR" sz="900" dirty="0">
                <a:solidFill>
                  <a:srgbClr val="646464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646464"/>
                </a:solidFill>
                <a:latin typeface="Consolas"/>
              </a:rPr>
              <a:t>   @</a:t>
            </a:r>
            <a:r>
              <a:rPr lang="en-US" altLang="ko-KR" sz="900" dirty="0" err="1" smtClean="0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RequestMapping</a:t>
            </a:r>
            <a:r>
              <a:rPr lang="en-US" altLang="ko-KR" sz="9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(value = </a:t>
            </a:r>
            <a:r>
              <a:rPr lang="en-US" altLang="ko-KR" sz="900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"/employee/retrieveEmployeeList.do"</a:t>
            </a:r>
            <a:r>
              <a:rPr lang="en-US" altLang="ko-KR" sz="9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</a:p>
          <a:p>
            <a:pPr algn="l"/>
            <a:r>
              <a:rPr lang="en-US" altLang="ko-KR" sz="900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retrieveEmployeeList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(Employee </a:t>
            </a:r>
            <a:r>
              <a:rPr lang="en-US" altLang="ko-KR" sz="900" dirty="0">
                <a:solidFill>
                  <a:srgbClr val="6A3E3E"/>
                </a:solidFill>
                <a:latin typeface="Consolas"/>
              </a:rPr>
              <a:t>input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Consolas"/>
              </a:rPr>
              <a:t>ModelMap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  List&lt;Employee&gt; </a:t>
            </a:r>
            <a:r>
              <a:rPr lang="en-US" altLang="ko-KR" sz="900" dirty="0" err="1" smtClean="0">
                <a:solidFill>
                  <a:srgbClr val="6A3E3E"/>
                </a:solidFill>
                <a:latin typeface="Consolas"/>
              </a:rPr>
              <a:t>resultList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900" dirty="0" err="1" smtClean="0">
                <a:solidFill>
                  <a:srgbClr val="0000C0"/>
                </a:solidFill>
                <a:latin typeface="Consolas"/>
              </a:rPr>
              <a:t>employeeService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.retrieveEmployeeList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dirty="0" smtClean="0">
                <a:solidFill>
                  <a:srgbClr val="6A3E3E"/>
                </a:solidFill>
                <a:latin typeface="Consolas"/>
              </a:rPr>
              <a:t>input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altLang="ko-KR" sz="900" dirty="0" smtClean="0">
                <a:solidFill>
                  <a:srgbClr val="6A3E3E"/>
                </a:solidFill>
                <a:latin typeface="Consolas"/>
              </a:rPr>
              <a:t>        </a:t>
            </a:r>
            <a:r>
              <a:rPr lang="en-US" altLang="ko-KR" sz="900" dirty="0" err="1" smtClean="0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.addAttribute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"input"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900" dirty="0" smtClean="0">
                <a:solidFill>
                  <a:srgbClr val="6A3E3E"/>
                </a:solidFill>
                <a:latin typeface="Consolas"/>
              </a:rPr>
              <a:t>input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altLang="ko-KR" sz="900" dirty="0" smtClean="0">
                <a:solidFill>
                  <a:srgbClr val="6A3E3E"/>
                </a:solidFill>
                <a:latin typeface="Consolas"/>
              </a:rPr>
              <a:t>        </a:t>
            </a:r>
            <a:r>
              <a:rPr lang="en-US" altLang="ko-KR" sz="900" dirty="0" err="1" smtClean="0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.addAttribute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 err="1" smtClean="0">
                <a:solidFill>
                  <a:srgbClr val="2A00FF"/>
                </a:solidFill>
                <a:latin typeface="Consolas"/>
              </a:rPr>
              <a:t>resultList</a:t>
            </a:r>
            <a:r>
              <a:rPr lang="en-US" altLang="ko-KR" sz="9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900" dirty="0" err="1" smtClean="0">
                <a:solidFill>
                  <a:srgbClr val="6A3E3E"/>
                </a:solidFill>
                <a:latin typeface="Consolas"/>
              </a:rPr>
              <a:t>resultList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altLang="ko-KR" sz="900" dirty="0" smtClean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 err="1">
                <a:solidFill>
                  <a:srgbClr val="2A00FF"/>
                </a:solidFill>
                <a:latin typeface="Consolas"/>
              </a:rPr>
              <a:t>employee_vo_form</a:t>
            </a:r>
            <a:r>
              <a:rPr lang="en-US" altLang="ko-KR" sz="9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algn="l"/>
            <a:endParaRPr lang="en-US" altLang="ko-KR" sz="900" dirty="0" smtClean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ko-KR" sz="900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1470483" y="1772816"/>
            <a:ext cx="1331471" cy="1768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1"/>
          </p:cNvCxnSpPr>
          <p:nvPr/>
        </p:nvCxnSpPr>
        <p:spPr>
          <a:xfrm flipH="1">
            <a:off x="592283" y="1861253"/>
            <a:ext cx="878200" cy="313399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73229" y="4995246"/>
            <a:ext cx="3921573" cy="1768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48902" y="2205038"/>
            <a:ext cx="1659882" cy="1768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2"/>
          </p:cNvCxnSpPr>
          <p:nvPr/>
        </p:nvCxnSpPr>
        <p:spPr>
          <a:xfrm flipH="1">
            <a:off x="1689069" y="2381911"/>
            <a:ext cx="489774" cy="345921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37264" y="5841124"/>
            <a:ext cx="1703611" cy="1768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39097" y="6017997"/>
            <a:ext cx="4059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// </a:t>
            </a:r>
            <a:r>
              <a:rPr lang="ko-KR" altLang="en-US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실제로는 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/WEB-INF/</a:t>
            </a:r>
            <a:r>
              <a:rPr lang="en-US" altLang="ko-KR" dirty="0" err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jsp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employee_vo_form.jsp</a:t>
            </a:r>
            <a:r>
              <a:rPr lang="en-US" altLang="ko-KR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사용됨</a:t>
            </a:r>
            <a:endParaRPr lang="ko-KR" altLang="en-US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7264" y="3759789"/>
            <a:ext cx="3467664" cy="1768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571097" y="3936662"/>
            <a:ext cx="869735" cy="179659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30132" y="5710518"/>
            <a:ext cx="2889767" cy="12904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36824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DevOnFrame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Web Architecture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Web </a:t>
            </a: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Archite</a:t>
            </a: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cture</a:t>
            </a: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</a:t>
            </a: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Layer</a:t>
            </a: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 흐름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" t="2390" r="1344" b="2884"/>
          <a:stretch/>
        </p:blipFill>
        <p:spPr bwMode="auto">
          <a:xfrm>
            <a:off x="367554" y="1246094"/>
            <a:ext cx="9105059" cy="4930588"/>
          </a:xfrm>
          <a:prstGeom prst="rect">
            <a:avLst/>
          </a:prstGeom>
          <a:noFill/>
          <a:ln w="158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723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MVC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MVC (Model – View –Controller) Pattern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3050" y="1124744"/>
            <a:ext cx="9144446" cy="1944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 :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어플리케이션의 데이터와 비즈니스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로직을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담는 객체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View : Model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정보를 사용자에게 표시하고 하나의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다양한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View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사용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 : Model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View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중계역할을 하며 사용자의 요청을 받아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변경된 상태를 반영 및 응답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View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선택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역할에 따라 코드를 분리하여 의존관계를 줄이고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재사용성을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확대</a:t>
            </a:r>
            <a:endParaRPr lang="ko-KR" altLang="en-US" sz="1400" b="0" dirty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80" y="3247546"/>
            <a:ext cx="4544839" cy="280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3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1645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Spring MVC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0A5090"/>
                </a:solidFill>
                <a:latin typeface="맑은 고딕" pitchFamily="50" charset="-127"/>
                <a:ea typeface="맑은 고딕" pitchFamily="50" charset="-127"/>
              </a:rPr>
              <a:t>Concept</a:t>
            </a:r>
            <a:endParaRPr lang="ko-KR" altLang="ko-KR" sz="1800" dirty="0">
              <a:solidFill>
                <a:srgbClr val="0A509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5875" y="6105525"/>
            <a:ext cx="1781175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</a:rPr>
              <a:t>http://www.dev-on.com/</a:t>
            </a:r>
            <a:endParaRPr lang="ko-KR" alt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2112645"/>
            <a:ext cx="8049344" cy="431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3050" y="1124745"/>
            <a:ext cx="9144446" cy="10802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URL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기준으로 업무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선택하여 호출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리턴한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정보를 기준으로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View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선택하여 결과를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return</a:t>
            </a:r>
            <a:endParaRPr lang="ko-KR" altLang="en-US" sz="1400" b="0" dirty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1502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Spring MVC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Web MVC – DispatcherServlet</a:t>
            </a:r>
            <a:endParaRPr lang="ko-KR" altLang="ko-KR" sz="180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2522" y="4437112"/>
            <a:ext cx="9632950" cy="1944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Client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request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전달하면 </a:t>
            </a:r>
            <a:r>
              <a:rPr lang="en-US" altLang="ko-KR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DispatcherServlet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request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받는다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최초 </a:t>
            </a:r>
            <a:r>
              <a:rPr lang="en-US" altLang="ko-KR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DispatcherServlet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request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 시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web </a:t>
            </a:r>
            <a:r>
              <a:rPr lang="en-US" altLang="ko-KR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applicationContext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메타설정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(xml)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참조하여 생성된다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altLang="ko-KR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DispatcherSevlet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request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정보와 함께 </a:t>
            </a:r>
            <a:r>
              <a:rPr lang="en-US" altLang="ko-KR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HandlerMapping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호출하면 </a:t>
            </a:r>
            <a:r>
              <a:rPr lang="en-US" altLang="ko-KR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HandlerMapping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request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처리할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정보를 알려준다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altLang="ko-KR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DispatcherServlet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HandlerAdapter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통해 실제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호출한다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비즈니스 </a:t>
            </a:r>
            <a:r>
              <a:rPr lang="ko-KR" altLang="en-US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로직을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수행하기 위해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Service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실행한다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Service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Dao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호출한다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Dao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실행하여 결과값을 반환한다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Model(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결과데이터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View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반환한다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altLang="ko-KR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ViewResolver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ko-KR" altLang="en-US" b="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리턴한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View Name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받아 해당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View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객체를 반환한다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View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r>
              <a:rPr lang="ko-KR" altLang="en-US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전달한다</a:t>
            </a:r>
            <a:r>
              <a:rPr lang="en-US" altLang="ko-KR" b="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3074" name="Picture 2" descr="http://www.dev-on.com/devonframe/wiki/lib/exe/fetch.php?media=devonframe:component:online:webmvc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39" y="1167837"/>
            <a:ext cx="7975501" cy="319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9989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@MVC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Concept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3050" y="1124744"/>
            <a:ext cx="9632950" cy="14401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Handler Mapping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적용될 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대해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MVC  bean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설정을 적용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Annotation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사용하여 정의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WebApplicationContext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별로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@Controller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 추가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ContextLoaderListener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설정에서는 공통 설정인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(@Service, @Repository)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</a:t>
            </a:r>
            <a:endParaRPr lang="ko-KR" altLang="en-US" sz="1400" b="0" dirty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7800" y="3068960"/>
            <a:ext cx="8807450" cy="147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&lt;!– context-common.xml --&gt;</a:t>
            </a:r>
          </a:p>
          <a:p>
            <a:pPr algn="l"/>
            <a:r>
              <a:rPr lang="en-US" altLang="ko-KR" sz="9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&lt;</a:t>
            </a:r>
            <a:r>
              <a:rPr lang="en-US" altLang="ko-KR" sz="9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context:component-scan</a:t>
            </a:r>
            <a:r>
              <a:rPr lang="en-US" altLang="ko-KR" sz="9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base-package</a:t>
            </a:r>
            <a:r>
              <a:rPr lang="en-US" altLang="ko-KR" sz="9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ko-KR" sz="900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devonframe.sample</a:t>
            </a:r>
            <a:r>
              <a:rPr lang="en-US" altLang="ko-KR" sz="9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, </a:t>
            </a:r>
            <a:r>
              <a:rPr lang="en-US" altLang="ko-KR" sz="900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devonframe.management</a:t>
            </a:r>
            <a:r>
              <a:rPr lang="en-US" altLang="ko-KR" sz="9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ko-KR" sz="900" i="1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context:exclude-filter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"annotation" </a:t>
            </a:r>
            <a:r>
              <a:rPr lang="en-US" altLang="ko-KR" sz="900" i="1" dirty="0" smtClean="0">
                <a:solidFill>
                  <a:srgbClr val="7F007F"/>
                </a:solidFill>
                <a:latin typeface="Consolas"/>
              </a:rPr>
              <a:t>expression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err="1" smtClean="0">
                <a:solidFill>
                  <a:srgbClr val="2A00FF"/>
                </a:solidFill>
                <a:latin typeface="Consolas"/>
              </a:rPr>
              <a:t>org.springframework.stereotype.Controller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context:component-scan</a:t>
            </a:r>
            <a:r>
              <a:rPr lang="en-US" altLang="ko-KR" sz="9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ko-KR" altLang="en-US" sz="900" dirty="0" smtClean="0"/>
          </a:p>
          <a:p>
            <a:pPr algn="l"/>
            <a:endParaRPr lang="en-US" altLang="ko-KR" sz="900" dirty="0" smtClean="0">
              <a:solidFill>
                <a:srgbClr val="008080"/>
              </a:solidFill>
              <a:latin typeface="Consolas"/>
            </a:endParaRPr>
          </a:p>
          <a:p>
            <a:pPr algn="l"/>
            <a:r>
              <a:rPr lang="en-US" altLang="ko-KR" sz="9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&lt;!– mvc-context-servlet.xml --&gt;</a:t>
            </a:r>
            <a:endParaRPr lang="en-US" altLang="ko-KR" sz="900" dirty="0" smtClean="0">
              <a:solidFill>
                <a:srgbClr val="008080"/>
              </a:solidFill>
              <a:latin typeface="Consolas"/>
            </a:endParaRP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context:component-scan</a:t>
            </a:r>
            <a:r>
              <a:rPr lang="en-US" altLang="ko-KR" sz="900" dirty="0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7F007F"/>
                </a:solidFill>
                <a:highlight>
                  <a:srgbClr val="D4D4D4"/>
                </a:highlight>
                <a:latin typeface="Consolas"/>
              </a:rPr>
              <a:t>base-package</a:t>
            </a:r>
            <a:r>
              <a:rPr lang="en-US" altLang="ko-KR" sz="9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ko-KR" sz="900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devonframe.sample</a:t>
            </a:r>
            <a:r>
              <a:rPr lang="en-US" altLang="ko-KR" sz="9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, </a:t>
            </a:r>
            <a:r>
              <a:rPr lang="en-US" altLang="ko-KR" sz="900" i="1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devonframe.management</a:t>
            </a:r>
            <a:r>
              <a:rPr lang="en-US" altLang="ko-KR" sz="9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ko-KR" sz="900" i="1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context:exclude-filter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"annotation" </a:t>
            </a:r>
            <a:r>
              <a:rPr lang="en-US" altLang="ko-KR" sz="900" i="1" dirty="0" smtClean="0">
                <a:solidFill>
                  <a:srgbClr val="7F007F"/>
                </a:solidFill>
                <a:latin typeface="Consolas"/>
              </a:rPr>
              <a:t>expression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err="1" smtClean="0">
                <a:solidFill>
                  <a:srgbClr val="2A00FF"/>
                </a:solidFill>
                <a:latin typeface="Consolas"/>
              </a:rPr>
              <a:t>org.springframework.stereotype.Service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context:exclude-filter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7F007F"/>
                </a:solidFill>
                <a:latin typeface="Consolas"/>
              </a:rPr>
              <a:t>type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"annotation" </a:t>
            </a:r>
            <a:r>
              <a:rPr lang="en-US" altLang="ko-KR" sz="900" i="1" dirty="0" smtClean="0">
                <a:solidFill>
                  <a:srgbClr val="7F007F"/>
                </a:solidFill>
                <a:latin typeface="Consolas"/>
              </a:rPr>
              <a:t>expression</a:t>
            </a:r>
            <a:r>
              <a:rPr lang="en-US" altLang="ko-KR" sz="900" i="1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err="1" smtClean="0">
                <a:solidFill>
                  <a:srgbClr val="2A00FF"/>
                </a:solidFill>
                <a:latin typeface="Consolas"/>
              </a:rPr>
              <a:t>org.springframework.stereotype.Repository</a:t>
            </a:r>
            <a:r>
              <a:rPr lang="en-US" altLang="ko-KR" sz="9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900" i="1" dirty="0" smtClean="0">
                <a:solidFill>
                  <a:srgbClr val="008080"/>
                </a:solidFill>
                <a:latin typeface="Consolas"/>
              </a:rPr>
              <a:t>/&gt;</a:t>
            </a:r>
          </a:p>
          <a:p>
            <a:pPr algn="l"/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err="1" smtClean="0">
                <a:solidFill>
                  <a:srgbClr val="3F7F7F"/>
                </a:solidFill>
                <a:highlight>
                  <a:srgbClr val="D4D4D4"/>
                </a:highlight>
                <a:latin typeface="Consolas"/>
              </a:rPr>
              <a:t>context:component-scan</a:t>
            </a:r>
            <a:r>
              <a:rPr lang="en-US" altLang="ko-KR" sz="900" dirty="0" smtClean="0">
                <a:solidFill>
                  <a:srgbClr val="008080"/>
                </a:solidFill>
                <a:highlight>
                  <a:srgbClr val="D4D4D4"/>
                </a:highlight>
                <a:latin typeface="Consolas"/>
              </a:rPr>
              <a:t>&gt;</a:t>
            </a:r>
            <a:endParaRPr lang="ko-KR" altLang="en-US" sz="900" dirty="0"/>
          </a:p>
        </p:txBody>
      </p:sp>
      <p:pic>
        <p:nvPicPr>
          <p:cNvPr id="11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690887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73125" y="2636912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설정 </a:t>
            </a:r>
            <a:r>
              <a:rPr lang="en-US" altLang="ko-KR" sz="1800" b="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(context-common.xml, mvc-context-servlet.xml)</a:t>
            </a:r>
            <a:endParaRPr lang="ko-KR" altLang="ko-KR" sz="1800" b="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42" y="4725144"/>
            <a:ext cx="791664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80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21595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DispatcherServlet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환경설정 </a:t>
            </a: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(web.xml)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3050" y="1124744"/>
            <a:ext cx="9632950" cy="864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ContextLoaderListener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 등록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DispatcherSerlvet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1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 이상 등록가능</a:t>
            </a:r>
            <a:endParaRPr lang="ko-KR" altLang="en-US" sz="1400" b="0" dirty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763" y="0"/>
            <a:ext cx="3686237" cy="134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329264" y="494602"/>
            <a:ext cx="792088" cy="293628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35" y="1984648"/>
            <a:ext cx="3169721" cy="4247114"/>
          </a:xfrm>
          <a:prstGeom prst="rect">
            <a:avLst/>
          </a:prstGeom>
          <a:noFill/>
          <a:ln w="158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00872" y="2636912"/>
            <a:ext cx="6103541" cy="1095454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context-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param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param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-name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contextConfigLocation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param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-name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param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-value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classpath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:/spring/context-*.xml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param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-value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context-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param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listener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listener-class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org.springframework.web.context.ContextLoaderListener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listener-class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listener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ko-KR" altLang="en-US" sz="900" b="0" dirty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02459" y="4108204"/>
            <a:ext cx="6103541" cy="1409027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servlet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DispatcherServlet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servlet-class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org.springframework.web.servlet.DispatcherServlet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servlet-class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init-param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param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-name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contextConfigLocation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param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-name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param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-value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classpath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:/spring/</a:t>
            </a:r>
            <a:r>
              <a:rPr lang="en-US" altLang="ko-KR" sz="900" dirty="0" err="1" smtClean="0">
                <a:solidFill>
                  <a:srgbClr val="000000"/>
                </a:solidFill>
                <a:latin typeface="Consolas"/>
              </a:rPr>
              <a:t>mvc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-context-*.xml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param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-value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err="1" smtClean="0">
                <a:solidFill>
                  <a:srgbClr val="3F7F7F"/>
                </a:solidFill>
                <a:latin typeface="Consolas"/>
              </a:rPr>
              <a:t>init-param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load-on-startup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1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load-on-startup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altLang="ko-KR" sz="9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900" dirty="0" smtClean="0">
                <a:solidFill>
                  <a:srgbClr val="3F7F7F"/>
                </a:solidFill>
                <a:latin typeface="Consolas"/>
              </a:rPr>
              <a:t>servlet</a:t>
            </a:r>
            <a:r>
              <a:rPr lang="en-US" altLang="ko-KR" sz="9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ko-KR" altLang="en-US" sz="900" b="0" dirty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64568" y="3789040"/>
            <a:ext cx="1512168" cy="172819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64568" y="5510637"/>
            <a:ext cx="1512168" cy="29462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9" idx="1"/>
          </p:cNvCxnSpPr>
          <p:nvPr/>
        </p:nvCxnSpPr>
        <p:spPr>
          <a:xfrm flipV="1">
            <a:off x="2576736" y="3184639"/>
            <a:ext cx="1224136" cy="146849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3"/>
            <a:endCxn id="10" idx="1"/>
          </p:cNvCxnSpPr>
          <p:nvPr/>
        </p:nvCxnSpPr>
        <p:spPr>
          <a:xfrm flipV="1">
            <a:off x="2576736" y="4812718"/>
            <a:ext cx="1225723" cy="84523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789335" y="2359913"/>
            <a:ext cx="29274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Listener 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통해 읽게 될 </a:t>
            </a:r>
            <a:r>
              <a:rPr lang="ko-KR" altLang="en-US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파라미터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xml 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</a:t>
            </a:r>
            <a:endParaRPr lang="ko-KR" altLang="en-US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84703" y="3831205"/>
            <a:ext cx="3544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DispatcherServlet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통해 </a:t>
            </a:r>
            <a:r>
              <a:rPr lang="ko-KR" altLang="en-US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읽게될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0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파라미터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xml </a:t>
            </a:r>
            <a:r>
              <a:rPr lang="ko-KR" altLang="en-US" b="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</a:t>
            </a:r>
            <a:endParaRPr lang="ko-KR" altLang="en-US" b="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0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13035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사용법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3050" y="1124744"/>
            <a:ext cx="9632950" cy="4320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Controller Class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작성 뒤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@Controller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선언</a:t>
            </a:r>
            <a:endParaRPr lang="ko-KR" altLang="en-US" sz="1400" b="0" dirty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763" y="0"/>
            <a:ext cx="3686237" cy="134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940425" y="548680"/>
            <a:ext cx="792088" cy="200055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9315" y="1556792"/>
            <a:ext cx="7256013" cy="48628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 smtClean="0">
                <a:solidFill>
                  <a:srgbClr val="646464"/>
                </a:solidFill>
                <a:latin typeface="Consolas"/>
              </a:rPr>
              <a:t>@Controller</a:t>
            </a:r>
          </a:p>
          <a:p>
            <a:pPr algn="l"/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EmployeeController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ko-KR" altLang="en-US" sz="1000" dirty="0" smtClean="0">
              <a:latin typeface="Consolas"/>
            </a:endParaRPr>
          </a:p>
          <a:p>
            <a:pPr lvl="1" algn="l"/>
            <a:r>
              <a:rPr lang="en-US" altLang="ko-KR" sz="10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ko-KR" sz="1000" dirty="0" smtClean="0">
                <a:solidFill>
                  <a:srgbClr val="646464"/>
                </a:solidFill>
                <a:highlight>
                  <a:srgbClr val="D4D4D4"/>
                </a:highlight>
                <a:latin typeface="Consolas"/>
              </a:rPr>
              <a:t>Resource</a:t>
            </a:r>
            <a:r>
              <a:rPr lang="en-US" altLang="ko-KR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(name = </a:t>
            </a:r>
            <a:r>
              <a:rPr lang="en-US" altLang="ko-KR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ko-KR" sz="1000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employeeServiceForDao</a:t>
            </a:r>
            <a:r>
              <a:rPr lang="en-US" altLang="ko-KR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</a:p>
          <a:p>
            <a:pPr lvl="1" algn="l"/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EmployeeService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dirty="0" err="1">
                <a:solidFill>
                  <a:srgbClr val="0000C0"/>
                </a:solidFill>
                <a:latin typeface="Consolas"/>
              </a:rPr>
              <a:t>employeeService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 algn="l"/>
            <a:endParaRPr lang="ko-KR" altLang="en-US" sz="1000" dirty="0" smtClean="0">
              <a:latin typeface="Consolas"/>
            </a:endParaRPr>
          </a:p>
          <a:p>
            <a:pPr lvl="1" algn="l"/>
            <a:r>
              <a:rPr lang="en-US" altLang="ko-KR" sz="10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ko-KR" sz="1000" dirty="0" err="1" smtClean="0">
                <a:solidFill>
                  <a:srgbClr val="646464"/>
                </a:solidFill>
                <a:latin typeface="Consolas"/>
              </a:rPr>
              <a:t>RequestMapping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(value = </a:t>
            </a:r>
            <a:r>
              <a:rPr lang="en-US" altLang="ko-KR" sz="1000" dirty="0" smtClean="0">
                <a:solidFill>
                  <a:srgbClr val="2A00FF"/>
                </a:solidFill>
                <a:latin typeface="Consolas"/>
              </a:rPr>
              <a:t>"/employee/retrieveEmployeeList.do"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 algn="l"/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retrieveEmployeeList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(@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/>
              </a:rPr>
              <a:t>ModelAttribute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Employee </a:t>
            </a:r>
            <a:r>
              <a:rPr lang="en-US" altLang="ko-KR" sz="1000" dirty="0">
                <a:solidFill>
                  <a:srgbClr val="6A3E3E"/>
                </a:solidFill>
                <a:latin typeface="Consolas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ModelMap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 algn="l"/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List&lt;Employee&gt; </a:t>
            </a:r>
            <a:r>
              <a:rPr lang="en-US" altLang="ko-KR" sz="1000" dirty="0" err="1" smtClean="0">
                <a:solidFill>
                  <a:srgbClr val="6A3E3E"/>
                </a:solidFill>
                <a:latin typeface="Consolas"/>
              </a:rPr>
              <a:t>resultList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000" dirty="0" err="1" smtClean="0">
                <a:solidFill>
                  <a:srgbClr val="0000C0"/>
                </a:solidFill>
                <a:latin typeface="Consolas"/>
              </a:rPr>
              <a:t>employeeService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/>
              </a:rPr>
              <a:t>.retrieveEmployeeList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000" dirty="0" smtClean="0">
                <a:solidFill>
                  <a:srgbClr val="6A3E3E"/>
                </a:solidFill>
                <a:latin typeface="Consolas"/>
              </a:rPr>
              <a:t>input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 algn="l"/>
            <a:r>
              <a:rPr lang="en-US" altLang="ko-KR" sz="1000" dirty="0" err="1" smtClean="0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/>
              </a:rPr>
              <a:t>.addAttribute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000" dirty="0" smtClean="0">
                <a:solidFill>
                  <a:srgbClr val="2A00FF"/>
                </a:solidFill>
                <a:latin typeface="Consolas"/>
              </a:rPr>
              <a:t>"input"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000" dirty="0" smtClean="0">
                <a:solidFill>
                  <a:srgbClr val="6A3E3E"/>
                </a:solidFill>
                <a:latin typeface="Consolas"/>
              </a:rPr>
              <a:t>input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 algn="l"/>
            <a:r>
              <a:rPr lang="en-US" altLang="ko-KR" sz="1000" dirty="0" err="1" smtClean="0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/>
              </a:rPr>
              <a:t>.addAttribute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000" dirty="0" err="1" smtClean="0">
                <a:solidFill>
                  <a:srgbClr val="2A00FF"/>
                </a:solidFill>
                <a:latin typeface="Consolas"/>
              </a:rPr>
              <a:t>resultList</a:t>
            </a:r>
            <a:r>
              <a:rPr lang="en-US" altLang="ko-KR" sz="1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000" dirty="0" err="1" smtClean="0">
                <a:solidFill>
                  <a:srgbClr val="6A3E3E"/>
                </a:solidFill>
                <a:latin typeface="Consolas"/>
              </a:rPr>
              <a:t>resultList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 algn="l"/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/>
              </a:rPr>
              <a:t>employee_vo_form</a:t>
            </a:r>
            <a:r>
              <a:rPr lang="en-US" altLang="ko-KR" sz="10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 algn="l"/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 algn="l"/>
            <a:endParaRPr lang="ko-KR" altLang="en-US" sz="1000" dirty="0" smtClean="0">
              <a:latin typeface="Consolas"/>
            </a:endParaRPr>
          </a:p>
          <a:p>
            <a:pPr lvl="1" algn="l"/>
            <a:r>
              <a:rPr lang="en-US" altLang="ko-KR" sz="10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ko-KR" sz="1000" dirty="0" err="1" smtClean="0">
                <a:solidFill>
                  <a:srgbClr val="646464"/>
                </a:solidFill>
                <a:latin typeface="Consolas"/>
              </a:rPr>
              <a:t>RequestMapping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(value = </a:t>
            </a:r>
            <a:r>
              <a:rPr lang="en-US" altLang="ko-KR" sz="1000" dirty="0" smtClean="0">
                <a:solidFill>
                  <a:srgbClr val="2A00FF"/>
                </a:solidFill>
                <a:latin typeface="Consolas"/>
              </a:rPr>
              <a:t>"/employee/retrieveEmployeeAjaxPage.do"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 algn="l"/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retrieveEmployeeAjaxPage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(@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ModelAttribute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Employee </a:t>
            </a:r>
            <a:r>
              <a:rPr lang="en-US" altLang="ko-KR" sz="1000" dirty="0">
                <a:solidFill>
                  <a:srgbClr val="6A3E3E"/>
                </a:solidFill>
                <a:latin typeface="Consolas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ModelMap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 algn="l"/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/>
              </a:rPr>
              <a:t>employee_vo_ajax</a:t>
            </a:r>
            <a:r>
              <a:rPr lang="en-US" altLang="ko-KR" sz="10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 algn="l"/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 algn="l"/>
            <a:endParaRPr lang="ko-KR" altLang="en-US" sz="1000" dirty="0" smtClean="0">
              <a:latin typeface="Consolas"/>
            </a:endParaRPr>
          </a:p>
          <a:p>
            <a:pPr lvl="1" algn="l"/>
            <a:r>
              <a:rPr lang="en-US" altLang="ko-KR" sz="10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ko-KR" sz="1000" dirty="0" err="1" smtClean="0">
                <a:solidFill>
                  <a:srgbClr val="646464"/>
                </a:solidFill>
                <a:latin typeface="Consolas"/>
              </a:rPr>
              <a:t>RequestMapping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(value = </a:t>
            </a:r>
            <a:r>
              <a:rPr lang="en-US" altLang="ko-KR" sz="1000" dirty="0" smtClean="0">
                <a:solidFill>
                  <a:srgbClr val="2A00FF"/>
                </a:solidFill>
                <a:latin typeface="Consolas"/>
              </a:rPr>
              <a:t>"/employee/</a:t>
            </a:r>
            <a:r>
              <a:rPr lang="en-US" altLang="ko-KR" sz="1000" dirty="0" err="1" smtClean="0">
                <a:solidFill>
                  <a:srgbClr val="2A00FF"/>
                </a:solidFill>
                <a:latin typeface="Consolas"/>
              </a:rPr>
              <a:t>retrieveEmployeeList.ajax</a:t>
            </a:r>
            <a:r>
              <a:rPr lang="en-US" altLang="ko-KR" sz="1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 algn="l"/>
            <a:r>
              <a:rPr lang="en-US" altLang="ko-KR" sz="10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altLang="ko-KR" sz="1000" dirty="0" err="1" smtClean="0">
                <a:solidFill>
                  <a:srgbClr val="646464"/>
                </a:solidFill>
                <a:latin typeface="Consolas"/>
              </a:rPr>
              <a:t>ResponseBody</a:t>
            </a:r>
            <a:endParaRPr lang="en-US" altLang="ko-KR" sz="1000" dirty="0" smtClean="0">
              <a:solidFill>
                <a:srgbClr val="646464"/>
              </a:solidFill>
              <a:latin typeface="Consolas"/>
            </a:endParaRPr>
          </a:p>
          <a:p>
            <a:pPr lvl="1" algn="l"/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Map&lt;String, Object&gt;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retrieveEmployeeListAjax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(@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ModelAttribute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Employee </a:t>
            </a:r>
            <a:r>
              <a:rPr lang="en-US" altLang="ko-KR" sz="1000" dirty="0">
                <a:solidFill>
                  <a:srgbClr val="6A3E3E"/>
                </a:solidFill>
                <a:latin typeface="Consolas"/>
              </a:rPr>
              <a:t>input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ModelMap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/>
              </a:rPr>
              <a:t>model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 algn="l"/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List&lt;Employee&gt; </a:t>
            </a:r>
            <a:r>
              <a:rPr lang="en-US" altLang="ko-KR" sz="1000" dirty="0" err="1" smtClean="0">
                <a:solidFill>
                  <a:srgbClr val="6A3E3E"/>
                </a:solidFill>
                <a:latin typeface="Consolas"/>
              </a:rPr>
              <a:t>resultList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000" dirty="0" err="1" smtClean="0">
                <a:solidFill>
                  <a:srgbClr val="0000C0"/>
                </a:solidFill>
                <a:latin typeface="Consolas"/>
              </a:rPr>
              <a:t>employeeService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/>
              </a:rPr>
              <a:t>.retrieveEmployeeList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000" dirty="0" smtClean="0">
                <a:solidFill>
                  <a:srgbClr val="6A3E3E"/>
                </a:solidFill>
                <a:latin typeface="Consolas"/>
              </a:rPr>
              <a:t>input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 algn="l"/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Map&lt;String, Object&gt; </a:t>
            </a:r>
            <a:r>
              <a:rPr lang="en-US" altLang="ko-KR" sz="1000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&lt;String, Object&gt;();</a:t>
            </a:r>
          </a:p>
          <a:p>
            <a:pPr lvl="2" algn="l"/>
            <a:r>
              <a:rPr lang="en-US" altLang="ko-KR" sz="1000" dirty="0" err="1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000" dirty="0" smtClean="0">
                <a:solidFill>
                  <a:srgbClr val="2A00FF"/>
                </a:solidFill>
                <a:latin typeface="Consolas"/>
              </a:rPr>
              <a:t>"input"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000" dirty="0" smtClean="0">
                <a:solidFill>
                  <a:srgbClr val="6A3E3E"/>
                </a:solidFill>
                <a:latin typeface="Consolas"/>
              </a:rPr>
              <a:t>input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 algn="l"/>
            <a:r>
              <a:rPr lang="en-US" altLang="ko-KR" sz="1000" dirty="0" err="1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000" dirty="0" err="1" smtClean="0">
                <a:solidFill>
                  <a:srgbClr val="2A00FF"/>
                </a:solidFill>
                <a:latin typeface="Consolas"/>
              </a:rPr>
              <a:t>resultList</a:t>
            </a:r>
            <a:r>
              <a:rPr lang="en-US" altLang="ko-KR" sz="10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000" dirty="0" err="1" smtClean="0">
                <a:solidFill>
                  <a:srgbClr val="6A3E3E"/>
                </a:solidFill>
                <a:latin typeface="Consolas"/>
              </a:rPr>
              <a:t>resultList</a:t>
            </a:r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 algn="l"/>
            <a:r>
              <a:rPr lang="en-US" altLang="ko-KR" sz="10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/>
              </a:rPr>
              <a:t>map</a:t>
            </a:r>
            <a:r>
              <a:rPr lang="en-US" altLang="ko-KR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 algn="l"/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endParaRPr lang="ko-KR" altLang="en-US" sz="1000" dirty="0" smtClean="0">
              <a:latin typeface="Consolas"/>
            </a:endParaRPr>
          </a:p>
          <a:p>
            <a:pPr algn="l"/>
            <a:r>
              <a:rPr lang="en-US" altLang="ko-KR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543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11213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6200" y="117475"/>
            <a:ext cx="13035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73125" y="757238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@</a:t>
            </a:r>
            <a:r>
              <a:rPr lang="en-US" altLang="ko-KR" sz="1800" dirty="0" err="1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RequestMapping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3050" y="1124744"/>
            <a:ext cx="9632950" cy="15841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@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RequestMapping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URL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메서드가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매핑되도록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한다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@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RequesetMapping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메서드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단위나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Type(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공통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단위로 설정한다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내부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HanlerMapping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요청된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URL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확인하여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@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RequestMapping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정보와 일치되는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Handler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정보를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DispatcherServlet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에게 알려준다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ko-KR" altLang="en-US" sz="1400" b="0" dirty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763" y="0"/>
            <a:ext cx="3686237" cy="134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940425" y="548680"/>
            <a:ext cx="792088" cy="200055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4581128"/>
            <a:ext cx="8337375" cy="1570370"/>
          </a:xfrm>
          <a:prstGeom prst="rect">
            <a:avLst/>
          </a:prstGeom>
          <a:noFill/>
          <a:ln w="158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4" descr="C:\Users\jnugukim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49" y="2683421"/>
            <a:ext cx="7191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85374" y="2629446"/>
            <a:ext cx="87598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6238" indent="-376238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1pPr>
            <a:lvl2pPr marL="742950" indent="-28575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2pPr>
            <a:lvl3pPr marL="11430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3pPr>
            <a:lvl4pPr marL="16002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4pPr>
            <a:lvl5pPr marL="2057400" indent="-228600" eaLnBrk="0" hangingPunct="0"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8518C"/>
                </a:solidFill>
                <a:latin typeface="Arial" charset="0"/>
                <a:ea typeface="산돌고딕 L" pitchFamily="18" charset="-127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ko-KR" altLang="en-US" sz="1800" dirty="0" smtClean="0">
                <a:solidFill>
                  <a:srgbClr val="0A509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사용법</a:t>
            </a:r>
            <a:endParaRPr lang="ko-KR" altLang="ko-KR" sz="1800" dirty="0">
              <a:solidFill>
                <a:srgbClr val="0A509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85299" y="2996952"/>
            <a:ext cx="9632950" cy="15841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Request</a:t>
            </a:r>
            <a:r>
              <a:rPr lang="ko-KR" altLang="en-US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처리를 담당할 </a:t>
            </a: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Controller</a:t>
            </a:r>
            <a:r>
              <a:rPr lang="ko-KR" altLang="en-US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1400" b="0" dirty="0" err="1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메서드</a:t>
            </a:r>
            <a:r>
              <a:rPr lang="ko-KR" altLang="en-US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위에 </a:t>
            </a: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@</a:t>
            </a:r>
            <a:r>
              <a:rPr lang="en-US" altLang="ko-KR" sz="1400" b="0" dirty="0" err="1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RequestMapping</a:t>
            </a:r>
            <a:r>
              <a:rPr lang="ko-KR" altLang="en-US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설정한다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클래스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위에있는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@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RequestMapping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 모든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메서드의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공통 설정으로 적용된다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ex)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가령 아래의 예제에서는</a:t>
            </a: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b="0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retrieveHrEmployee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메서드를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호출하기 위한 </a:t>
            </a:r>
            <a:r>
              <a:rPr lang="en-US" altLang="ko-KR" sz="1400" b="0" dirty="0" err="1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url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/hr/employee/retueveEmployee.do</a:t>
            </a:r>
            <a:r>
              <a:rPr lang="en-US" altLang="ko-KR" sz="1400" b="0" dirty="0" smtClean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ko-KR" sz="1400" b="0" dirty="0" smtClean="0">
              <a:solidFill>
                <a:schemeClr val="bg2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1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39616</TotalTime>
  <Words>1598</Words>
  <Application>Microsoft Office PowerPoint</Application>
  <PresentationFormat>A4 용지(210x297mm)</PresentationFormat>
  <Paragraphs>291</Paragraphs>
  <Slides>19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기본 디자인</vt:lpstr>
      <vt:lpstr>클립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DevOn Framework</dc:title>
  <dc:subject>Introduction</dc:subject>
  <dc:creator>LG CNS Framework Group</dc:creator>
  <cp:keywords>DevOn Framework 4.5</cp:keywords>
  <cp:lastModifiedBy>이헌종</cp:lastModifiedBy>
  <cp:revision>4394</cp:revision>
  <cp:lastPrinted>2001-12-26T06:52:07Z</cp:lastPrinted>
  <dcterms:created xsi:type="dcterms:W3CDTF">2003-03-10T05:36:47Z</dcterms:created>
  <dcterms:modified xsi:type="dcterms:W3CDTF">2017-08-17T07:53:20Z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만든 이">
    <vt:lpwstr>LG CNS Framework Group</vt:lpwstr>
  </property>
  <property fmtid="{D5CDD505-2E9C-101B-9397-08002B2CF9AE}" pid="3" name="언어">
    <vt:lpwstr>한국어</vt:lpwstr>
  </property>
</Properties>
</file>