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3" r:id="rId3"/>
    <p:sldId id="267" r:id="rId4"/>
    <p:sldId id="265" r:id="rId5"/>
    <p:sldId id="269" r:id="rId6"/>
    <p:sldId id="264" r:id="rId7"/>
    <p:sldId id="266" r:id="rId8"/>
    <p:sldId id="270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stin" initials="a" lastIdx="12" clrIdx="0"/>
  <p:cmAuthor id="1" name="Reetuparna Das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FF00"/>
    <a:srgbClr val="000000"/>
    <a:srgbClr val="CC9900"/>
    <a:srgbClr val="336699"/>
    <a:srgbClr val="336600"/>
    <a:srgbClr val="008000"/>
    <a:srgbClr val="BF4137"/>
    <a:srgbClr val="C7473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2166" autoAdjust="0"/>
  </p:normalViewPr>
  <p:slideViewPr>
    <p:cSldViewPr>
      <p:cViewPr varScale="1">
        <p:scale>
          <a:sx n="102" d="100"/>
          <a:sy n="102" d="100"/>
        </p:scale>
        <p:origin x="-7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08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004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C-FAR – Center for Future Architecture Research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B1B71-63B0-430D-B3E8-5A6B5081A228}" type="datetimeFigureOut">
              <a:rPr lang="en-US" smtClean="0"/>
              <a:t>12/5/2015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609C4-EB51-4131-9E9B-7745B8A22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8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429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C-FAR – Center for Future Architectures Research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0625E-1A8E-43CE-82C9-5448DB0BCC9A}" type="datetimeFigureOut">
              <a:rPr lang="en-US" smtClean="0"/>
              <a:t>12/5/2015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DD4E8-E3C4-4E99-9E5F-D815715FC6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DD4E8-E3C4-4E99-9E5F-D815715FC62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4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gradFill flip="none" rotWithShape="1">
            <a:gsLst>
              <a:gs pos="35000">
                <a:srgbClr val="EBB85B"/>
              </a:gs>
              <a:gs pos="0">
                <a:srgbClr val="EBB85B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57200"/>
            <a:ext cx="7315200" cy="2613025"/>
          </a:xfrm>
        </p:spPr>
        <p:txBody>
          <a:bodyPr anchor="b">
            <a:noAutofit/>
          </a:bodyPr>
          <a:lstStyle>
            <a:lvl1pPr algn="r">
              <a:defRPr sz="4400" cap="none" baseline="0">
                <a:latin typeface="Aharoni" pitchFamily="2" charset="-79"/>
                <a:cs typeface="Aharoni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581400"/>
            <a:ext cx="6400800" cy="2057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85000"/>
              </a:lnSpc>
            </a:pPr>
            <a:r>
              <a:rPr lang="en-US" sz="3600" b="1" dirty="0" smtClean="0"/>
              <a:t>Presenter’s name</a:t>
            </a:r>
          </a:p>
          <a:p>
            <a:pPr>
              <a:lnSpc>
                <a:spcPct val="85000"/>
              </a:lnSpc>
            </a:pPr>
            <a:r>
              <a:rPr lang="en-US" sz="2200" i="1" dirty="0" smtClean="0"/>
              <a:t>email@univ.edu</a:t>
            </a:r>
          </a:p>
          <a:p>
            <a:pPr>
              <a:lnSpc>
                <a:spcPct val="85000"/>
              </a:lnSpc>
            </a:pPr>
            <a:endParaRPr lang="en-US" sz="1000" dirty="0" smtClean="0"/>
          </a:p>
          <a:p>
            <a:pPr>
              <a:lnSpc>
                <a:spcPct val="85000"/>
              </a:lnSpc>
            </a:pPr>
            <a:r>
              <a:rPr lang="en-US" sz="2200" dirty="0" smtClean="0"/>
              <a:t>Affiliation</a:t>
            </a:r>
            <a:endParaRPr lang="en-US" sz="220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6200" y="6611183"/>
            <a:ext cx="4114800" cy="231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3352800"/>
            <a:ext cx="9144000" cy="76200"/>
          </a:xfrm>
          <a:prstGeom prst="rect">
            <a:avLst/>
          </a:prstGeom>
          <a:gradFill>
            <a:gsLst>
              <a:gs pos="0">
                <a:srgbClr val="C28518"/>
              </a:gs>
              <a:gs pos="33000">
                <a:srgbClr val="EBB85B"/>
              </a:gs>
              <a:gs pos="33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0" y="304800"/>
            <a:ext cx="9144000" cy="76200"/>
          </a:xfrm>
          <a:prstGeom prst="rect">
            <a:avLst/>
          </a:prstGeom>
          <a:gradFill>
            <a:gsLst>
              <a:gs pos="0">
                <a:srgbClr val="C28518"/>
              </a:gs>
              <a:gs pos="33000">
                <a:srgbClr val="EBB85B"/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6200" y="6611183"/>
            <a:ext cx="4114800" cy="231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1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49DCC9-C9B6-624A-84B6-BD8E35CAF70B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62CB-5B1A-3746-9918-352224071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1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Body Level One</a:t>
            </a:r>
          </a:p>
          <a:p>
            <a:pPr lvl="1">
              <a:defRPr sz="1800"/>
            </a:pPr>
            <a:r>
              <a:rPr sz="2500"/>
              <a:t>Body Level Two</a:t>
            </a:r>
          </a:p>
          <a:p>
            <a:pPr lvl="2">
              <a:defRPr sz="1800"/>
            </a:pPr>
            <a:r>
              <a:rPr sz="2500"/>
              <a:t>Body Level Three</a:t>
            </a:r>
          </a:p>
          <a:p>
            <a:pPr lvl="3">
              <a:defRPr sz="1800"/>
            </a:pPr>
            <a:r>
              <a:rPr sz="2500"/>
              <a:t>Body Level Four</a:t>
            </a:r>
          </a:p>
          <a:p>
            <a:pPr lvl="4">
              <a:defRPr sz="1800"/>
            </a:pPr>
            <a:r>
              <a:rPr sz="25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25189860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V="1">
            <a:off x="0" y="1143000"/>
            <a:ext cx="9144000" cy="76200"/>
          </a:xfrm>
          <a:prstGeom prst="rect">
            <a:avLst/>
          </a:prstGeom>
          <a:gradFill>
            <a:gsLst>
              <a:gs pos="0">
                <a:srgbClr val="C28518"/>
              </a:gs>
              <a:gs pos="33000">
                <a:srgbClr val="EBB85B"/>
              </a:gs>
              <a:gs pos="33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8686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gradFill flip="none" rotWithShape="1">
            <a:gsLst>
              <a:gs pos="35000">
                <a:srgbClr val="EBB85B"/>
              </a:gs>
              <a:gs pos="0">
                <a:srgbClr val="EBB85B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6200" y="6611183"/>
            <a:ext cx="4114800" cy="231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53200"/>
            <a:ext cx="838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002060"/>
                </a:solidFill>
              </a:defRPr>
            </a:lvl1pPr>
          </a:lstStyle>
          <a:p>
            <a:pPr algn="r"/>
            <a:fld id="{0CFEC368-1D7A-4F81-ABF6-AE0E36BAF64C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Arial Black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8305800" cy="2362200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Mastering the Fine Art of the Pivot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0"/>
            <a:ext cx="8610600" cy="11430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b="1" dirty="0" smtClean="0"/>
              <a:t>Todd Austin</a:t>
            </a:r>
            <a:r>
              <a:rPr lang="en-US" dirty="0" smtClean="0"/>
              <a:t>, University of Michigan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867280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Perspectives on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1712" y="2743199"/>
            <a:ext cx="4566088" cy="14478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If you're not failing every now and again, it's a sign you're not doing anything very innovative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://medias.unifrance.org/medias/125/36/74877/format_page/med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273112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018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Rule-Breaking Research</a:t>
            </a:r>
            <a:endParaRPr lang="en-US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rule-breaking approach </a:t>
            </a:r>
            <a:r>
              <a:rPr lang="en-US" dirty="0"/>
              <a:t>to </a:t>
            </a:r>
            <a:r>
              <a:rPr lang="en-US" dirty="0" smtClean="0"/>
              <a:t>research </a:t>
            </a:r>
            <a:r>
              <a:rPr lang="en-US" dirty="0"/>
              <a:t>is effective and </a:t>
            </a:r>
            <a:r>
              <a:rPr lang="en-US" dirty="0" smtClean="0"/>
              <a:t>engaging</a:t>
            </a:r>
          </a:p>
          <a:p>
            <a:pPr lvl="1"/>
            <a:r>
              <a:rPr lang="en-US" dirty="0" smtClean="0"/>
              <a:t>Find a venerable rule and break it however possible</a:t>
            </a:r>
          </a:p>
          <a:p>
            <a:pPr lvl="1"/>
            <a:r>
              <a:rPr lang="en-US" dirty="0" smtClean="0"/>
              <a:t>E.g., DIVA – designs must be bug-free to launch</a:t>
            </a:r>
          </a:p>
          <a:p>
            <a:pPr lvl="1"/>
            <a:r>
              <a:rPr lang="en-US" dirty="0" smtClean="0"/>
              <a:t>E.g., CDI – programs need indirect jumps to implement calls/returns/</a:t>
            </a:r>
            <a:r>
              <a:rPr lang="en-US" dirty="0" err="1" smtClean="0"/>
              <a:t>dll’s</a:t>
            </a:r>
            <a:endParaRPr lang="en-US" dirty="0" smtClean="0"/>
          </a:p>
          <a:p>
            <a:endParaRPr lang="en-US" dirty="0" smtClean="0"/>
          </a:p>
          <a:p>
            <a:pPr marL="182880" lvl="1"/>
            <a:r>
              <a:rPr lang="en-US" sz="2400" dirty="0"/>
              <a:t>The “rules” create artificial barriers that hide good </a:t>
            </a:r>
            <a:r>
              <a:rPr lang="en-US" sz="2400" dirty="0" smtClean="0"/>
              <a:t>ideas</a:t>
            </a:r>
          </a:p>
          <a:p>
            <a:pPr marL="457200" lvl="2"/>
            <a:r>
              <a:rPr lang="en-US" dirty="0" smtClean="0"/>
              <a:t>You </a:t>
            </a:r>
            <a:r>
              <a:rPr lang="en-US" dirty="0"/>
              <a:t>will often find yourself on very fertile </a:t>
            </a:r>
            <a:r>
              <a:rPr lang="en-US" dirty="0" smtClean="0"/>
              <a:t>ground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 smtClean="0"/>
              <a:t>You will </a:t>
            </a:r>
            <a:r>
              <a:rPr lang="en-US" dirty="0"/>
              <a:t>more fully engage your </a:t>
            </a:r>
            <a:r>
              <a:rPr lang="en-US" dirty="0" smtClean="0"/>
              <a:t>community</a:t>
            </a:r>
            <a:endParaRPr lang="en-US" dirty="0"/>
          </a:p>
          <a:p>
            <a:pPr lvl="1"/>
            <a:r>
              <a:rPr lang="en-US" dirty="0"/>
              <a:t>One half will think </a:t>
            </a:r>
            <a:r>
              <a:rPr lang="en-US" dirty="0" smtClean="0"/>
              <a:t>your crazy </a:t>
            </a:r>
            <a:r>
              <a:rPr lang="en-US" dirty="0"/>
              <a:t>idea will never work</a:t>
            </a:r>
          </a:p>
          <a:p>
            <a:pPr lvl="1"/>
            <a:r>
              <a:rPr lang="en-US" dirty="0"/>
              <a:t>One half will be intrigued (with your </a:t>
            </a:r>
            <a:r>
              <a:rPr lang="en-US" dirty="0" smtClean="0"/>
              <a:t>crazy </a:t>
            </a:r>
            <a:r>
              <a:rPr lang="en-US" dirty="0"/>
              <a:t>idea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A rule-breaking approach is more prone to </a:t>
            </a:r>
            <a:r>
              <a:rPr lang="en-US" dirty="0" smtClean="0"/>
              <a:t>failure</a:t>
            </a:r>
          </a:p>
          <a:p>
            <a:pPr lvl="1"/>
            <a:r>
              <a:rPr lang="en-US" dirty="0" smtClean="0"/>
              <a:t>Often the outcome of the work is a deeper understanding of why the rule you broke should never be </a:t>
            </a:r>
            <a:r>
              <a:rPr lang="en-US" dirty="0" smtClean="0"/>
              <a:t>broken</a:t>
            </a:r>
          </a:p>
          <a:p>
            <a:pPr lvl="1"/>
            <a:r>
              <a:rPr lang="en-US" dirty="0" smtClean="0"/>
              <a:t>Even when the research is successful, it can be very difficult to publish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838200" cy="304800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18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6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Through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 smtClean="0"/>
          </a:p>
          <a:p>
            <a:r>
              <a:rPr lang="en-US" dirty="0" smtClean="0"/>
              <a:t>Step #1: </a:t>
            </a:r>
            <a:r>
              <a:rPr lang="en-US" b="1" i="1" dirty="0" smtClean="0"/>
              <a:t>the failure</a:t>
            </a:r>
          </a:p>
          <a:p>
            <a:pPr lvl="1"/>
            <a:r>
              <a:rPr lang="en-US" dirty="0" smtClean="0"/>
              <a:t>Essentially, the hypothesis that you have been working toward is incorrect</a:t>
            </a:r>
          </a:p>
          <a:p>
            <a:pPr lvl="1"/>
            <a:endParaRPr lang="en-US" dirty="0"/>
          </a:p>
          <a:p>
            <a:r>
              <a:rPr lang="en-US" dirty="0" smtClean="0"/>
              <a:t>Step #2: </a:t>
            </a:r>
            <a:r>
              <a:rPr lang="en-US" b="1" i="1" dirty="0" smtClean="0"/>
              <a:t>the enlightenment</a:t>
            </a:r>
          </a:p>
          <a:p>
            <a:pPr lvl="1"/>
            <a:r>
              <a:rPr lang="en-US" dirty="0" smtClean="0"/>
              <a:t>Assess why your hypothesis is incorrect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Step #3: </a:t>
            </a:r>
            <a:r>
              <a:rPr lang="en-US" b="1" i="1" dirty="0" smtClean="0"/>
              <a:t>the pivot </a:t>
            </a:r>
            <a:endParaRPr lang="en-US" dirty="0" smtClean="0"/>
          </a:p>
          <a:p>
            <a:pPr lvl="1"/>
            <a:r>
              <a:rPr lang="en-US" dirty="0" err="1" smtClean="0"/>
              <a:t>Piv·ot</a:t>
            </a:r>
            <a:r>
              <a:rPr lang="en-US" dirty="0" smtClean="0"/>
              <a:t> /ˈ</a:t>
            </a:r>
            <a:r>
              <a:rPr lang="en-US" dirty="0" err="1" smtClean="0"/>
              <a:t>pivət</a:t>
            </a:r>
            <a:r>
              <a:rPr lang="en-US" dirty="0" smtClean="0"/>
              <a:t>/ - turn </a:t>
            </a:r>
            <a:r>
              <a:rPr lang="en-US" dirty="0"/>
              <a:t>on or as if on a </a:t>
            </a:r>
            <a:r>
              <a:rPr lang="en-US" dirty="0" smtClean="0"/>
              <a:t>swivel</a:t>
            </a:r>
          </a:p>
          <a:p>
            <a:pPr lvl="1"/>
            <a:r>
              <a:rPr lang="en-US" dirty="0" smtClean="0"/>
              <a:t>Explore how you can use this new understanding to reach your goal</a:t>
            </a:r>
          </a:p>
          <a:p>
            <a:pPr lvl="1"/>
            <a:r>
              <a:rPr lang="en-US" dirty="0" smtClean="0"/>
              <a:t>Or, </a:t>
            </a:r>
            <a:r>
              <a:rPr lang="en-US" b="1" i="1" dirty="0" smtClean="0"/>
              <a:t>reach a new goal </a:t>
            </a:r>
            <a:r>
              <a:rPr lang="en-US" dirty="0" smtClean="0"/>
              <a:t>with this new understanding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0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Downside of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Let’s face it, </a:t>
            </a:r>
            <a:r>
              <a:rPr lang="en-US" dirty="0" smtClean="0"/>
              <a:t>failure really </a:t>
            </a:r>
            <a:r>
              <a:rPr lang="en-US" dirty="0" smtClean="0"/>
              <a:t>sucks</a:t>
            </a:r>
          </a:p>
          <a:p>
            <a:pPr lvl="1"/>
            <a:r>
              <a:rPr lang="en-US" dirty="0" smtClean="0"/>
              <a:t>Try to stay focused on the bigger picture and eventual possible </a:t>
            </a:r>
            <a:r>
              <a:rPr lang="en-US" dirty="0" smtClean="0"/>
              <a:t>payoffs</a:t>
            </a:r>
          </a:p>
          <a:p>
            <a:pPr lvl="1"/>
            <a:r>
              <a:rPr lang="en-US" dirty="0" smtClean="0"/>
              <a:t>Be resilient, and be ready to pivot</a:t>
            </a:r>
          </a:p>
          <a:p>
            <a:pPr lvl="1"/>
            <a:r>
              <a:rPr lang="en-US" dirty="0" smtClean="0"/>
              <a:t>Most of my top-cited papers are in MICRO, rejected out of ISCA</a:t>
            </a:r>
            <a:endParaRPr lang="en-US" dirty="0" smtClean="0"/>
          </a:p>
          <a:p>
            <a:endParaRPr lang="en-US" sz="1800" dirty="0"/>
          </a:p>
          <a:p>
            <a:r>
              <a:rPr lang="en-US" dirty="0" smtClean="0"/>
              <a:t>It is more difficult to publish negative results</a:t>
            </a:r>
          </a:p>
          <a:p>
            <a:pPr lvl="1"/>
            <a:r>
              <a:rPr lang="en-US" dirty="0" smtClean="0"/>
              <a:t>Not true for all research communities, e.g., life sciences</a:t>
            </a:r>
          </a:p>
          <a:p>
            <a:pPr lvl="1"/>
            <a:r>
              <a:rPr lang="en-US" dirty="0" smtClean="0"/>
              <a:t>WDDD and NOPE are welcome additions to computer architecture</a:t>
            </a:r>
          </a:p>
          <a:p>
            <a:pPr lvl="1"/>
            <a:endParaRPr lang="en-US" sz="1600" dirty="0"/>
          </a:p>
          <a:p>
            <a:r>
              <a:rPr lang="en-US" dirty="0" smtClean="0"/>
              <a:t>There is a fundamental tension between high-risk failure-prone research and PhD students</a:t>
            </a:r>
          </a:p>
          <a:p>
            <a:pPr lvl="1"/>
            <a:r>
              <a:rPr lang="en-US" dirty="0" smtClean="0"/>
              <a:t>PhD students need to make steady progress toward a PhD degree</a:t>
            </a:r>
          </a:p>
          <a:p>
            <a:pPr lvl="1"/>
            <a:r>
              <a:rPr lang="en-US" dirty="0" smtClean="0"/>
              <a:t>Often, I will “skunk work” my new ideas with undergraduate students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79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#1: Discovering Runahead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The failure</a:t>
            </a:r>
            <a:r>
              <a:rPr lang="en-US" dirty="0" smtClean="0"/>
              <a:t>: Attempting to show that simulators that don’t model mispeculation are </a:t>
            </a:r>
            <a:r>
              <a:rPr lang="en-US" b="1" i="1" dirty="0" smtClean="0"/>
              <a:t>overestimating</a:t>
            </a:r>
            <a:r>
              <a:rPr lang="en-US" dirty="0" smtClean="0"/>
              <a:t> performance</a:t>
            </a:r>
          </a:p>
          <a:p>
            <a:pPr lvl="1"/>
            <a:r>
              <a:rPr lang="en-US" dirty="0" smtClean="0"/>
              <a:t>These simulators </a:t>
            </a:r>
            <a:r>
              <a:rPr lang="en-US" b="1" i="1" dirty="0" smtClean="0"/>
              <a:t>underestimate</a:t>
            </a:r>
            <a:r>
              <a:rPr lang="en-US" dirty="0" smtClean="0"/>
              <a:t> performance</a:t>
            </a:r>
          </a:p>
          <a:p>
            <a:endParaRPr lang="en-US" dirty="0"/>
          </a:p>
          <a:p>
            <a:r>
              <a:rPr lang="en-US" b="1" i="1" dirty="0" smtClean="0"/>
              <a:t>The enlightenment</a:t>
            </a:r>
            <a:r>
              <a:rPr lang="en-US" dirty="0" smtClean="0"/>
              <a:t>: Executing the mispeculation path (runahead) provides significant performance advantages as it warms up the caches</a:t>
            </a:r>
          </a:p>
          <a:p>
            <a:endParaRPr lang="en-US" dirty="0"/>
          </a:p>
          <a:p>
            <a:r>
              <a:rPr lang="en-US" b="1" i="1" dirty="0" smtClean="0"/>
              <a:t>The pivot</a:t>
            </a:r>
            <a:r>
              <a:rPr lang="en-US" dirty="0" smtClean="0"/>
              <a:t>: Years later, using this same idea to develop the DIVA runtime checker, which uses runahead ideas to keep the checker processor very simple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6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Case #2:</a:t>
            </a:r>
            <a:br>
              <a:rPr lang="en-US" dirty="0" smtClean="0"/>
            </a:br>
            <a:r>
              <a:rPr lang="en-US" dirty="0" smtClean="0"/>
              <a:t>Cache-Conscious Data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The failure</a:t>
            </a:r>
            <a:r>
              <a:rPr lang="en-US" dirty="0" smtClean="0"/>
              <a:t>: Attempting to improve D-cache performance by reordering data in memory for better spatial/temporal locality</a:t>
            </a:r>
          </a:p>
          <a:p>
            <a:pPr lvl="1"/>
            <a:r>
              <a:rPr lang="en-US" dirty="0" smtClean="0"/>
              <a:t>Extremely difficult for the compiler to improve upon natural data layout</a:t>
            </a:r>
          </a:p>
          <a:p>
            <a:endParaRPr lang="en-US" dirty="0"/>
          </a:p>
          <a:p>
            <a:r>
              <a:rPr lang="en-US" b="1" i="1" dirty="0" smtClean="0"/>
              <a:t>The enlightenment</a:t>
            </a:r>
            <a:r>
              <a:rPr lang="en-US" dirty="0" smtClean="0"/>
              <a:t>: Programmers co-place logically related data, leading to significant spatial/temporal locality</a:t>
            </a:r>
          </a:p>
          <a:p>
            <a:pPr lvl="1"/>
            <a:r>
              <a:rPr lang="en-US" dirty="0" smtClean="0"/>
              <a:t>Randomly ordered data reduces cache performance by 20-30%</a:t>
            </a:r>
          </a:p>
          <a:p>
            <a:endParaRPr lang="en-US" dirty="0"/>
          </a:p>
          <a:p>
            <a:r>
              <a:rPr lang="en-US" b="1" i="1" dirty="0" smtClean="0"/>
              <a:t>The pivot</a:t>
            </a:r>
            <a:r>
              <a:rPr lang="en-US" dirty="0" smtClean="0"/>
              <a:t>: Reimagine the placement algorithm to only make highly reliable placement improvements over natural layout</a:t>
            </a:r>
          </a:p>
          <a:p>
            <a:pPr lvl="1"/>
            <a:r>
              <a:rPr lang="en-US" dirty="0" smtClean="0"/>
              <a:t>Eventually leading to a 24% improvement in cache performance, and my first ASPLOS paper!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61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Advise for Graduate 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953000"/>
          </a:xfrm>
        </p:spPr>
        <p:txBody>
          <a:bodyPr/>
          <a:lstStyle/>
          <a:p>
            <a:r>
              <a:rPr lang="en-US" dirty="0" smtClean="0"/>
              <a:t>Getting papers published</a:t>
            </a:r>
          </a:p>
          <a:p>
            <a:pPr lvl="1"/>
            <a:r>
              <a:rPr lang="en-US" dirty="0" smtClean="0"/>
              <a:t>Important tip: </a:t>
            </a:r>
            <a:r>
              <a:rPr lang="en-US" b="1" i="1" dirty="0" smtClean="0"/>
              <a:t>assume your paper will never be read</a:t>
            </a:r>
            <a:endParaRPr lang="en-US" dirty="0" smtClean="0"/>
          </a:p>
          <a:p>
            <a:pPr lvl="1"/>
            <a:r>
              <a:rPr lang="en-US" dirty="0"/>
              <a:t>Corollary: </a:t>
            </a:r>
            <a:r>
              <a:rPr lang="en-US" dirty="0" smtClean="0"/>
              <a:t>write your paper so that the i) abstract, ii) intro, iii) figures and well-detailed captions, and iv) conclusion </a:t>
            </a:r>
            <a:r>
              <a:rPr lang="en-US" b="1" i="1" dirty="0" smtClean="0"/>
              <a:t>transmit the key ideas</a:t>
            </a:r>
            <a:endParaRPr lang="en-US" dirty="0" smtClean="0"/>
          </a:p>
          <a:p>
            <a:pPr lvl="1"/>
            <a:r>
              <a:rPr lang="en-US" dirty="0" smtClean="0"/>
              <a:t>Approach meshes well with the highly demanding review process</a:t>
            </a:r>
          </a:p>
          <a:p>
            <a:pPr lvl="1"/>
            <a:endParaRPr lang="en-US" b="1" i="1" dirty="0"/>
          </a:p>
          <a:p>
            <a:r>
              <a:rPr lang="en-US" dirty="0"/>
              <a:t>Getting the word out is critical to an idea’s success</a:t>
            </a:r>
          </a:p>
          <a:p>
            <a:pPr lvl="1"/>
            <a:r>
              <a:rPr lang="en-US" dirty="0"/>
              <a:t>Be an evangelist for your project</a:t>
            </a:r>
          </a:p>
          <a:p>
            <a:pPr lvl="1"/>
            <a:r>
              <a:rPr lang="en-US" dirty="0"/>
              <a:t>Name your project </a:t>
            </a:r>
            <a:r>
              <a:rPr lang="en-US" dirty="0" smtClean="0"/>
              <a:t>so the </a:t>
            </a:r>
            <a:r>
              <a:rPr lang="en-US" dirty="0"/>
              <a:t>community can talk about it</a:t>
            </a:r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079500" indent="-1079500" defTabSz="449263"/>
            <a:r>
              <a:rPr lang="en-US" dirty="0" smtClean="0"/>
              <a:t>Questions or Comments?</a:t>
            </a:r>
            <a:endParaRPr lang="en-US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5938" y="2900363"/>
            <a:ext cx="787400" cy="1287462"/>
          </a:xfrm>
        </p:spPr>
        <p:txBody>
          <a:bodyPr>
            <a:normAutofit fontScale="92500" lnSpcReduction="20000"/>
          </a:bodyPr>
          <a:lstStyle/>
          <a:p>
            <a:pPr marL="339725" indent="-339725" defTabSz="449263">
              <a:buFont typeface="Wingdings" pitchFamily="2" charset="2"/>
              <a:buNone/>
            </a:pPr>
            <a:r>
              <a:rPr lang="en-US" sz="10500">
                <a:latin typeface="Times New Roman" pitchFamily="18" charset="0"/>
              </a:rPr>
              <a:t>?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6246813" y="1444625"/>
            <a:ext cx="43497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39725" indent="-339725" defTabSz="449263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sz="6600" b="1">
                <a:latin typeface="Times New Roman" pitchFamily="18" charset="0"/>
              </a:rPr>
              <a:t>?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6186488" y="4865688"/>
            <a:ext cx="434975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39725" indent="-339725" defTabSz="449263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sz="6600" b="1">
                <a:latin typeface="Times New Roman" pitchFamily="18" charset="0"/>
              </a:rPr>
              <a:t>?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1398588" y="5211763"/>
            <a:ext cx="434975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39725" indent="-339725" defTabSz="449263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sz="6600" b="1">
                <a:latin typeface="Times New Roman" pitchFamily="18" charset="0"/>
              </a:rPr>
              <a:t>?</a:t>
            </a: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657350" y="1416050"/>
            <a:ext cx="43497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39725" indent="-339725" defTabSz="449263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sz="6600" b="1">
                <a:latin typeface="Times New Roman" pitchFamily="18" charset="0"/>
              </a:rPr>
              <a:t>?</a:t>
            </a:r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1069975" y="3281363"/>
            <a:ext cx="434975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39725" indent="-339725" defTabSz="449263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sz="6600" b="1">
                <a:latin typeface="Times New Roman" pitchFamily="18" charset="0"/>
              </a:rPr>
              <a:t>?</a:t>
            </a:r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5891213" y="3200400"/>
            <a:ext cx="43497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39725" indent="-339725" defTabSz="449263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sz="6600" b="1">
                <a:latin typeface="Times New Roman" pitchFamily="18" charset="0"/>
              </a:rPr>
              <a:t>?</a:t>
            </a:r>
          </a:p>
        </p:txBody>
      </p:sp>
      <p:sp>
        <p:nvSpPr>
          <p:cNvPr id="233482" name="Rectangle 10"/>
          <p:cNvSpPr>
            <a:spLocks noChangeArrowheads="1"/>
          </p:cNvSpPr>
          <p:nvPr/>
        </p:nvSpPr>
        <p:spPr bwMode="auto">
          <a:xfrm>
            <a:off x="3730625" y="1641475"/>
            <a:ext cx="43497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39725" indent="-339725" defTabSz="449263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sz="6600" b="1">
                <a:latin typeface="Times New Roman" pitchFamily="18" charset="0"/>
              </a:rPr>
              <a:t>?</a:t>
            </a:r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7788275" y="1547813"/>
            <a:ext cx="434975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39725" indent="-339725" defTabSz="449263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sz="6600" b="1">
                <a:latin typeface="Times New Roman" pitchFamily="18" charset="0"/>
              </a:rPr>
              <a:t>?</a:t>
            </a: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868613" y="3590925"/>
            <a:ext cx="43497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39725" indent="-339725" defTabSz="449263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sz="6600" b="1">
                <a:latin typeface="Times New Roman" pitchFamily="18" charset="0"/>
              </a:rPr>
              <a:t>?</a:t>
            </a:r>
          </a:p>
        </p:txBody>
      </p:sp>
      <p:sp>
        <p:nvSpPr>
          <p:cNvPr id="233485" name="Rectangle 13"/>
          <p:cNvSpPr>
            <a:spLocks noChangeArrowheads="1"/>
          </p:cNvSpPr>
          <p:nvPr/>
        </p:nvSpPr>
        <p:spPr bwMode="auto">
          <a:xfrm>
            <a:off x="4475163" y="5138738"/>
            <a:ext cx="434975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39725" indent="-339725" defTabSz="449263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sz="6600" b="1">
                <a:latin typeface="Times New Roman" pitchFamily="18" charset="0"/>
              </a:rPr>
              <a:t>?</a:t>
            </a:r>
          </a:p>
        </p:txBody>
      </p:sp>
      <p:sp>
        <p:nvSpPr>
          <p:cNvPr id="233486" name="Rectangle 14"/>
          <p:cNvSpPr>
            <a:spLocks noChangeArrowheads="1"/>
          </p:cNvSpPr>
          <p:nvPr/>
        </p:nvSpPr>
        <p:spPr bwMode="auto">
          <a:xfrm>
            <a:off x="7761288" y="4057650"/>
            <a:ext cx="43497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39725" indent="-339725" defTabSz="449263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sz="6600" b="1">
                <a:latin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35628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4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5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1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3333E-6 C 0.11823 0.1507 0.13542 0.38588 0.03698 0.52431 C -0.06111 0.66088 -0.23958 0.65023 -0.35746 0.5 C -0.47621 0.34792 -0.49218 0.1125 -0.39462 -0.02569 C -0.29479 -0.16203 -0.11875 -0.15069 -2.77778E-6 -3.33333E-6 Z " pathEditMode="relative" rAng="2622030" ptsTypes="fffff">
                                      <p:cBhvr>
                                        <p:cTn id="20" dur="6000" fill="hold"/>
                                        <p:tgtEl>
                                          <p:spTgt spid="23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" y="25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2" dur="6000" fill="hold"/>
                                        <p:tgtEl>
                                          <p:spTgt spid="23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0" fill="hold"/>
                                        <p:tgtEl>
                                          <p:spTgt spid="23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0" fill="hold"/>
                                        <p:tgtEl>
                                          <p:spTgt spid="23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0" fill="hold"/>
                                        <p:tgtEl>
                                          <p:spTgt spid="23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0" fill="hold"/>
                                        <p:tgtEl>
                                          <p:spTgt spid="23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4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0" fill="hold"/>
                                        <p:tgtEl>
                                          <p:spTgt spid="23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5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0" fill="hold"/>
                                        <p:tgtEl>
                                          <p:spTgt spid="23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4 0.01644 C -0.16077 0.17523 -0.3533 0.18681 -0.44497 0.04005 C -0.53525 -0.10625 -0.49098 -0.3581 -0.34688 -0.5162 C -0.20209 -0.67592 -0.00902 -0.68518 0.0823 -0.53935 C 0.17223 -0.39097 0.12796 -0.14305 -0.01614 0.01644 Z " pathEditMode="relative" rAng="8430067" ptsTypes="fffff">
                                      <p:cBhvr>
                                        <p:cTn id="36" dur="6000" fill="hold"/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" y="-26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8" dur="6000" fill="hold"/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0" fill="hold"/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0" fill="hold"/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00" fill="hold"/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4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00" fill="hold"/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00" fill="hold"/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000" fill="hold"/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1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C -0.14114 -0.13681 -0.18628 -0.38125 -0.09809 -0.54468 C -0.00989 -0.70579 0.18004 -0.72616 0.32083 -0.58959 C 0.46337 -0.45186 0.50556 -0.20579 0.41806 -0.04329 C 0.32847 0.11875 0.14202 0.13796 -1.38889E-6 4.44444E-6 Z " pathEditMode="relative" rAng="12967240" ptsTypes="fffff">
                                      <p:cBhvr>
                                        <p:cTn id="52" dur="6000" fill="hold"/>
                                        <p:tgtEl>
                                          <p:spTgt spid="233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" y="-295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54" dur="6000" fill="hold"/>
                                        <p:tgtEl>
                                          <p:spTgt spid="233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0" fill="hold"/>
                                        <p:tgtEl>
                                          <p:spTgt spid="233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00" fill="hold"/>
                                        <p:tgtEl>
                                          <p:spTgt spid="233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1000" fill="hold"/>
                                        <p:tgtEl>
                                          <p:spTgt spid="233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5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1000" fill="hold"/>
                                        <p:tgtEl>
                                          <p:spTgt spid="233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1000" fill="hold"/>
                                        <p:tgtEl>
                                          <p:spTgt spid="233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1000" fill="hold"/>
                                        <p:tgtEl>
                                          <p:spTgt spid="233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1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3.7037E-6 C 0.10677 -0.19606 0.28646 -0.26921 0.40018 -0.16088 C 0.51181 -0.05162 0.5158 0.20093 0.40886 0.39653 C 0.30122 0.59422 0.12084 0.66459 0.00816 0.55695 C -0.10434 0.4463 -0.10764 0.19815 -0.00034 -3.7037E-6 Z " pathEditMode="relative" rAng="18367240" ptsTypes="fffff">
                                      <p:cBhvr>
                                        <p:cTn id="68" dur="6000" fill="hold"/>
                                        <p:tgtEl>
                                          <p:spTgt spid="233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" y="198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70" dur="6000" fill="hold"/>
                                        <p:tgtEl>
                                          <p:spTgt spid="233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1000" fill="hold"/>
                                        <p:tgtEl>
                                          <p:spTgt spid="233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00" fill="hold"/>
                                        <p:tgtEl>
                                          <p:spTgt spid="233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5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0" fill="hold"/>
                                        <p:tgtEl>
                                          <p:spTgt spid="233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1000" fill="hold"/>
                                        <p:tgtEl>
                                          <p:spTgt spid="233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1000" fill="hold"/>
                                        <p:tgtEl>
                                          <p:spTgt spid="233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3" presetClass="emph" presetSubtype="2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1000" fill="hold"/>
                                        <p:tgtEl>
                                          <p:spTgt spid="233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1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59259E-6 C -2.77778E-6 -0.13055 0.17084 -0.23842 0.38264 -0.23981 C 0.59202 -0.23889 0.76598 -0.13078 0.7658 -0.00023 C 0.76598 0.13172 0.59254 0.23843 0.38264 0.23866 C 0.17084 0.23866 0.00104 0.13218 -2.77778E-6 -2.59259E-6 Z " pathEditMode="relative" rAng="16200000" ptsTypes="fffff">
                                      <p:cBhvr>
                                        <p:cTn id="84" dur="6000" fill="hold"/>
                                        <p:tgtEl>
                                          <p:spTgt spid="233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86" dur="6000" fill="hold"/>
                                        <p:tgtEl>
                                          <p:spTgt spid="233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1000" fill="hold"/>
                                        <p:tgtEl>
                                          <p:spTgt spid="233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3" presetClass="emph" presetSubtype="2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1000" fill="hold"/>
                                        <p:tgtEl>
                                          <p:spTgt spid="233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3" presetClass="emph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1000" fill="hold"/>
                                        <p:tgtEl>
                                          <p:spTgt spid="233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3" presetClass="emph" presetSubtype="2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1000" fill="hold"/>
                                        <p:tgtEl>
                                          <p:spTgt spid="233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" presetID="3" presetClass="emph" presetSubtype="2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1000" fill="hold"/>
                                        <p:tgtEl>
                                          <p:spTgt spid="233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3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1000" fill="hold"/>
                                        <p:tgtEl>
                                          <p:spTgt spid="233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1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07 C -0.03802 0.13102 -0.20034 0.17222 -0.3625 0.09028 C -0.52205 0.00648 -0.62309 -0.17107 -0.58472 -0.30255 C -0.54618 -0.43588 -0.38264 -0.47477 -0.22205 -0.3919 C -0.06093 -0.30857 0.03785 -0.13449 -0.00034 -0.0007 Z " pathEditMode="relative" rAng="6671463" ptsTypes="fffff">
                                      <p:cBhvr>
                                        <p:cTn id="100" dur="6000" fill="hold"/>
                                        <p:tgtEl>
                                          <p:spTgt spid="233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" y="-15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02" dur="6000" fill="hold"/>
                                        <p:tgtEl>
                                          <p:spTgt spid="233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1000" fill="hold"/>
                                        <p:tgtEl>
                                          <p:spTgt spid="233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5" presetID="3" presetClass="emph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1000" fill="hold"/>
                                        <p:tgtEl>
                                          <p:spTgt spid="233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" presetID="3" presetClass="emph" presetSubtype="2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1000" fill="hold"/>
                                        <p:tgtEl>
                                          <p:spTgt spid="233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1000" fill="hold"/>
                                        <p:tgtEl>
                                          <p:spTgt spid="233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3" presetClass="emph" presetSubtype="2" fill="hold" grpId="3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1000" fill="hold"/>
                                        <p:tgtEl>
                                          <p:spTgt spid="233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3" presetID="3" presetClass="emph" presetSubtype="2" fill="hold" grpId="4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1000" fill="hold"/>
                                        <p:tgtEl>
                                          <p:spTgt spid="233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" presetID="1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C 0.08281 -0.15 0.25417 -0.17153 0.38299 -0.0463 C 0.51059 0.0787 0.54722 0.30578 0.46441 0.45509 C 0.38177 0.60555 0.20868 0.625 0.08125 0.49976 C -0.04635 0.37384 -0.08229 0.15069 2.77778E-7 4.44444E-6 Z " pathEditMode="relative" rAng="-3216523" ptsTypes="fffff">
                                      <p:cBhvr>
                                        <p:cTn id="116" dur="6000" fill="hold"/>
                                        <p:tgtEl>
                                          <p:spTgt spid="233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" y="227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18" dur="6000" fill="hold"/>
                                        <p:tgtEl>
                                          <p:spTgt spid="233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1000" fill="hold"/>
                                        <p:tgtEl>
                                          <p:spTgt spid="233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1000" fill="hold"/>
                                        <p:tgtEl>
                                          <p:spTgt spid="233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1000" fill="hold"/>
                                        <p:tgtEl>
                                          <p:spTgt spid="233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" presetID="3" presetClass="emph" presetSubtype="2" fill="hold" grpId="4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1000" fill="hold"/>
                                        <p:tgtEl>
                                          <p:spTgt spid="233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1000" fill="hold"/>
                                        <p:tgtEl>
                                          <p:spTgt spid="233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9" presetID="3" presetClass="emph" presetSubtype="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1000" fill="hold"/>
                                        <p:tgtEl>
                                          <p:spTgt spid="233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1" presetID="1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81481E-6 C 0.04358 0.11689 -0.07344 0.31458 -0.26233 0.44166 C -0.45017 0.56481 -0.64184 0.57152 -0.68542 0.45462 C -0.72951 0.33657 -0.61007 0.13796 -0.42205 0.01342 C -0.23264 -0.11204 -0.04514 -0.11783 1.11111E-6 4.81481E-6 Z " pathEditMode="relative" rAng="3815853" ptsTypes="fffff">
                                      <p:cBhvr>
                                        <p:cTn id="132" dur="6000" fill="hold"/>
                                        <p:tgtEl>
                                          <p:spTgt spid="233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" y="228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34" dur="6000" fill="hold"/>
                                        <p:tgtEl>
                                          <p:spTgt spid="233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1000" fill="hold"/>
                                        <p:tgtEl>
                                          <p:spTgt spid="233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7" presetID="3" presetClass="emph" presetSubtype="2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1000" fill="hold"/>
                                        <p:tgtEl>
                                          <p:spTgt spid="233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1000" fill="hold"/>
                                        <p:tgtEl>
                                          <p:spTgt spid="233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1" presetID="3" presetClass="emph" presetSubtype="2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1000" fill="hold"/>
                                        <p:tgtEl>
                                          <p:spTgt spid="233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3" presetID="3" presetClass="emph" presetSubtype="2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1000" fill="hold"/>
                                        <p:tgtEl>
                                          <p:spTgt spid="233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5" presetID="3" presetClass="emph" presetSubtype="2" fill="hold" grpId="3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1000" fill="hold"/>
                                        <p:tgtEl>
                                          <p:spTgt spid="233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7" presetID="1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46 C -0.0349 -0.0993 0.02153 -0.23426 0.12639 -0.29977 C 0.23038 -0.36458 0.34462 -0.33564 0.37934 -0.2368 C 0.41441 -0.13634 0.35746 -0.00231 0.25312 0.06273 C 0.14791 0.12732 0.03559 0.09885 0.00017 -0.00046 Z " pathEditMode="relative" rAng="14701629" ptsTypes="fffff">
                                      <p:cBhvr>
                                        <p:cTn id="148" dur="6000" fill="hold"/>
                                        <p:tgtEl>
                                          <p:spTgt spid="233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" y="-118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50" dur="6000" fill="hold"/>
                                        <p:tgtEl>
                                          <p:spTgt spid="233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1000" fill="hold"/>
                                        <p:tgtEl>
                                          <p:spTgt spid="233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3" presetID="3" presetClass="emph" presetSubtype="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1000" fill="hold"/>
                                        <p:tgtEl>
                                          <p:spTgt spid="233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1000" fill="hold"/>
                                        <p:tgtEl>
                                          <p:spTgt spid="233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1000" fill="hold"/>
                                        <p:tgtEl>
                                          <p:spTgt spid="233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3" presetClass="emph" presetSubtype="2" fill="hold" grpId="4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1000" fill="hold"/>
                                        <p:tgtEl>
                                          <p:spTgt spid="233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1" presetID="3" presetClass="emph" presetSubtype="2" fill="hold" grpId="5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1000" fill="hold"/>
                                        <p:tgtEl>
                                          <p:spTgt spid="233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3" presetID="1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047 C -0.19097 -0.01898 -0.3401 -0.18264 -0.33142 -0.36713 C -0.32066 -0.54931 -0.15486 -0.68519 0.03542 -0.66621 C 0.22743 -0.64792 0.37518 -0.48148 0.36615 -0.29908 C 0.35521 -0.11482 0.19167 0.01782 -0.00034 -0.00047 Z " pathEditMode="relative" rAng="11051918" ptsTypes="fffff">
                                      <p:cBhvr>
                                        <p:cTn id="164" dur="6000" fill="hold"/>
                                        <p:tgtEl>
                                          <p:spTgt spid="233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-333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66" dur="6000" fill="hold"/>
                                        <p:tgtEl>
                                          <p:spTgt spid="233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" dur="1000" fill="hold"/>
                                        <p:tgtEl>
                                          <p:spTgt spid="233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9" presetID="3" presetClass="emph" presetSubtype="2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1000" fill="hold"/>
                                        <p:tgtEl>
                                          <p:spTgt spid="233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1" presetID="3" presetClass="emph" presetSubtype="2" fill="hold" grpId="5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1000" fill="hold"/>
                                        <p:tgtEl>
                                          <p:spTgt spid="233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3" presetID="3" presetClass="emph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1000" fill="hold"/>
                                        <p:tgtEl>
                                          <p:spTgt spid="233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5" presetID="3" presetClass="emph" presetSubtype="2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1000" fill="hold"/>
                                        <p:tgtEl>
                                          <p:spTgt spid="233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7" presetID="3" presetClass="emph" presetSubtype="2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1000" fill="hold"/>
                                        <p:tgtEl>
                                          <p:spTgt spid="233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9" presetID="1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03 0.08889 C -0.09653 0.23866 -0.30886 0.24352 -0.50782 0.09792 C -0.704 -0.04861 -0.81459 -0.29306 -0.75226 -0.44306 C -0.68907 -0.59445 -0.47587 -0.59653 -0.279 -0.4507 C -0.08056 -0.30347 0.02778 -0.06366 -0.03403 0.08889 Z " pathEditMode="relative" rAng="7145331" ptsTypes="fffff">
                                      <p:cBhvr>
                                        <p:cTn id="180" dur="6000" fill="hold"/>
                                        <p:tgtEl>
                                          <p:spTgt spid="233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" y="-265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82" dur="6000" fill="hold"/>
                                        <p:tgtEl>
                                          <p:spTgt spid="233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1000" fill="hold"/>
                                        <p:tgtEl>
                                          <p:spTgt spid="233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5" presetID="3" presetClass="emph" presetSubtype="2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1000" fill="hold"/>
                                        <p:tgtEl>
                                          <p:spTgt spid="233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7" presetID="3" presetClass="emph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" dur="1000" fill="hold"/>
                                        <p:tgtEl>
                                          <p:spTgt spid="233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9" presetID="3" presetClass="emph" presetSubtype="2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1000" fill="hold"/>
                                        <p:tgtEl>
                                          <p:spTgt spid="233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1" presetID="3" presetClass="emph" presetSubtype="2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" dur="1000" fill="hold"/>
                                        <p:tgtEl>
                                          <p:spTgt spid="233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3" presetID="3" presetClass="emph" presetSubtype="2" fill="hold" grpId="3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4" dur="1000" fill="hold"/>
                                        <p:tgtEl>
                                          <p:spTgt spid="233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  <p:bldP spid="233475" grpId="1" build="p"/>
      <p:bldP spid="233475" grpId="2" build="p"/>
      <p:bldP spid="233475" grpId="3" build="p"/>
      <p:bldP spid="233475" grpId="4" build="p"/>
      <p:bldP spid="233475" grpId="5" build="p"/>
      <p:bldP spid="233475" grpId="6" build="p"/>
      <p:bldP spid="233476" grpId="0" build="p"/>
      <p:bldP spid="233476" grpId="1" build="p"/>
      <p:bldP spid="233476" grpId="2" build="p"/>
      <p:bldP spid="233476" grpId="3" build="p"/>
      <p:bldP spid="233476" grpId="4" build="p"/>
      <p:bldP spid="233476" grpId="5" build="p"/>
      <p:bldP spid="233476" grpId="6" build="allAtOnce"/>
      <p:bldP spid="233476" grpId="7" build="allAtOnce"/>
      <p:bldP spid="233477" grpId="0" build="p"/>
      <p:bldP spid="233477" grpId="1" build="p"/>
      <p:bldP spid="233477" grpId="2" build="p"/>
      <p:bldP spid="233477" grpId="3" build="p"/>
      <p:bldP spid="233477" grpId="4" build="p"/>
      <p:bldP spid="233477" grpId="5" build="p"/>
      <p:bldP spid="233477" grpId="6" build="allAtOnce"/>
      <p:bldP spid="233477" grpId="7" build="allAtOnce"/>
      <p:bldP spid="233478" grpId="0" build="p"/>
      <p:bldP spid="233478" grpId="1" build="p"/>
      <p:bldP spid="233478" grpId="2" build="p"/>
      <p:bldP spid="233478" grpId="3" build="p"/>
      <p:bldP spid="233478" grpId="4" build="p"/>
      <p:bldP spid="233478" grpId="5" build="p"/>
      <p:bldP spid="233478" grpId="6" build="allAtOnce"/>
      <p:bldP spid="233478" grpId="7" build="allAtOnce"/>
      <p:bldP spid="233479" grpId="0" build="p"/>
      <p:bldP spid="233479" grpId="1" build="p"/>
      <p:bldP spid="233479" grpId="2" build="p"/>
      <p:bldP spid="233479" grpId="3" build="p"/>
      <p:bldP spid="233479" grpId="4" build="p"/>
      <p:bldP spid="233479" grpId="5" build="p"/>
      <p:bldP spid="233479" grpId="6" build="allAtOnce"/>
      <p:bldP spid="233479" grpId="7" build="allAtOnce"/>
      <p:bldP spid="233480" grpId="0" build="p"/>
      <p:bldP spid="233480" grpId="1" build="p"/>
      <p:bldP spid="233480" grpId="2" build="p"/>
      <p:bldP spid="233480" grpId="3" build="p"/>
      <p:bldP spid="233480" grpId="4" build="p"/>
      <p:bldP spid="233480" grpId="5" build="p"/>
      <p:bldP spid="233480" grpId="6" build="allAtOnce"/>
      <p:bldP spid="233480" grpId="7" build="allAtOnce"/>
      <p:bldP spid="233481" grpId="0" build="p"/>
      <p:bldP spid="233481" grpId="1" build="p"/>
      <p:bldP spid="233481" grpId="2" build="p"/>
      <p:bldP spid="233481" grpId="3" build="p"/>
      <p:bldP spid="233481" grpId="4" build="p"/>
      <p:bldP spid="233481" grpId="5" build="p"/>
      <p:bldP spid="233481" grpId="6" build="allAtOnce"/>
      <p:bldP spid="233481" grpId="7" build="allAtOnce"/>
      <p:bldP spid="233482" grpId="0" build="p"/>
      <p:bldP spid="233482" grpId="1" build="p"/>
      <p:bldP spid="233482" grpId="2" build="p"/>
      <p:bldP spid="233482" grpId="3" build="p"/>
      <p:bldP spid="233482" grpId="4" build="p"/>
      <p:bldP spid="233482" grpId="5" build="p"/>
      <p:bldP spid="233482" grpId="6" build="allAtOnce"/>
      <p:bldP spid="233482" grpId="7" build="allAtOnce"/>
      <p:bldP spid="233483" grpId="0" build="p"/>
      <p:bldP spid="233483" grpId="1" build="p"/>
      <p:bldP spid="233483" grpId="2" build="p"/>
      <p:bldP spid="233483" grpId="3" build="p"/>
      <p:bldP spid="233483" grpId="4" build="p"/>
      <p:bldP spid="233483" grpId="5" build="p"/>
      <p:bldP spid="233483" grpId="6" build="allAtOnce"/>
      <p:bldP spid="233483" grpId="7" build="allAtOnce"/>
      <p:bldP spid="233484" grpId="0" build="p"/>
      <p:bldP spid="233484" grpId="1" build="p"/>
      <p:bldP spid="233484" grpId="2" build="p"/>
      <p:bldP spid="233484" grpId="3" build="p"/>
      <p:bldP spid="233484" grpId="4" build="p"/>
      <p:bldP spid="233484" grpId="5" build="p"/>
      <p:bldP spid="233484" grpId="6" build="allAtOnce"/>
      <p:bldP spid="233484" grpId="7" build="allAtOnce"/>
      <p:bldP spid="233485" grpId="0" build="p"/>
      <p:bldP spid="233485" grpId="1" build="p"/>
      <p:bldP spid="233485" grpId="2" build="p"/>
      <p:bldP spid="233485" grpId="3" build="p"/>
      <p:bldP spid="233485" grpId="4" build="p"/>
      <p:bldP spid="233485" grpId="5" build="p"/>
      <p:bldP spid="233485" grpId="6" build="allAtOnce"/>
      <p:bldP spid="233485" grpId="7" build="allAtOnce"/>
      <p:bldP spid="233486" grpId="0" build="p"/>
      <p:bldP spid="233486" grpId="1" build="p"/>
      <p:bldP spid="233486" grpId="2" build="p"/>
      <p:bldP spid="233486" grpId="3" build="p"/>
      <p:bldP spid="233486" grpId="4" build="p"/>
      <p:bldP spid="233486" grpId="5" build="p"/>
      <p:bldP spid="233486" grpId="6" build="allAtOnce"/>
      <p:bldP spid="233486" grpId="7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29531</TotalTime>
  <Words>620</Words>
  <Application>Microsoft Office PowerPoint</Application>
  <PresentationFormat>On-screen Show (4:3)</PresentationFormat>
  <Paragraphs>91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Mastering the Fine Art of the Pivot </vt:lpstr>
      <vt:lpstr>Perspectives on Failure</vt:lpstr>
      <vt:lpstr>Rule-Breaking Research</vt:lpstr>
      <vt:lpstr>Working Through Failures</vt:lpstr>
      <vt:lpstr>The Downside of Failure</vt:lpstr>
      <vt:lpstr>Case #1: Discovering Runahead</vt:lpstr>
      <vt:lpstr>Case #2: Cache-Conscious Data Placement</vt:lpstr>
      <vt:lpstr>Additional Advise for Graduate Student</vt:lpstr>
      <vt:lpstr>Questions or Comments?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Humans for EDA                        and                         EDA for Humans</dc:title>
  <dc:creator>valeria</dc:creator>
  <cp:lastModifiedBy>austin</cp:lastModifiedBy>
  <cp:revision>932</cp:revision>
  <cp:lastPrinted>2014-03-31T17:56:40Z</cp:lastPrinted>
  <dcterms:created xsi:type="dcterms:W3CDTF">2012-06-05T20:13:16Z</dcterms:created>
  <dcterms:modified xsi:type="dcterms:W3CDTF">2015-12-06T21:44:18Z</dcterms:modified>
</cp:coreProperties>
</file>