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3" r:id="rId2"/>
  </p:sldMasterIdLst>
  <p:sldIdLst>
    <p:sldId id="328" r:id="rId3"/>
    <p:sldId id="329" r:id="rId4"/>
    <p:sldId id="406" r:id="rId5"/>
    <p:sldId id="414" r:id="rId6"/>
    <p:sldId id="410" r:id="rId7"/>
    <p:sldId id="412" r:id="rId8"/>
    <p:sldId id="413" r:id="rId9"/>
    <p:sldId id="411" r:id="rId10"/>
    <p:sldId id="407" r:id="rId11"/>
    <p:sldId id="408" r:id="rId12"/>
    <p:sldId id="416" r:id="rId13"/>
    <p:sldId id="415" r:id="rId14"/>
    <p:sldId id="417" r:id="rId15"/>
    <p:sldId id="418" r:id="rId16"/>
    <p:sldId id="409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930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1097232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600" y="3682081"/>
            <a:ext cx="1097232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137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601" y="1604520"/>
            <a:ext cx="53544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6232321" y="1604520"/>
            <a:ext cx="53544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601" y="3682081"/>
            <a:ext cx="53544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6232321" y="3682081"/>
            <a:ext cx="53544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4006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600" y="1604520"/>
            <a:ext cx="35328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319520" y="1604520"/>
            <a:ext cx="35328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8029440" y="1604520"/>
            <a:ext cx="35328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600" y="3682081"/>
            <a:ext cx="35328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4319520" y="3682081"/>
            <a:ext cx="35328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8029440" y="3682081"/>
            <a:ext cx="35328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47612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373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330240" y="1260000"/>
            <a:ext cx="11384640" cy="4982040"/>
          </a:xfrm>
          <a:prstGeom prst="rect">
            <a:avLst/>
          </a:prstGeom>
        </p:spPr>
        <p:txBody>
          <a:bodyPr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0239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30240" y="1260000"/>
            <a:ext cx="11384640" cy="49820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1991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330240" y="1260000"/>
            <a:ext cx="5555520" cy="49820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164160" y="1260000"/>
            <a:ext cx="5555520" cy="49820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9102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25603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subTitle"/>
          </p:nvPr>
        </p:nvSpPr>
        <p:spPr>
          <a:xfrm>
            <a:off x="609600" y="273600"/>
            <a:ext cx="10972320" cy="5307840"/>
          </a:xfrm>
          <a:prstGeom prst="rect">
            <a:avLst/>
          </a:prstGeom>
        </p:spPr>
        <p:txBody>
          <a:bodyPr anchor="ctr"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29578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30240" y="1260000"/>
            <a:ext cx="555552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6164160" y="1260000"/>
            <a:ext cx="5555520" cy="49820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30240" y="3862440"/>
            <a:ext cx="555552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902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6B669E-A951-23EC-1C50-2963F00F96B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32350" y="6462713"/>
            <a:ext cx="370205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BR" altLang="pt-BR" sz="1200">
                <a:solidFill>
                  <a:srgbClr val="AFABAB"/>
                </a:solidFill>
              </a:rPr>
              <a:t>Prof. Dr. Alixandre Santana</a:t>
            </a: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rgbClr val="002060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600" y="1604521"/>
            <a:ext cx="10972320" cy="397728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l">
              <a:defRPr/>
            </a:lvl1pPr>
          </a:lstStyle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6100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30240" y="1260000"/>
            <a:ext cx="5555520" cy="498204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164160" y="1260000"/>
            <a:ext cx="555552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164160" y="3862440"/>
            <a:ext cx="555552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5153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330240" y="1260000"/>
            <a:ext cx="555552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164160" y="1260000"/>
            <a:ext cx="555552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77" name="PlaceHolder 4"/>
          <p:cNvSpPr>
            <a:spLocks noGrp="1"/>
          </p:cNvSpPr>
          <p:nvPr>
            <p:ph type="body"/>
          </p:nvPr>
        </p:nvSpPr>
        <p:spPr>
          <a:xfrm>
            <a:off x="330240" y="3862440"/>
            <a:ext cx="1138464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2259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330240" y="1260000"/>
            <a:ext cx="1138464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30240" y="3862440"/>
            <a:ext cx="1138464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65335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330240" y="1260000"/>
            <a:ext cx="555552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164160" y="1260000"/>
            <a:ext cx="555552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330240" y="3862440"/>
            <a:ext cx="555552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6164160" y="3862440"/>
            <a:ext cx="555552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37125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30240" y="1260000"/>
            <a:ext cx="366576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179840" y="1260000"/>
            <a:ext cx="366576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8029440" y="1260000"/>
            <a:ext cx="366576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330240" y="3862440"/>
            <a:ext cx="366576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91" name="PlaceHolder 6"/>
          <p:cNvSpPr>
            <a:spLocks noGrp="1"/>
          </p:cNvSpPr>
          <p:nvPr>
            <p:ph type="body"/>
          </p:nvPr>
        </p:nvSpPr>
        <p:spPr>
          <a:xfrm>
            <a:off x="4179840" y="3862440"/>
            <a:ext cx="366576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92" name="PlaceHolder 7"/>
          <p:cNvSpPr>
            <a:spLocks noGrp="1"/>
          </p:cNvSpPr>
          <p:nvPr>
            <p:ph type="body"/>
          </p:nvPr>
        </p:nvSpPr>
        <p:spPr>
          <a:xfrm>
            <a:off x="8029440" y="3862440"/>
            <a:ext cx="3665760" cy="2376360"/>
          </a:xfrm>
          <a:prstGeom prst="rect">
            <a:avLst/>
          </a:prstGeom>
        </p:spPr>
        <p:txBody>
          <a:bodyPr>
            <a:norm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6823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04700F-0E26-FA1E-3C4F-BCA29A5498B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32350" y="6453188"/>
            <a:ext cx="3702050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BR" altLang="pt-BR" sz="1200">
                <a:solidFill>
                  <a:srgbClr val="AFABAB"/>
                </a:solidFill>
              </a:rPr>
              <a:t>Prof. Dr. Alixandre Santana</a:t>
            </a: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pt-BR" dirty="0"/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600" y="1604521"/>
            <a:ext cx="10972320" cy="397728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2080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endParaRPr lang="pt-BR" dirty="0"/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601" y="1604521"/>
            <a:ext cx="5354400" cy="397728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232321" y="1604521"/>
            <a:ext cx="5354400" cy="397728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656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4922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600" y="273601"/>
            <a:ext cx="10972320" cy="530784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46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601" y="1604520"/>
            <a:ext cx="53544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2321" y="1604521"/>
            <a:ext cx="5354400" cy="397728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601" y="3682081"/>
            <a:ext cx="53544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8665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601" y="1604521"/>
            <a:ext cx="5354400" cy="397728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2321" y="1604520"/>
            <a:ext cx="53544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232321" y="3682081"/>
            <a:ext cx="53544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1274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600" y="273600"/>
            <a:ext cx="10972320" cy="114480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601" y="1604520"/>
            <a:ext cx="53544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232321" y="1604520"/>
            <a:ext cx="535440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600" y="3682081"/>
            <a:ext cx="10972320" cy="1896840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38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>
            <a:extLst>
              <a:ext uri="{FF2B5EF4-FFF2-40B4-BE49-F238E27FC236}">
                <a16:creationId xmlns:a16="http://schemas.microsoft.com/office/drawing/2014/main" id="{65E56F0E-FA29-7CF2-B388-1F34E9164B72}"/>
              </a:ext>
            </a:extLst>
          </p:cNvPr>
          <p:cNvSpPr/>
          <p:nvPr/>
        </p:nvSpPr>
        <p:spPr>
          <a:xfrm>
            <a:off x="0" y="114458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2051" name="Bild 4">
            <a:extLst>
              <a:ext uri="{FF2B5EF4-FFF2-40B4-BE49-F238E27FC236}">
                <a16:creationId xmlns:a16="http://schemas.microsoft.com/office/drawing/2014/main" id="{C16585DE-AA88-4F22-AA15-9E3B23276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139700"/>
            <a:ext cx="3314700" cy="86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2">
            <a:extLst>
              <a:ext uri="{FF2B5EF4-FFF2-40B4-BE49-F238E27FC236}">
                <a16:creationId xmlns:a16="http://schemas.microsoft.com/office/drawing/2014/main" id="{B8B5570C-85C1-0D4C-852E-4A39D41C5D0C}"/>
              </a:ext>
            </a:extLst>
          </p:cNvPr>
          <p:cNvSpPr/>
          <p:nvPr/>
        </p:nvSpPr>
        <p:spPr>
          <a:xfrm>
            <a:off x="0" y="6364288"/>
            <a:ext cx="1219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AF4AFD32-B9F1-DDCD-52A3-B82920B675B1}"/>
              </a:ext>
            </a:extLst>
          </p:cNvPr>
          <p:cNvSpPr/>
          <p:nvPr/>
        </p:nvSpPr>
        <p:spPr>
          <a:xfrm>
            <a:off x="9658350" y="6367463"/>
            <a:ext cx="2139950" cy="4905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r">
              <a:defRPr/>
            </a:pPr>
            <a:r>
              <a:rPr lang="de-DE" sz="1400" spc="-1" dirty="0">
                <a:latin typeface="Lucida Sans"/>
                <a:ea typeface="DejaVu Sans"/>
              </a:rPr>
              <a:t>S. </a:t>
            </a:r>
            <a:fld id="{BDC4BA98-BC90-46F3-8A90-B9D143EA318C}" type="slidenum">
              <a:rPr lang="de-DE" sz="1400" spc="-1">
                <a:latin typeface="Lucida Sans"/>
                <a:ea typeface="DejaVu Sans"/>
              </a:rPr>
              <a:pPr algn="r">
                <a:defRPr/>
              </a:pPr>
              <a:t>‹#›</a:t>
            </a:fld>
            <a:endParaRPr lang="pt-BR" sz="1400" spc="-1" dirty="0">
              <a:latin typeface="Arial"/>
            </a:endParaRPr>
          </a:p>
        </p:txBody>
      </p:sp>
      <p:sp>
        <p:nvSpPr>
          <p:cNvPr id="5" name="PlaceHolder 5">
            <a:extLst>
              <a:ext uri="{FF2B5EF4-FFF2-40B4-BE49-F238E27FC236}">
                <a16:creationId xmlns:a16="http://schemas.microsoft.com/office/drawing/2014/main" id="{ABE185E8-B0F0-DACF-7CFC-D854F73280BD}"/>
              </a:ext>
            </a:extLst>
          </p:cNvPr>
          <p:cNvSpPr>
            <a:spLocks noGrp="1"/>
          </p:cNvSpPr>
          <p:nvPr>
            <p:ph type="body"/>
          </p:nvPr>
        </p:nvSpPr>
        <p:spPr>
          <a:xfrm>
            <a:off x="609600" y="1604963"/>
            <a:ext cx="10972800" cy="3976687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r>
              <a:rPr lang="pt-BR"/>
              <a:t>Click to edit the outline text format</a:t>
            </a:r>
          </a:p>
          <a:p>
            <a:pPr lvl="1"/>
            <a:r>
              <a:rPr lang="pt-BR"/>
              <a:t>Second Outline Level</a:t>
            </a:r>
          </a:p>
          <a:p>
            <a:pPr lvl="2"/>
            <a:r>
              <a:rPr lang="pt-BR"/>
              <a:t>Third Outline Level</a:t>
            </a:r>
          </a:p>
          <a:p>
            <a:pPr lvl="3"/>
            <a:r>
              <a:rPr lang="pt-BR"/>
              <a:t>Fourth Outline Level</a:t>
            </a:r>
          </a:p>
          <a:p>
            <a:pPr lvl="4"/>
            <a:r>
              <a:rPr lang="pt-BR"/>
              <a:t>Fifth Outline Level</a:t>
            </a:r>
          </a:p>
          <a:p>
            <a:pPr lvl="5"/>
            <a:r>
              <a:rPr lang="pt-BR"/>
              <a:t>Sixth Outline Level</a:t>
            </a:r>
          </a:p>
          <a:p>
            <a:pPr lvl="6"/>
            <a:r>
              <a:rPr lang="pt-BR"/>
              <a:t>Seventh Outline Level</a:t>
            </a:r>
          </a:p>
        </p:txBody>
      </p:sp>
      <p:sp>
        <p:nvSpPr>
          <p:cNvPr id="2055" name="TextBox 7">
            <a:extLst>
              <a:ext uri="{FF2B5EF4-FFF2-40B4-BE49-F238E27FC236}">
                <a16:creationId xmlns:a16="http://schemas.microsoft.com/office/drawing/2014/main" id="{ACEAD2CD-5ADC-E645-1E76-330FF056A4B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2100" y="6465888"/>
            <a:ext cx="3136900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BR" altLang="pt-BR" sz="1200">
                <a:solidFill>
                  <a:srgbClr val="AFABAB"/>
                </a:solidFill>
              </a:rPr>
              <a:t>Softwareentwicklung</a:t>
            </a:r>
          </a:p>
        </p:txBody>
      </p:sp>
      <p:sp>
        <p:nvSpPr>
          <p:cNvPr id="2056" name="TextBox 8">
            <a:extLst>
              <a:ext uri="{FF2B5EF4-FFF2-40B4-BE49-F238E27FC236}">
                <a16:creationId xmlns:a16="http://schemas.microsoft.com/office/drawing/2014/main" id="{1C37CE92-C673-1430-CA77-7771E8178EE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32350" y="6472238"/>
            <a:ext cx="3702050" cy="27781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1pPr>
            <a:lvl2pPr marL="742950" indent="-28575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2pPr>
            <a:lvl3pPr marL="11430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3pPr>
            <a:lvl4pPr marL="16002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4pPr>
            <a:lvl5pPr marL="2057400" indent="-228600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pt-BR" altLang="pt-BR" sz="1200">
                <a:solidFill>
                  <a:srgbClr val="AFABAB"/>
                </a:solidFill>
              </a:rPr>
              <a:t>Prof. Dr. Alixandre Santana</a:t>
            </a:r>
          </a:p>
        </p:txBody>
      </p:sp>
    </p:spTree>
    <p:extLst>
      <p:ext uri="{BB962C8B-B14F-4D97-AF65-F5344CB8AC3E}">
        <p14:creationId xmlns:p14="http://schemas.microsoft.com/office/powerpoint/2010/main" val="3587987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 kern="1200">
          <a:solidFill>
            <a:schemeClr val="tx1"/>
          </a:solidFill>
          <a:latin typeface="+mj-lt"/>
          <a:ea typeface="+mj-ea"/>
          <a:cs typeface="+mj-cs"/>
        </a:defRPr>
      </a:lvl1pPr>
      <a:lvl2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orbel" panose="020B0503020204020204" pitchFamily="34" charset="0"/>
        </a:defRPr>
      </a:lvl2pPr>
      <a:lvl3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orbel" panose="020B0503020204020204" pitchFamily="34" charset="0"/>
        </a:defRPr>
      </a:lvl3pPr>
      <a:lvl4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orbel" panose="020B0503020204020204" pitchFamily="34" charset="0"/>
        </a:defRPr>
      </a:lvl4pPr>
      <a:lvl5pPr algn="l" defTabSz="911225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200">
          <a:solidFill>
            <a:schemeClr val="tx1"/>
          </a:solidFill>
          <a:latin typeface="Corbel" panose="020B0503020204020204" pitchFamily="34" charset="0"/>
        </a:defRPr>
      </a:lvl5pPr>
      <a:lvl6pPr marL="552925" algn="l" defTabSz="913860" rtl="0" fontAlgn="base">
        <a:lnSpc>
          <a:spcPct val="90000"/>
        </a:lnSpc>
        <a:spcBef>
          <a:spcPct val="0"/>
        </a:spcBef>
        <a:spcAft>
          <a:spcPct val="0"/>
        </a:spcAft>
        <a:defRPr sz="4355">
          <a:solidFill>
            <a:schemeClr val="tx1"/>
          </a:solidFill>
          <a:latin typeface="Corbel" panose="020B0503020204020204" pitchFamily="34" charset="0"/>
        </a:defRPr>
      </a:lvl6pPr>
      <a:lvl7pPr marL="1105847" algn="l" defTabSz="913860" rtl="0" fontAlgn="base">
        <a:lnSpc>
          <a:spcPct val="90000"/>
        </a:lnSpc>
        <a:spcBef>
          <a:spcPct val="0"/>
        </a:spcBef>
        <a:spcAft>
          <a:spcPct val="0"/>
        </a:spcAft>
        <a:defRPr sz="4355">
          <a:solidFill>
            <a:schemeClr val="tx1"/>
          </a:solidFill>
          <a:latin typeface="Corbel" panose="020B0503020204020204" pitchFamily="34" charset="0"/>
        </a:defRPr>
      </a:lvl7pPr>
      <a:lvl8pPr marL="1658772" algn="l" defTabSz="913860" rtl="0" fontAlgn="base">
        <a:lnSpc>
          <a:spcPct val="90000"/>
        </a:lnSpc>
        <a:spcBef>
          <a:spcPct val="0"/>
        </a:spcBef>
        <a:spcAft>
          <a:spcPct val="0"/>
        </a:spcAft>
        <a:defRPr sz="4355">
          <a:solidFill>
            <a:schemeClr val="tx1"/>
          </a:solidFill>
          <a:latin typeface="Corbel" panose="020B0503020204020204" pitchFamily="34" charset="0"/>
        </a:defRPr>
      </a:lvl8pPr>
      <a:lvl9pPr marL="2211695" algn="l" defTabSz="913860" rtl="0" fontAlgn="base">
        <a:lnSpc>
          <a:spcPct val="90000"/>
        </a:lnSpc>
        <a:spcBef>
          <a:spcPct val="0"/>
        </a:spcBef>
        <a:spcAft>
          <a:spcPct val="0"/>
        </a:spcAft>
        <a:defRPr sz="4355">
          <a:solidFill>
            <a:schemeClr val="tx1"/>
          </a:solidFill>
          <a:latin typeface="Corbel" panose="020B0503020204020204" pitchFamily="34" charset="0"/>
        </a:defRPr>
      </a:lvl9pPr>
    </p:titleStyle>
    <p:bodyStyle>
      <a:lvl1pPr marL="430213" indent="-320675" algn="l" defTabSz="911225" rtl="0" eaLnBrk="0" fontAlgn="base" hangingPunct="0">
        <a:lnSpc>
          <a:spcPct val="90000"/>
        </a:lnSpc>
        <a:spcBef>
          <a:spcPts val="1413"/>
        </a:spcBef>
        <a:spcAft>
          <a:spcPct val="0"/>
        </a:spcAft>
        <a:buClr>
          <a:srgbClr val="000000"/>
        </a:buClr>
        <a:buSzPct val="45000"/>
        <a:buFont typeface="Wingdings" panose="05000000000000000000" pitchFamily="2" charset="2"/>
        <a:buChar char="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2625" indent="-225425" algn="l" defTabSz="91122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39825" indent="-225425" algn="l" defTabSz="91122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597025" indent="-225425" algn="l" defTabSz="91122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4225" indent="-225425" algn="l" defTabSz="911225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0" indent="-228606" algn="l" defTabSz="91442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83" indent="-228606" algn="l" defTabSz="91442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96" indent="-228606" algn="l" defTabSz="91442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0" indent="-228606" algn="l" defTabSz="914425" rtl="0" eaLnBrk="1" latinLnBrk="0" hangingPunct="1">
        <a:lnSpc>
          <a:spcPct val="90000"/>
        </a:lnSpc>
        <a:spcBef>
          <a:spcPts val="499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5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8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2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63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77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9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02" algn="l" defTabSz="91442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CustomShape 1">
            <a:extLst>
              <a:ext uri="{FF2B5EF4-FFF2-40B4-BE49-F238E27FC236}">
                <a16:creationId xmlns:a16="http://schemas.microsoft.com/office/drawing/2014/main" id="{B34DE418-294F-BA77-0AAB-9AB386763D47}"/>
              </a:ext>
            </a:extLst>
          </p:cNvPr>
          <p:cNvSpPr/>
          <p:nvPr/>
        </p:nvSpPr>
        <p:spPr>
          <a:xfrm>
            <a:off x="212725" y="6407150"/>
            <a:ext cx="9859963" cy="4000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72000" tIns="126000" rIns="90000" bIns="45000"/>
          <a:lstStyle/>
          <a:p>
            <a:pPr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900" cap="all" spc="199" dirty="0">
                <a:solidFill>
                  <a:srgbClr val="000000"/>
                </a:solidFill>
                <a:latin typeface="Lucida Grande"/>
              </a:rPr>
              <a:t>Softwareentwicklung | </a:t>
            </a:r>
            <a:r>
              <a:rPr lang="de-DE" sz="900" b="1" cap="all" spc="199" dirty="0">
                <a:solidFill>
                  <a:srgbClr val="000000"/>
                </a:solidFill>
                <a:latin typeface="Lucida Grande"/>
              </a:rPr>
              <a:t> PROF. DR. ALIXANDRE SANTANA</a:t>
            </a:r>
            <a:r>
              <a:rPr lang="de-DE" sz="900" cap="all" spc="199" dirty="0">
                <a:solidFill>
                  <a:srgbClr val="000000"/>
                </a:solidFill>
                <a:latin typeface="Lucida Grande"/>
              </a:rPr>
              <a:t> | </a:t>
            </a:r>
            <a:endParaRPr lang="pt-BR" sz="900" spc="-1" dirty="0"/>
          </a:p>
        </p:txBody>
      </p:sp>
      <p:sp>
        <p:nvSpPr>
          <p:cNvPr id="48" name="CustomShape 2">
            <a:extLst>
              <a:ext uri="{FF2B5EF4-FFF2-40B4-BE49-F238E27FC236}">
                <a16:creationId xmlns:a16="http://schemas.microsoft.com/office/drawing/2014/main" id="{4C7D71DA-F71A-5550-F585-A46CD339FB86}"/>
              </a:ext>
            </a:extLst>
          </p:cNvPr>
          <p:cNvSpPr/>
          <p:nvPr/>
        </p:nvSpPr>
        <p:spPr>
          <a:xfrm>
            <a:off x="11010900" y="6411913"/>
            <a:ext cx="873125" cy="4921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0" rIns="0" bIns="45000"/>
          <a:lstStyle/>
          <a:p>
            <a:pPr algn="r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fld id="{82B1596A-B3F5-43A7-A73D-20CD54B6CF1C}" type="slidenum">
              <a:rPr lang="de-DE" sz="900" cap="all" spc="248">
                <a:solidFill>
                  <a:srgbClr val="000000"/>
                </a:solidFill>
                <a:latin typeface="Lucida Grande"/>
              </a:rPr>
              <a:pPr algn="r" eaLnBrk="1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pt-BR" sz="900" spc="-1"/>
          </a:p>
        </p:txBody>
      </p:sp>
      <p:sp>
        <p:nvSpPr>
          <p:cNvPr id="49" name="Line 3">
            <a:extLst>
              <a:ext uri="{FF2B5EF4-FFF2-40B4-BE49-F238E27FC236}">
                <a16:creationId xmlns:a16="http://schemas.microsoft.com/office/drawing/2014/main" id="{1E7D0270-A026-435F-AACC-DDBE9BC919E4}"/>
              </a:ext>
            </a:extLst>
          </p:cNvPr>
          <p:cNvSpPr/>
          <p:nvPr/>
        </p:nvSpPr>
        <p:spPr>
          <a:xfrm>
            <a:off x="288925" y="6443663"/>
            <a:ext cx="11606213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50" name="Line 4">
            <a:extLst>
              <a:ext uri="{FF2B5EF4-FFF2-40B4-BE49-F238E27FC236}">
                <a16:creationId xmlns:a16="http://schemas.microsoft.com/office/drawing/2014/main" id="{E18D34DB-0801-2510-256B-5EE20CD9A50E}"/>
              </a:ext>
            </a:extLst>
          </p:cNvPr>
          <p:cNvSpPr/>
          <p:nvPr/>
        </p:nvSpPr>
        <p:spPr>
          <a:xfrm>
            <a:off x="309563" y="1052513"/>
            <a:ext cx="1160621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pic>
        <p:nvPicPr>
          <p:cNvPr id="1030" name="Bild 4">
            <a:extLst>
              <a:ext uri="{FF2B5EF4-FFF2-40B4-BE49-F238E27FC236}">
                <a16:creationId xmlns:a16="http://schemas.microsoft.com/office/drawing/2014/main" id="{9FDE43E7-29C1-9252-ADDD-2D713A9D99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217"/>
          <a:stretch>
            <a:fillRect/>
          </a:stretch>
        </p:blipFill>
        <p:spPr bwMode="auto">
          <a:xfrm>
            <a:off x="10755313" y="139700"/>
            <a:ext cx="1185862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PlaceHolder 5">
            <a:extLst>
              <a:ext uri="{FF2B5EF4-FFF2-40B4-BE49-F238E27FC236}">
                <a16:creationId xmlns:a16="http://schemas.microsoft.com/office/drawing/2014/main" id="{7914BD03-A1B5-1217-6B60-2CEA0BA0152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330200" y="1260475"/>
            <a:ext cx="11383963" cy="498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Textmasterformat bearbeiten</a:t>
            </a:r>
            <a:endParaRPr lang="de-DE" altLang="pt-BR"/>
          </a:p>
          <a:p>
            <a:pPr lvl="1"/>
            <a:r>
              <a:rPr lang="en-US" altLang="pt-BR"/>
              <a:t>Zweite Ebene</a:t>
            </a:r>
            <a:endParaRPr lang="de-DE" altLang="pt-BR"/>
          </a:p>
          <a:p>
            <a:pPr lvl="2"/>
            <a:r>
              <a:rPr lang="en-US" altLang="pt-BR"/>
              <a:t>Dritte Ebene</a:t>
            </a:r>
            <a:endParaRPr lang="de-DE" altLang="pt-BR"/>
          </a:p>
          <a:p>
            <a:pPr lvl="3"/>
            <a:r>
              <a:rPr lang="en-US" altLang="pt-BR"/>
              <a:t>Vierte Ebene</a:t>
            </a:r>
            <a:endParaRPr lang="de-DE" altLang="pt-BR"/>
          </a:p>
          <a:p>
            <a:pPr lvl="4"/>
            <a:r>
              <a:rPr lang="en-US" altLang="pt-BR"/>
              <a:t>Fünfte Ebene</a:t>
            </a:r>
            <a:endParaRPr lang="de-DE" altLang="pt-BR"/>
          </a:p>
        </p:txBody>
      </p:sp>
      <p:sp>
        <p:nvSpPr>
          <p:cNvPr id="1032" name="PlaceHolder 6">
            <a:extLst>
              <a:ext uri="{FF2B5EF4-FFF2-40B4-BE49-F238E27FC236}">
                <a16:creationId xmlns:a16="http://schemas.microsoft.com/office/drawing/2014/main" id="{A5AB6B9E-DA3D-CC80-6926-5A9C34BE6C00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371475" y="357188"/>
            <a:ext cx="10317163" cy="642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Mastertextformat bearbeiten</a:t>
            </a:r>
            <a:endParaRPr lang="de-DE" altLang="pt-BR"/>
          </a:p>
        </p:txBody>
      </p:sp>
      <p:sp>
        <p:nvSpPr>
          <p:cNvPr id="1033" name="PlaceHolder 7">
            <a:extLst>
              <a:ext uri="{FF2B5EF4-FFF2-40B4-BE49-F238E27FC236}">
                <a16:creationId xmlns:a16="http://schemas.microsoft.com/office/drawing/2014/main" id="{CEEB3756-6466-26A6-BA68-C8BE2F524F54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263525" y="73025"/>
            <a:ext cx="7524750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72000" tIns="126000" rIns="90000" bIns="45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Mastertextformat bearbeiten</a:t>
            </a:r>
            <a:endParaRPr lang="de-DE" altLang="pt-BR"/>
          </a:p>
        </p:txBody>
      </p:sp>
      <p:sp>
        <p:nvSpPr>
          <p:cNvPr id="1034" name="PlaceHolder 8">
            <a:extLst>
              <a:ext uri="{FF2B5EF4-FFF2-40B4-BE49-F238E27FC236}">
                <a16:creationId xmlns:a16="http://schemas.microsoft.com/office/drawing/2014/main" id="{B6797BB1-0AE4-A8C3-F584-D1504513A3FB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6888163" y="6284913"/>
            <a:ext cx="4992687" cy="25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21600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pt-BR"/>
              <a:t>[Quelle]</a:t>
            </a:r>
            <a:endParaRPr lang="de-DE" altLang="pt-BR"/>
          </a:p>
        </p:txBody>
      </p:sp>
      <p:sp>
        <p:nvSpPr>
          <p:cNvPr id="1035" name="PlaceHolder 9">
            <a:extLst>
              <a:ext uri="{FF2B5EF4-FFF2-40B4-BE49-F238E27FC236}">
                <a16:creationId xmlns:a16="http://schemas.microsoft.com/office/drawing/2014/main" id="{11598336-20FD-2700-88FC-F20CF24CA0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3050"/>
            <a:ext cx="109728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pt-BR"/>
              <a:t>Click to edit the title text format</a:t>
            </a:r>
          </a:p>
        </p:txBody>
      </p:sp>
    </p:spTree>
    <p:extLst>
      <p:ext uri="{BB962C8B-B14F-4D97-AF65-F5344CB8AC3E}">
        <p14:creationId xmlns:p14="http://schemas.microsoft.com/office/powerpoint/2010/main" val="6296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DejaVu Sans" panose="020B0603030804020204" pitchFamily="34" charset="0"/>
        </a:defRPr>
      </a:lvl9pPr>
    </p:titleStyle>
    <p:bodyStyle>
      <a:lvl1pPr marL="228600" indent="-228600" algn="r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tabLst>
          <a:tab pos="0" algn="l"/>
        </a:tabLs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-api-patterns.org/patterns/quality/dataTransferParsimony/Pagination" TargetMode="External"/><Relationship Id="rId2" Type="http://schemas.openxmlformats.org/officeDocument/2006/relationships/hyperlink" Target="https://www.bezkoder.com/thymeleaf-pagination/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ezkoder.com/thymeleaf-pagination/" TargetMode="Externa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>
            <a:extLst>
              <a:ext uri="{FF2B5EF4-FFF2-40B4-BE49-F238E27FC236}">
                <a16:creationId xmlns:a16="http://schemas.microsoft.com/office/drawing/2014/main" id="{116A4F2B-8FE1-0EA0-80A5-B71C6DF9F16B}"/>
              </a:ext>
            </a:extLst>
          </p:cNvPr>
          <p:cNvSpPr/>
          <p:nvPr/>
        </p:nvSpPr>
        <p:spPr>
          <a:xfrm>
            <a:off x="1804988" y="6356350"/>
            <a:ext cx="6962775" cy="5016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3" name="CustomShape 2">
            <a:extLst>
              <a:ext uri="{FF2B5EF4-FFF2-40B4-BE49-F238E27FC236}">
                <a16:creationId xmlns:a16="http://schemas.microsoft.com/office/drawing/2014/main" id="{79971A01-5919-69F5-2054-28C2B54D446B}"/>
              </a:ext>
            </a:extLst>
          </p:cNvPr>
          <p:cNvSpPr/>
          <p:nvPr/>
        </p:nvSpPr>
        <p:spPr>
          <a:xfrm>
            <a:off x="1804988" y="1258888"/>
            <a:ext cx="8566150" cy="48101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4" name="CustomShape 3">
            <a:extLst>
              <a:ext uri="{FF2B5EF4-FFF2-40B4-BE49-F238E27FC236}">
                <a16:creationId xmlns:a16="http://schemas.microsoft.com/office/drawing/2014/main" id="{A6A3BF92-9B4C-7A0F-F340-C15B07C97A09}"/>
              </a:ext>
            </a:extLst>
          </p:cNvPr>
          <p:cNvSpPr/>
          <p:nvPr/>
        </p:nvSpPr>
        <p:spPr>
          <a:xfrm>
            <a:off x="5291138" y="128588"/>
            <a:ext cx="5080000" cy="87312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pPr marL="0" marR="0" lvl="0" indent="0" algn="l" defTabSz="914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rbel" panose="020B0503020204020204"/>
              <a:ea typeface="+mn-ea"/>
              <a:cs typeface="+mn-cs"/>
              <a:sym typeface="Arial" panose="020B0604020202020204" pitchFamily="34" charset="0"/>
            </a:endParaRPr>
          </a:p>
        </p:txBody>
      </p:sp>
      <p:sp>
        <p:nvSpPr>
          <p:cNvPr id="45" name="TextShape 4">
            <a:extLst>
              <a:ext uri="{FF2B5EF4-FFF2-40B4-BE49-F238E27FC236}">
                <a16:creationId xmlns:a16="http://schemas.microsoft.com/office/drawing/2014/main" id="{DFB82570-B671-D61B-0928-BD01015C5CB6}"/>
              </a:ext>
            </a:extLst>
          </p:cNvPr>
          <p:cNvSpPr txBox="1"/>
          <p:nvPr/>
        </p:nvSpPr>
        <p:spPr>
          <a:xfrm>
            <a:off x="2125663" y="1747838"/>
            <a:ext cx="8180387" cy="1350962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/>
          <a:lstStyle/>
          <a:p>
            <a:pPr marL="0" marR="0" lvl="0" indent="0" algn="ctr" defTabSz="914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4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Softwareentwicklung (SW)</a:t>
            </a:r>
          </a:p>
          <a:p>
            <a:pPr marL="0" marR="0" lvl="0" indent="0" algn="ctr" defTabSz="914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2800" b="1" i="0" u="none" strike="noStrike" kern="1200" cap="none" spc="-1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Baumans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Pagination Pattern mit Spring Data</a:t>
            </a:r>
            <a:endParaRPr kumimoji="0" lang="pt-BR" sz="2800" b="0" i="0" u="none" strike="noStrike" kern="1200" cap="none" spc="-1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6" name="TextShape 5">
            <a:extLst>
              <a:ext uri="{FF2B5EF4-FFF2-40B4-BE49-F238E27FC236}">
                <a16:creationId xmlns:a16="http://schemas.microsoft.com/office/drawing/2014/main" id="{8BADC7E3-9735-4CB9-45A6-3918F2C08B5E}"/>
              </a:ext>
            </a:extLst>
          </p:cNvPr>
          <p:cNvSpPr txBox="1"/>
          <p:nvPr/>
        </p:nvSpPr>
        <p:spPr>
          <a:xfrm>
            <a:off x="3605213" y="4094163"/>
            <a:ext cx="4878387" cy="85725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/>
          <a:lstStyle/>
          <a:p>
            <a:pPr marL="0" marR="0" lvl="0" indent="0" algn="ctr" defTabSz="914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Prof. Dr. Alixandre Santana</a:t>
            </a:r>
          </a:p>
          <a:p>
            <a:pPr marL="0" marR="0" lvl="0" indent="0" algn="ctr" defTabSz="914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alixandre.santana@oth-regensburg.de</a:t>
            </a:r>
          </a:p>
        </p:txBody>
      </p:sp>
      <p:sp>
        <p:nvSpPr>
          <p:cNvPr id="47" name="TextShape 6">
            <a:extLst>
              <a:ext uri="{FF2B5EF4-FFF2-40B4-BE49-F238E27FC236}">
                <a16:creationId xmlns:a16="http://schemas.microsoft.com/office/drawing/2014/main" id="{82E15C24-E3D8-CE65-5972-64F476F8D009}"/>
              </a:ext>
            </a:extLst>
          </p:cNvPr>
          <p:cNvSpPr txBox="1"/>
          <p:nvPr/>
        </p:nvSpPr>
        <p:spPr>
          <a:xfrm>
            <a:off x="4629150" y="5353050"/>
            <a:ext cx="2919413" cy="344488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/>
          <a:lstStyle/>
          <a:p>
            <a:pPr marL="0" marR="0" lvl="0" indent="0" algn="ctr" defTabSz="9144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-1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+mn-ea"/>
                <a:cs typeface="Arial" panose="020B0604020202020204" pitchFamily="34" charset="0"/>
                <a:sym typeface="Arial" panose="020B0604020202020204" pitchFamily="34" charset="0"/>
              </a:rPr>
              <a:t>Wintersemester 2023/2024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Shape 1">
            <a:extLst>
              <a:ext uri="{FF2B5EF4-FFF2-40B4-BE49-F238E27FC236}">
                <a16:creationId xmlns:a16="http://schemas.microsoft.com/office/drawing/2014/main" id="{F886447B-5FCA-49E8-1B0D-C6467E7BD283}"/>
              </a:ext>
            </a:extLst>
          </p:cNvPr>
          <p:cNvSpPr txBox="1"/>
          <p:nvPr/>
        </p:nvSpPr>
        <p:spPr>
          <a:xfrm>
            <a:off x="838200" y="1260475"/>
            <a:ext cx="10926763" cy="49815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/>
          <a:lstStyle/>
          <a:p>
            <a:pPr marL="263520" marR="0" lvl="1" indent="-263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endParaRPr kumimoji="0" lang="de-DE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0" name="TextShape 2">
            <a:extLst>
              <a:ext uri="{FF2B5EF4-FFF2-40B4-BE49-F238E27FC236}">
                <a16:creationId xmlns:a16="http://schemas.microsoft.com/office/drawing/2014/main" id="{B6863CF3-3003-5359-DCAB-870A321A1276}"/>
              </a:ext>
            </a:extLst>
          </p:cNvPr>
          <p:cNvSpPr txBox="1"/>
          <p:nvPr/>
        </p:nvSpPr>
        <p:spPr>
          <a:xfrm>
            <a:off x="812800" y="357188"/>
            <a:ext cx="9657080" cy="6429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r>
              <a:rPr kumimoji="0" lang="de-DE" sz="4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Pagination -</a:t>
            </a:r>
            <a:r>
              <a:rPr lang="pt-BR" sz="4000" dirty="0"/>
              <a:t>Spring Data “Pageable”</a:t>
            </a:r>
          </a:p>
        </p:txBody>
      </p:sp>
      <p:sp>
        <p:nvSpPr>
          <p:cNvPr id="1812" name="TextShape 4">
            <a:extLst>
              <a:ext uri="{FF2B5EF4-FFF2-40B4-BE49-F238E27FC236}">
                <a16:creationId xmlns:a16="http://schemas.microsoft.com/office/drawing/2014/main" id="{6BBE9821-AE65-BEE4-DE50-FDC5E3D9DA2A}"/>
              </a:ext>
            </a:extLst>
          </p:cNvPr>
          <p:cNvSpPr txBox="1"/>
          <p:nvPr/>
        </p:nvSpPr>
        <p:spPr>
          <a:xfrm>
            <a:off x="365125" y="6284913"/>
            <a:ext cx="3744913" cy="252412"/>
          </a:xfrm>
          <a:prstGeom prst="rect">
            <a:avLst/>
          </a:prstGeom>
          <a:noFill/>
          <a:ln w="0">
            <a:noFill/>
          </a:ln>
        </p:spPr>
        <p:txBody>
          <a:bodyPr lIns="216000" tIns="0" rIns="0" bIns="0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1400" b="0" i="0" u="none" strike="noStrike" kern="1200" cap="none" spc="-1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https://getbootstrap.com/docs/4.0/components/pagination/</a:t>
            </a:r>
            <a:endParaRPr kumimoji="0" lang="de-DE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B091-E741-ACF8-F7E8-C3C4962689EA}"/>
              </a:ext>
            </a:extLst>
          </p:cNvPr>
          <p:cNvSpPr txBox="1"/>
          <p:nvPr/>
        </p:nvSpPr>
        <p:spPr>
          <a:xfrm>
            <a:off x="838200" y="1235412"/>
            <a:ext cx="106527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Jetzt sehen wir den Pageable-Parameter für das „Repository“. Die Spring Data-Infrastruktur erkennt diesen Parameter automatisch, um Paginierung und Sortierung auf die Datenbank anzuwenden.</a:t>
            </a:r>
          </a:p>
          <a:p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Die Pageable-Schnittstelle enthält die Informationen über die angeforderte Seite, wie z. B. die Größe und die Nummer der Seite.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68C99-AC7F-7087-DFCE-92D86FC6141B}"/>
              </a:ext>
            </a:extLst>
          </p:cNvPr>
          <p:cNvSpPr txBox="1"/>
          <p:nvPr/>
        </p:nvSpPr>
        <p:spPr>
          <a:xfrm>
            <a:off x="970598" y="3093740"/>
            <a:ext cx="10428922" cy="313932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dirty="0"/>
              <a:t>public interface Pageable {</a:t>
            </a:r>
          </a:p>
          <a:p>
            <a:r>
              <a:rPr lang="pt-BR" dirty="0"/>
              <a:t>  int getPageNumber();</a:t>
            </a:r>
          </a:p>
          <a:p>
            <a:r>
              <a:rPr lang="pt-BR" dirty="0"/>
              <a:t>  int getPageSize();</a:t>
            </a:r>
          </a:p>
          <a:p>
            <a:r>
              <a:rPr lang="pt-BR" dirty="0"/>
              <a:t>  long getOffset();</a:t>
            </a:r>
          </a:p>
          <a:p>
            <a:r>
              <a:rPr lang="pt-BR" dirty="0"/>
              <a:t>  Sort getSort();</a:t>
            </a:r>
          </a:p>
          <a:p>
            <a:r>
              <a:rPr lang="pt-BR" dirty="0"/>
              <a:t>  Pageable next();</a:t>
            </a:r>
          </a:p>
          <a:p>
            <a:r>
              <a:rPr lang="pt-BR" dirty="0"/>
              <a:t>  Pageable previousOrFirst();</a:t>
            </a:r>
          </a:p>
          <a:p>
            <a:r>
              <a:rPr lang="pt-BR" dirty="0"/>
              <a:t>  Pageable first();</a:t>
            </a:r>
          </a:p>
          <a:p>
            <a:r>
              <a:rPr lang="pt-BR" dirty="0"/>
              <a:t>  boolean hasPrevious();</a:t>
            </a:r>
          </a:p>
          <a:p>
            <a:r>
              <a:rPr lang="pt-BR" dirty="0"/>
              <a:t>  ...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5997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Shape 1">
            <a:extLst>
              <a:ext uri="{FF2B5EF4-FFF2-40B4-BE49-F238E27FC236}">
                <a16:creationId xmlns:a16="http://schemas.microsoft.com/office/drawing/2014/main" id="{F886447B-5FCA-49E8-1B0D-C6467E7BD283}"/>
              </a:ext>
            </a:extLst>
          </p:cNvPr>
          <p:cNvSpPr txBox="1"/>
          <p:nvPr/>
        </p:nvSpPr>
        <p:spPr>
          <a:xfrm>
            <a:off x="822960" y="1260475"/>
            <a:ext cx="11353800" cy="49815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/>
          <a:lstStyle/>
          <a:p>
            <a:pPr marL="263520" marR="0" lvl="1" indent="-263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endParaRPr kumimoji="0" lang="de-DE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0" name="TextShape 2">
            <a:extLst>
              <a:ext uri="{FF2B5EF4-FFF2-40B4-BE49-F238E27FC236}">
                <a16:creationId xmlns:a16="http://schemas.microsoft.com/office/drawing/2014/main" id="{B6863CF3-3003-5359-DCAB-870A321A1276}"/>
              </a:ext>
            </a:extLst>
          </p:cNvPr>
          <p:cNvSpPr txBox="1"/>
          <p:nvPr/>
        </p:nvSpPr>
        <p:spPr>
          <a:xfrm>
            <a:off x="812800" y="357188"/>
            <a:ext cx="9657080" cy="6429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r>
              <a:rPr kumimoji="0" lang="de-DE" sz="4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Pagination –</a:t>
            </a:r>
            <a:r>
              <a:rPr lang="pt-BR" sz="4000" spc="-1" dirty="0">
                <a:solidFill>
                  <a:srgbClr val="000000"/>
                </a:solidFill>
                <a:latin typeface="Lucida Grande"/>
                <a:ea typeface="DejaVu Sans"/>
                <a:cs typeface="DejaVu Sans"/>
              </a:rPr>
              <a:t> Changes in the @Repository</a:t>
            </a:r>
            <a:endParaRPr lang="pt-BR" sz="4000" dirty="0"/>
          </a:p>
        </p:txBody>
      </p:sp>
      <p:sp>
        <p:nvSpPr>
          <p:cNvPr id="1812" name="TextShape 4">
            <a:extLst>
              <a:ext uri="{FF2B5EF4-FFF2-40B4-BE49-F238E27FC236}">
                <a16:creationId xmlns:a16="http://schemas.microsoft.com/office/drawing/2014/main" id="{6BBE9821-AE65-BEE4-DE50-FDC5E3D9DA2A}"/>
              </a:ext>
            </a:extLst>
          </p:cNvPr>
          <p:cNvSpPr txBox="1"/>
          <p:nvPr/>
        </p:nvSpPr>
        <p:spPr>
          <a:xfrm>
            <a:off x="365125" y="6284913"/>
            <a:ext cx="3744913" cy="252412"/>
          </a:xfrm>
          <a:prstGeom prst="rect">
            <a:avLst/>
          </a:prstGeom>
          <a:noFill/>
          <a:ln w="0">
            <a:noFill/>
          </a:ln>
        </p:spPr>
        <p:txBody>
          <a:bodyPr lIns="216000" tIns="0" rIns="0" bIns="0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1400" b="0" i="0" u="none" strike="noStrike" kern="1200" cap="none" spc="-1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https://getbootstrap.com/docs/4.0/components/pagination/</a:t>
            </a:r>
            <a:endParaRPr kumimoji="0" lang="de-DE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B091-E741-ACF8-F7E8-C3C4962689EA}"/>
              </a:ext>
            </a:extLst>
          </p:cNvPr>
          <p:cNvSpPr txBox="1"/>
          <p:nvPr/>
        </p:nvSpPr>
        <p:spPr>
          <a:xfrm>
            <a:off x="838200" y="1281132"/>
            <a:ext cx="10332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Wir müssen unserem Repository die Methoden hinzufügen, um die Abfrage mit Paginierung durchzuführen.</a:t>
            </a:r>
            <a:endParaRPr lang="pt-B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68C99-AC7F-7087-DFCE-92D86FC6141B}"/>
              </a:ext>
            </a:extLst>
          </p:cNvPr>
          <p:cNvSpPr txBox="1"/>
          <p:nvPr/>
        </p:nvSpPr>
        <p:spPr>
          <a:xfrm>
            <a:off x="741998" y="2407940"/>
            <a:ext cx="10428922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CourseRepositoryI </a:t>
            </a:r>
            <a:r>
              <a:rPr lang="pt-BR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MyBaseRepository&lt;Course, Long&gt;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b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pt-B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List&lt;Course&gt; findByDescriptionContainingIgnoreCase (String </a:t>
            </a:r>
            <a:r>
              <a:rPr lang="pt-BR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description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Page &lt;Course&gt; findAll(Pageable pageable);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Page &lt;Course&gt; findByDescriptionContainingIgnoreCase (String description, Pageable pageable);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pt-B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25556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Shape 1">
            <a:extLst>
              <a:ext uri="{FF2B5EF4-FFF2-40B4-BE49-F238E27FC236}">
                <a16:creationId xmlns:a16="http://schemas.microsoft.com/office/drawing/2014/main" id="{F886447B-5FCA-49E8-1B0D-C6467E7BD283}"/>
              </a:ext>
            </a:extLst>
          </p:cNvPr>
          <p:cNvSpPr txBox="1"/>
          <p:nvPr/>
        </p:nvSpPr>
        <p:spPr>
          <a:xfrm>
            <a:off x="838200" y="1260475"/>
            <a:ext cx="10926763" cy="49815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/>
          <a:lstStyle/>
          <a:p>
            <a:pPr marL="263520" marR="0" lvl="1" indent="-263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endParaRPr kumimoji="0" lang="de-DE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0" name="TextShape 2">
            <a:extLst>
              <a:ext uri="{FF2B5EF4-FFF2-40B4-BE49-F238E27FC236}">
                <a16:creationId xmlns:a16="http://schemas.microsoft.com/office/drawing/2014/main" id="{B6863CF3-3003-5359-DCAB-870A321A1276}"/>
              </a:ext>
            </a:extLst>
          </p:cNvPr>
          <p:cNvSpPr txBox="1"/>
          <p:nvPr/>
        </p:nvSpPr>
        <p:spPr>
          <a:xfrm>
            <a:off x="812800" y="357188"/>
            <a:ext cx="9657080" cy="6429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r>
              <a:rPr kumimoji="0" lang="de-DE" sz="4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Pagination –</a:t>
            </a:r>
            <a:r>
              <a:rPr lang="pt-BR" sz="4000" spc="-1" dirty="0">
                <a:solidFill>
                  <a:srgbClr val="000000"/>
                </a:solidFill>
                <a:latin typeface="Lucida Grande"/>
                <a:ea typeface="DejaVu Sans"/>
                <a:cs typeface="DejaVu Sans"/>
              </a:rPr>
              <a:t> Changes in the @Controller</a:t>
            </a:r>
            <a:endParaRPr lang="pt-BR" sz="4000" dirty="0"/>
          </a:p>
        </p:txBody>
      </p:sp>
      <p:sp>
        <p:nvSpPr>
          <p:cNvPr id="1812" name="TextShape 4">
            <a:extLst>
              <a:ext uri="{FF2B5EF4-FFF2-40B4-BE49-F238E27FC236}">
                <a16:creationId xmlns:a16="http://schemas.microsoft.com/office/drawing/2014/main" id="{6BBE9821-AE65-BEE4-DE50-FDC5E3D9DA2A}"/>
              </a:ext>
            </a:extLst>
          </p:cNvPr>
          <p:cNvSpPr txBox="1"/>
          <p:nvPr/>
        </p:nvSpPr>
        <p:spPr>
          <a:xfrm>
            <a:off x="365125" y="6284913"/>
            <a:ext cx="3744913" cy="252412"/>
          </a:xfrm>
          <a:prstGeom prst="rect">
            <a:avLst/>
          </a:prstGeom>
          <a:noFill/>
          <a:ln w="0">
            <a:noFill/>
          </a:ln>
        </p:spPr>
        <p:txBody>
          <a:bodyPr lIns="216000" tIns="0" rIns="0" bIns="0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1400" b="0" i="0" u="none" strike="noStrike" kern="1200" cap="none" spc="-1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https://getbootstrap.com/docs/4.0/components/pagination/</a:t>
            </a:r>
            <a:endParaRPr kumimoji="0" lang="de-DE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68C99-AC7F-7087-DFCE-92D86FC6141B}"/>
              </a:ext>
            </a:extLst>
          </p:cNvPr>
          <p:cNvSpPr txBox="1"/>
          <p:nvPr/>
        </p:nvSpPr>
        <p:spPr>
          <a:xfrm>
            <a:off x="665798" y="1493540"/>
            <a:ext cx="10428922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@GetMapping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 = {</a:t>
            </a:r>
            <a:r>
              <a:rPr lang="pt-BR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showCourseList(Model </a:t>
            </a:r>
            <a:r>
              <a:rPr lang="pt-B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46464"/>
                </a:solidFill>
                <a:effectLst/>
                <a:latin typeface="Consolas" panose="020B0609020204030204" pitchFamily="49" charset="0"/>
              </a:rPr>
              <a:t>@RequestParam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(required = </a:t>
            </a:r>
            <a:r>
              <a:rPr lang="pt-B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String keyword,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@RequestParam(required = </a:t>
            </a:r>
            <a:r>
              <a:rPr lang="pt-BR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defaultValue = "1") </a:t>
            </a:r>
            <a:r>
              <a:rPr lang="pt-BR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page, @RequestParam(required = </a:t>
            </a:r>
            <a:r>
              <a:rPr lang="pt-BR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, defaultValue = "5") </a:t>
            </a:r>
            <a:r>
              <a:rPr lang="pt-BR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size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List&lt;Course&gt; </a:t>
            </a:r>
            <a:r>
              <a:rPr lang="pt-B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courses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ArrayList&lt;Course&gt;();</a:t>
            </a:r>
          </a:p>
          <a:p>
            <a:pPr lvl="1"/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Pageable paging = PageRequest.</a:t>
            </a:r>
            <a:r>
              <a:rPr lang="pt-BR" sz="1200" i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of</a:t>
            </a:r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(page - 1, size);</a:t>
            </a:r>
          </a:p>
          <a:p>
            <a:pPr lvl="1"/>
            <a:b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Page&lt;Course&gt; pageCourses;</a:t>
            </a:r>
          </a:p>
          <a:p>
            <a:pPr lvl="1"/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pageCourses = courseService.getAllCourses(keyword, paging);</a:t>
            </a:r>
          </a:p>
          <a:p>
            <a:pPr lvl="1"/>
            <a:r>
              <a:rPr lang="pt-B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.addAttribute(</a:t>
            </a:r>
            <a:r>
              <a:rPr lang="pt-BR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"keyword"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keyword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b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courses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pt-B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pageCourses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.getContent();</a:t>
            </a:r>
          </a:p>
          <a:p>
            <a:pPr lvl="1"/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//information used by the pagination component in the view:</a:t>
            </a:r>
            <a:b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model.addAttribute("courses", courses);</a:t>
            </a:r>
          </a:p>
          <a:p>
            <a:pPr lvl="1"/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model.addAttribute("currentPage", pageCourses.getNumber() + 1);</a:t>
            </a:r>
          </a:p>
          <a:p>
            <a:pPr lvl="1"/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model.addAttribute("totalItems", pageCourses.getTotalElements());</a:t>
            </a:r>
          </a:p>
          <a:p>
            <a:pPr lvl="1"/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model.addAttribute("totalPages", pageCourses.getTotalPages());</a:t>
            </a:r>
          </a:p>
          <a:p>
            <a:pPr lvl="1"/>
            <a:r>
              <a:rPr lang="pt-BR" sz="12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model.addAttribute("pageSize", size);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(Exception </a:t>
            </a:r>
            <a:r>
              <a:rPr lang="pt-B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6A3E3E"/>
                </a:solidFill>
                <a:latin typeface="Consolas" panose="020B0609020204030204" pitchFamily="49" charset="0"/>
              </a:rPr>
              <a:t>     </a:t>
            </a:r>
            <a:r>
              <a:rPr lang="pt-B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model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.addAttribute(</a:t>
            </a:r>
            <a:r>
              <a:rPr lang="pt-BR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2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.getMessage());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  return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"/courses/course-all"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442826-C927-5BBD-A3EB-16E0625ABC84}"/>
              </a:ext>
            </a:extLst>
          </p:cNvPr>
          <p:cNvSpPr txBox="1"/>
          <p:nvPr/>
        </p:nvSpPr>
        <p:spPr>
          <a:xfrm>
            <a:off x="8275320" y="1138555"/>
            <a:ext cx="3235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CourseController.java</a:t>
            </a:r>
          </a:p>
        </p:txBody>
      </p:sp>
    </p:spTree>
    <p:extLst>
      <p:ext uri="{BB962C8B-B14F-4D97-AF65-F5344CB8AC3E}">
        <p14:creationId xmlns:p14="http://schemas.microsoft.com/office/powerpoint/2010/main" val="12305599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Shape 1">
            <a:extLst>
              <a:ext uri="{FF2B5EF4-FFF2-40B4-BE49-F238E27FC236}">
                <a16:creationId xmlns:a16="http://schemas.microsoft.com/office/drawing/2014/main" id="{F886447B-5FCA-49E8-1B0D-C6467E7BD283}"/>
              </a:ext>
            </a:extLst>
          </p:cNvPr>
          <p:cNvSpPr txBox="1"/>
          <p:nvPr/>
        </p:nvSpPr>
        <p:spPr>
          <a:xfrm>
            <a:off x="838200" y="1260475"/>
            <a:ext cx="10926763" cy="49815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/>
          <a:lstStyle/>
          <a:p>
            <a:pPr marL="263520" marR="0" lvl="1" indent="-263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endParaRPr kumimoji="0" lang="de-DE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0" name="TextShape 2">
            <a:extLst>
              <a:ext uri="{FF2B5EF4-FFF2-40B4-BE49-F238E27FC236}">
                <a16:creationId xmlns:a16="http://schemas.microsoft.com/office/drawing/2014/main" id="{B6863CF3-3003-5359-DCAB-870A321A1276}"/>
              </a:ext>
            </a:extLst>
          </p:cNvPr>
          <p:cNvSpPr txBox="1"/>
          <p:nvPr/>
        </p:nvSpPr>
        <p:spPr>
          <a:xfrm>
            <a:off x="812800" y="357188"/>
            <a:ext cx="9657080" cy="6429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r>
              <a:rPr kumimoji="0" lang="de-DE" sz="4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Pagination –</a:t>
            </a:r>
            <a:r>
              <a:rPr lang="pt-BR" sz="4000" spc="-1" dirty="0">
                <a:solidFill>
                  <a:srgbClr val="000000"/>
                </a:solidFill>
                <a:latin typeface="Lucida Grande"/>
                <a:ea typeface="DejaVu Sans"/>
                <a:cs typeface="DejaVu Sans"/>
              </a:rPr>
              <a:t> Changes in the View (1/2)</a:t>
            </a:r>
            <a:endParaRPr lang="pt-B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68C99-AC7F-7087-DFCE-92D86FC6141B}"/>
              </a:ext>
            </a:extLst>
          </p:cNvPr>
          <p:cNvSpPr txBox="1"/>
          <p:nvPr/>
        </p:nvSpPr>
        <p:spPr>
          <a:xfrm>
            <a:off x="452437" y="1127780"/>
            <a:ext cx="11312525" cy="526297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&lt;!--pagination code --&gt;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aria-label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Pagination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th:if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${totalPages &gt; 0}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pagination justify-content-center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page-item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th:classappend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${currentPage == 1} ? 'disabled'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th:replace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~{fragments/paging :: paging(1, '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', 'First Page')}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page-item font-weight-bold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th:classappend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${currentPage == 1} ? 'disabled'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th:replace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~{fragments/paging :: paging(${currentPage - 1}, 'Prev', 'Previous Page')}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page-item disabled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th:if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${currentPage - 2 &gt; 1}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page-link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page-item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th:classappend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${page == currentPage} ? 'active'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th:each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page : ${#numbers.sequence(currentPage &gt; 2 ? currentPage - 2 : 1, currentPage + 2 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totalPages ? currentPage + 2 : totalPages)}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th:replace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~{fragments/paging :: paging(${page}, ${page}, 'Page ' + ${page})}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page-item disabled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th:if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${currentPage + 2 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totalPages}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page-link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page-item font-weight-bold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th:classappend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${currentPage == totalPages} ? 'disabled'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th:replace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~{fragments/paging :: paging(${currentPage + 1},'Next', 'Next Page')}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page-item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th:classappend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${currentPage == totalPages} ? 'disabled'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th:replace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2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~{fragments/paging :: paging(${totalPages}, '&gt;&gt;', 'Last Page')}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li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2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nav</a:t>
            </a: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2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B80E7-31E6-1771-6F8D-3CC6A4049D12}"/>
              </a:ext>
            </a:extLst>
          </p:cNvPr>
          <p:cNvSpPr txBox="1"/>
          <p:nvPr/>
        </p:nvSpPr>
        <p:spPr>
          <a:xfrm>
            <a:off x="8564880" y="1260475"/>
            <a:ext cx="3235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/courses/course-all.html</a:t>
            </a:r>
          </a:p>
        </p:txBody>
      </p:sp>
    </p:spTree>
    <p:extLst>
      <p:ext uri="{BB962C8B-B14F-4D97-AF65-F5344CB8AC3E}">
        <p14:creationId xmlns:p14="http://schemas.microsoft.com/office/powerpoint/2010/main" val="2081763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Shape 1">
            <a:extLst>
              <a:ext uri="{FF2B5EF4-FFF2-40B4-BE49-F238E27FC236}">
                <a16:creationId xmlns:a16="http://schemas.microsoft.com/office/drawing/2014/main" id="{F886447B-5FCA-49E8-1B0D-C6467E7BD283}"/>
              </a:ext>
            </a:extLst>
          </p:cNvPr>
          <p:cNvSpPr txBox="1"/>
          <p:nvPr/>
        </p:nvSpPr>
        <p:spPr>
          <a:xfrm>
            <a:off x="838200" y="1260475"/>
            <a:ext cx="10926763" cy="49815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/>
          <a:lstStyle/>
          <a:p>
            <a:pPr marL="263520" marR="0" lvl="1" indent="-263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endParaRPr kumimoji="0" lang="de-DE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0" name="TextShape 2">
            <a:extLst>
              <a:ext uri="{FF2B5EF4-FFF2-40B4-BE49-F238E27FC236}">
                <a16:creationId xmlns:a16="http://schemas.microsoft.com/office/drawing/2014/main" id="{B6863CF3-3003-5359-DCAB-870A321A1276}"/>
              </a:ext>
            </a:extLst>
          </p:cNvPr>
          <p:cNvSpPr txBox="1"/>
          <p:nvPr/>
        </p:nvSpPr>
        <p:spPr>
          <a:xfrm>
            <a:off x="812800" y="357188"/>
            <a:ext cx="9657080" cy="6429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r>
              <a:rPr kumimoji="0" lang="de-DE" sz="4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Pagination –</a:t>
            </a:r>
            <a:r>
              <a:rPr lang="pt-BR" sz="4000" spc="-1" dirty="0">
                <a:solidFill>
                  <a:srgbClr val="000000"/>
                </a:solidFill>
                <a:latin typeface="Lucida Grande"/>
                <a:ea typeface="DejaVu Sans"/>
                <a:cs typeface="DejaVu Sans"/>
              </a:rPr>
              <a:t> Changes in the View (2/2)</a:t>
            </a:r>
            <a:endParaRPr lang="pt-BR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68C99-AC7F-7087-DFCE-92D86FC6141B}"/>
              </a:ext>
            </a:extLst>
          </p:cNvPr>
          <p:cNvSpPr txBox="1"/>
          <p:nvPr/>
        </p:nvSpPr>
        <p:spPr>
          <a:xfrm>
            <a:off x="467677" y="2545101"/>
            <a:ext cx="11312526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2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&lt;!--pagination code --&gt;</a:t>
            </a:r>
            <a:r>
              <a:rPr lang="pt-BR" sz="12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th:fragment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paging(pageNum, label, tooltip)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page-link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th:href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@{'/student?' + ${keyword!=null 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pt-BR" sz="18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 keyword!=''? 'keyword=' + keyword + '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8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' : ''} + 'page=' + ${pageNum} + '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pt-BR" sz="18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size=' + ${pageSize}}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endParaRPr lang="pt-B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th:title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${tooltip}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1800" dirty="0">
                <a:solidFill>
                  <a:srgbClr val="2AA198"/>
                </a:solidFill>
                <a:effectLst/>
                <a:latin typeface="Consolas" panose="020B0609020204030204" pitchFamily="49" charset="0"/>
              </a:rPr>
              <a:t>tooltip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"&gt;</a:t>
            </a:r>
            <a:endParaRPr lang="pt-B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[[${label}]]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80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938959-ED4E-37D8-6B21-099EA198BA18}"/>
              </a:ext>
            </a:extLst>
          </p:cNvPr>
          <p:cNvSpPr txBox="1"/>
          <p:nvPr/>
        </p:nvSpPr>
        <p:spPr>
          <a:xfrm>
            <a:off x="8915400" y="2144395"/>
            <a:ext cx="3235643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/fragments/paging.html</a:t>
            </a:r>
          </a:p>
        </p:txBody>
      </p:sp>
    </p:spTree>
    <p:extLst>
      <p:ext uri="{BB962C8B-B14F-4D97-AF65-F5344CB8AC3E}">
        <p14:creationId xmlns:p14="http://schemas.microsoft.com/office/powerpoint/2010/main" val="2941927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Shape 1">
            <a:extLst>
              <a:ext uri="{FF2B5EF4-FFF2-40B4-BE49-F238E27FC236}">
                <a16:creationId xmlns:a16="http://schemas.microsoft.com/office/drawing/2014/main" id="{F886447B-5FCA-49E8-1B0D-C6467E7BD283}"/>
              </a:ext>
            </a:extLst>
          </p:cNvPr>
          <p:cNvSpPr txBox="1"/>
          <p:nvPr/>
        </p:nvSpPr>
        <p:spPr>
          <a:xfrm>
            <a:off x="838200" y="1260475"/>
            <a:ext cx="10926763" cy="49815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/>
          <a:lstStyle/>
          <a:p>
            <a:pPr marL="263520" marR="0" lvl="1" indent="-263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endParaRPr kumimoji="0" lang="de-DE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0" name="TextShape 2">
            <a:extLst>
              <a:ext uri="{FF2B5EF4-FFF2-40B4-BE49-F238E27FC236}">
                <a16:creationId xmlns:a16="http://schemas.microsoft.com/office/drawing/2014/main" id="{B6863CF3-3003-5359-DCAB-870A321A1276}"/>
              </a:ext>
            </a:extLst>
          </p:cNvPr>
          <p:cNvSpPr txBox="1"/>
          <p:nvPr/>
        </p:nvSpPr>
        <p:spPr>
          <a:xfrm>
            <a:off x="812800" y="357188"/>
            <a:ext cx="7737475" cy="6429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r>
              <a:rPr kumimoji="0" lang="pt-BR" sz="4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Referenzen</a:t>
            </a:r>
            <a:endParaRPr lang="pt-BR" sz="4000" dirty="0"/>
          </a:p>
        </p:txBody>
      </p:sp>
      <p:sp>
        <p:nvSpPr>
          <p:cNvPr id="1812" name="TextShape 4">
            <a:extLst>
              <a:ext uri="{FF2B5EF4-FFF2-40B4-BE49-F238E27FC236}">
                <a16:creationId xmlns:a16="http://schemas.microsoft.com/office/drawing/2014/main" id="{6BBE9821-AE65-BEE4-DE50-FDC5E3D9DA2A}"/>
              </a:ext>
            </a:extLst>
          </p:cNvPr>
          <p:cNvSpPr txBox="1"/>
          <p:nvPr/>
        </p:nvSpPr>
        <p:spPr>
          <a:xfrm>
            <a:off x="365125" y="6284913"/>
            <a:ext cx="3744913" cy="252412"/>
          </a:xfrm>
          <a:prstGeom prst="rect">
            <a:avLst/>
          </a:prstGeom>
          <a:noFill/>
          <a:ln w="0">
            <a:noFill/>
          </a:ln>
        </p:spPr>
        <p:txBody>
          <a:bodyPr lIns="216000" tIns="0" rIns="0" bIns="0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1400" b="0" i="0" u="none" strike="noStrike" kern="1200" cap="none" spc="-1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https://getbootstrap.com/docs/4.0/components/pagination/</a:t>
            </a:r>
            <a:endParaRPr kumimoji="0" lang="de-DE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B091-E741-ACF8-F7E8-C3C4962689EA}"/>
              </a:ext>
            </a:extLst>
          </p:cNvPr>
          <p:cNvSpPr txBox="1"/>
          <p:nvPr/>
        </p:nvSpPr>
        <p:spPr>
          <a:xfrm>
            <a:off x="838200" y="1235412"/>
            <a:ext cx="99974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hlinkClick r:id="rId2"/>
              </a:rPr>
              <a:t>https://www.bezkoder.com/thymeleaf-pagination/</a:t>
            </a:r>
            <a:endParaRPr lang="pt-BR" dirty="0"/>
          </a:p>
          <a:p>
            <a:r>
              <a:rPr lang="pt-BR" dirty="0">
                <a:hlinkClick r:id="rId3"/>
              </a:rPr>
              <a:t>https://microservice-api-patterns.org/patterns/quality/dataTransferParsimony/Pagination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227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6740586D-21F1-6302-1C1C-487AB81258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1213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pPr defTabSz="912813" eaLnBrk="1" hangingPunct="1"/>
            <a:r>
              <a:rPr lang="pt-BR" altLang="pt-BR" sz="4400">
                <a:latin typeface="Arial" panose="020B0604020202020204" pitchFamily="34" charset="0"/>
                <a:cs typeface="Arial" panose="020B0604020202020204" pitchFamily="34" charset="0"/>
              </a:rPr>
              <a:t>Lernziele</a:t>
            </a:r>
            <a:endParaRPr lang="pt-BR" altLang="pt-BR" sz="4400"/>
          </a:p>
        </p:txBody>
      </p:sp>
      <p:sp>
        <p:nvSpPr>
          <p:cNvPr id="6147" name="Subtitle 2">
            <a:extLst>
              <a:ext uri="{FF2B5EF4-FFF2-40B4-BE49-F238E27FC236}">
                <a16:creationId xmlns:a16="http://schemas.microsoft.com/office/drawing/2014/main" id="{6DEE9B30-277A-3559-5719-302ECA480EC3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449263" y="1511300"/>
            <a:ext cx="11449050" cy="1143000"/>
          </a:xfr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571500" indent="-571500" algn="just" defTabSz="9144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pt-BR" sz="2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das Pattern Pagination zu verstehen</a:t>
            </a:r>
          </a:p>
          <a:p>
            <a:pPr marL="571500" indent="-571500" algn="just" defTabSz="9144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pt-BR" sz="2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die Klassen von Spring Data, die das Pagination unterstützen</a:t>
            </a:r>
          </a:p>
          <a:p>
            <a:pPr marL="571500" indent="-571500" algn="just" defTabSz="914400" eaLnBrk="1" hangingPunct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de-DE" altLang="pt-BR" sz="2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ein Pagination zu implementieren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EE99834-3CAB-0F24-7768-DDE905E9BAD1}"/>
              </a:ext>
            </a:extLst>
          </p:cNvPr>
          <p:cNvSpPr/>
          <p:nvPr/>
        </p:nvSpPr>
        <p:spPr>
          <a:xfrm>
            <a:off x="168275" y="6461125"/>
            <a:ext cx="5576888" cy="2746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Shape 1">
            <a:extLst>
              <a:ext uri="{FF2B5EF4-FFF2-40B4-BE49-F238E27FC236}">
                <a16:creationId xmlns:a16="http://schemas.microsoft.com/office/drawing/2014/main" id="{F886447B-5FCA-49E8-1B0D-C6467E7BD283}"/>
              </a:ext>
            </a:extLst>
          </p:cNvPr>
          <p:cNvSpPr txBox="1"/>
          <p:nvPr/>
        </p:nvSpPr>
        <p:spPr>
          <a:xfrm>
            <a:off x="518160" y="1412875"/>
            <a:ext cx="10926763" cy="49815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/>
          <a:lstStyle/>
          <a:p>
            <a:pPr marL="263520" marR="0" lvl="1" indent="-26316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r>
              <a:rPr kumimoji="0" lang="de-DE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Clients fragen häufig das Backend ab und rufen Sammlungen von Datenelementen ab, die dem Benutzer angezeigt oder in anderen Anwendungen verarbeitet werden sollen.</a:t>
            </a:r>
          </a:p>
          <a:p>
            <a:pPr marL="263520" marR="0" lvl="1" indent="-26316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endParaRPr lang="de-DE" sz="2400" spc="-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DejaVu Sans"/>
            </a:endParaRPr>
          </a:p>
          <a:p>
            <a:pPr marL="263520" marR="0" lvl="1" indent="-26316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r>
              <a:rPr kumimoji="0" lang="de-DE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Bei vielen solchen Anfragen antwortet die Backend-Seite mit dem Senden einer großen Anzahl von Elementen.</a:t>
            </a:r>
          </a:p>
          <a:p>
            <a:pPr marL="263520" marR="0" lvl="1" indent="-26316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endParaRPr lang="de-DE" sz="2400" spc="-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DejaVu Sans"/>
            </a:endParaRPr>
          </a:p>
          <a:p>
            <a:pPr marL="263520" marR="0" lvl="1" indent="-26316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r>
              <a:rPr kumimoji="0" lang="de-DE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Der Umfang dieser Antwort kann größer sein als das, was der Kunde benötigt oder bereit ist zu konsumieren.</a:t>
            </a:r>
          </a:p>
        </p:txBody>
      </p:sp>
      <p:sp>
        <p:nvSpPr>
          <p:cNvPr id="1810" name="TextShape 2">
            <a:extLst>
              <a:ext uri="{FF2B5EF4-FFF2-40B4-BE49-F238E27FC236}">
                <a16:creationId xmlns:a16="http://schemas.microsoft.com/office/drawing/2014/main" id="{B6863CF3-3003-5359-DCAB-870A321A1276}"/>
              </a:ext>
            </a:extLst>
          </p:cNvPr>
          <p:cNvSpPr txBox="1"/>
          <p:nvPr/>
        </p:nvSpPr>
        <p:spPr>
          <a:xfrm>
            <a:off x="812800" y="357188"/>
            <a:ext cx="7737475" cy="6429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4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Pagination - Motivation</a:t>
            </a:r>
            <a:endParaRPr kumimoji="0" lang="de-DE" sz="4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2" name="TextShape 4">
            <a:extLst>
              <a:ext uri="{FF2B5EF4-FFF2-40B4-BE49-F238E27FC236}">
                <a16:creationId xmlns:a16="http://schemas.microsoft.com/office/drawing/2014/main" id="{6BBE9821-AE65-BEE4-DE50-FDC5E3D9DA2A}"/>
              </a:ext>
            </a:extLst>
          </p:cNvPr>
          <p:cNvSpPr txBox="1"/>
          <p:nvPr/>
        </p:nvSpPr>
        <p:spPr>
          <a:xfrm>
            <a:off x="365125" y="6284913"/>
            <a:ext cx="3744913" cy="252412"/>
          </a:xfrm>
          <a:prstGeom prst="rect">
            <a:avLst/>
          </a:prstGeom>
          <a:noFill/>
          <a:ln w="0">
            <a:noFill/>
          </a:ln>
        </p:spPr>
        <p:txBody>
          <a:bodyPr lIns="216000" tIns="0" rIns="0" bIns="0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1400" b="0" i="0" u="none" strike="noStrike" kern="1200" cap="none" spc="-1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https://getbootstrap.com/docs/4.0/components/pagination/</a:t>
            </a:r>
            <a:endParaRPr kumimoji="0" lang="de-DE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Shape 1">
            <a:extLst>
              <a:ext uri="{FF2B5EF4-FFF2-40B4-BE49-F238E27FC236}">
                <a16:creationId xmlns:a16="http://schemas.microsoft.com/office/drawing/2014/main" id="{F886447B-5FCA-49E8-1B0D-C6467E7BD283}"/>
              </a:ext>
            </a:extLst>
          </p:cNvPr>
          <p:cNvSpPr txBox="1"/>
          <p:nvPr/>
        </p:nvSpPr>
        <p:spPr>
          <a:xfrm>
            <a:off x="487680" y="1351915"/>
            <a:ext cx="11339195" cy="49815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/>
          <a:lstStyle/>
          <a:p>
            <a:pPr marL="263520" marR="0" lvl="1" indent="-26316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r>
              <a:rPr kumimoji="0" lang="de-DE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Es wird empfohlen, die Paginierungsfunktion zu verwenden, wenn eine große Datenmenge den Suchkriterien entspricht.</a:t>
            </a:r>
          </a:p>
          <a:p>
            <a:pPr marL="263520" marR="0" lvl="1" indent="-26316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r>
              <a:rPr kumimoji="0" lang="de-DE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Das gleichzeitige Abrufen und Anzeigen großer Datenmengen auf dem Bildschirm kann zu folgenden Problemen führen.</a:t>
            </a:r>
          </a:p>
          <a:p>
            <a:pPr marL="800460" lvl="2" indent="-342900" algn="just"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de-DE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Speichererschöpfung auf Serverseite     </a:t>
            </a:r>
          </a:p>
          <a:p>
            <a:pPr marL="457560" lvl="2" algn="just">
              <a:buClr>
                <a:srgbClr val="000000"/>
              </a:buClr>
              <a:defRPr/>
            </a:pPr>
            <a:r>
              <a:rPr kumimoji="0" lang="de-DE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java.lang.OutOfMemoryError tritt auf, wenn mehrere Anforderungen gleichzeitig ausgeführt werden.     </a:t>
            </a:r>
          </a:p>
          <a:p>
            <a:pPr marL="800460" lvl="2" indent="-342900" algn="just"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de-DE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Netzwerklast</a:t>
            </a:r>
          </a:p>
          <a:p>
            <a:pPr marL="457560" lvl="2" algn="just">
              <a:buClr>
                <a:srgbClr val="000000"/>
              </a:buClr>
              <a:defRPr/>
            </a:pPr>
            <a:r>
              <a:rPr kumimoji="0" lang="de-DE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Die Übertragung unnötiger Daten über das Netzwerk führt zu einer erhöhten Netzwerklast und kann dadurch die Reaktionszeit des gesamten Systems beeinträchtigen.</a:t>
            </a:r>
          </a:p>
          <a:p>
            <a:pPr marL="800460" lvl="2" indent="-342900" algn="just">
              <a:buClr>
                <a:srgbClr val="000000"/>
              </a:buClr>
              <a:buFont typeface="Courier New" panose="02070309020205020404" pitchFamily="49" charset="0"/>
              <a:buChar char="o"/>
              <a:defRPr/>
            </a:pPr>
            <a:r>
              <a:rPr kumimoji="0" lang="de-DE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Verzögerung der Reaktion auf dem Bildschirm     </a:t>
            </a:r>
          </a:p>
          <a:p>
            <a:pPr marL="457560" lvl="2" algn="just">
              <a:buClr>
                <a:srgbClr val="000000"/>
              </a:buClr>
              <a:defRPr/>
            </a:pPr>
            <a:r>
              <a:rPr kumimoji="0" lang="de-DE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Der Serverprozess, der Netzwerkverkehrsprozess und der Client-Rendering-Prozess benötigen Zeit, um große Datenmengen zu verarbeiten. </a:t>
            </a:r>
          </a:p>
        </p:txBody>
      </p:sp>
      <p:sp>
        <p:nvSpPr>
          <p:cNvPr id="1810" name="TextShape 2">
            <a:extLst>
              <a:ext uri="{FF2B5EF4-FFF2-40B4-BE49-F238E27FC236}">
                <a16:creationId xmlns:a16="http://schemas.microsoft.com/office/drawing/2014/main" id="{B6863CF3-3003-5359-DCAB-870A321A1276}"/>
              </a:ext>
            </a:extLst>
          </p:cNvPr>
          <p:cNvSpPr txBox="1"/>
          <p:nvPr/>
        </p:nvSpPr>
        <p:spPr>
          <a:xfrm>
            <a:off x="812800" y="357188"/>
            <a:ext cx="7737475" cy="6429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4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Pagination - Motivation</a:t>
            </a:r>
            <a:endParaRPr kumimoji="0" lang="de-DE" sz="4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2" name="TextShape 4">
            <a:extLst>
              <a:ext uri="{FF2B5EF4-FFF2-40B4-BE49-F238E27FC236}">
                <a16:creationId xmlns:a16="http://schemas.microsoft.com/office/drawing/2014/main" id="{6BBE9821-AE65-BEE4-DE50-FDC5E3D9DA2A}"/>
              </a:ext>
            </a:extLst>
          </p:cNvPr>
          <p:cNvSpPr txBox="1"/>
          <p:nvPr/>
        </p:nvSpPr>
        <p:spPr>
          <a:xfrm>
            <a:off x="365125" y="6284913"/>
            <a:ext cx="3744913" cy="252412"/>
          </a:xfrm>
          <a:prstGeom prst="rect">
            <a:avLst/>
          </a:prstGeom>
          <a:noFill/>
          <a:ln w="0">
            <a:noFill/>
          </a:ln>
        </p:spPr>
        <p:txBody>
          <a:bodyPr lIns="216000" tIns="0" rIns="0" bIns="0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1400" b="0" i="0" u="none" strike="noStrike" kern="1200" cap="none" spc="-1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https://getbootstrap.com/docs/4.0/components/pagination/</a:t>
            </a:r>
            <a:endParaRPr kumimoji="0" lang="de-DE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55780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TextShape 2">
            <a:extLst>
              <a:ext uri="{FF2B5EF4-FFF2-40B4-BE49-F238E27FC236}">
                <a16:creationId xmlns:a16="http://schemas.microsoft.com/office/drawing/2014/main" id="{B6863CF3-3003-5359-DCAB-870A321A1276}"/>
              </a:ext>
            </a:extLst>
          </p:cNvPr>
          <p:cNvSpPr txBox="1"/>
          <p:nvPr/>
        </p:nvSpPr>
        <p:spPr>
          <a:xfrm>
            <a:off x="812800" y="357188"/>
            <a:ext cx="7737475" cy="6429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4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Pagination -View</a:t>
            </a:r>
            <a:endParaRPr kumimoji="0" lang="de-DE" sz="4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2" name="TextShape 4">
            <a:extLst>
              <a:ext uri="{FF2B5EF4-FFF2-40B4-BE49-F238E27FC236}">
                <a16:creationId xmlns:a16="http://schemas.microsoft.com/office/drawing/2014/main" id="{6BBE9821-AE65-BEE4-DE50-FDC5E3D9DA2A}"/>
              </a:ext>
            </a:extLst>
          </p:cNvPr>
          <p:cNvSpPr txBox="1"/>
          <p:nvPr/>
        </p:nvSpPr>
        <p:spPr>
          <a:xfrm>
            <a:off x="349885" y="6300153"/>
            <a:ext cx="8992235" cy="215899"/>
          </a:xfrm>
          <a:prstGeom prst="rect">
            <a:avLst/>
          </a:prstGeom>
          <a:noFill/>
          <a:ln w="0">
            <a:noFill/>
          </a:ln>
        </p:spPr>
        <p:txBody>
          <a:bodyPr lIns="216000" tIns="0" rIns="0" bIns="0"/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1400" b="0" i="0" u="none" strike="noStrike" kern="1200" cap="none" spc="-1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https://terasolunaorg.github.io/guideline/5.2.1.RELEASE/en/ArchitectureInDetail/WebApplicationDetail/Pagination.html</a:t>
            </a:r>
            <a:endParaRPr kumimoji="0" lang="de-DE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E07361-3BB6-AAC4-657D-42D000331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662" y="1150779"/>
            <a:ext cx="6162675" cy="50292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7191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Shape 1">
            <a:extLst>
              <a:ext uri="{FF2B5EF4-FFF2-40B4-BE49-F238E27FC236}">
                <a16:creationId xmlns:a16="http://schemas.microsoft.com/office/drawing/2014/main" id="{F886447B-5FCA-49E8-1B0D-C6467E7BD283}"/>
              </a:ext>
            </a:extLst>
          </p:cNvPr>
          <p:cNvSpPr txBox="1"/>
          <p:nvPr/>
        </p:nvSpPr>
        <p:spPr>
          <a:xfrm>
            <a:off x="838200" y="1260475"/>
            <a:ext cx="10926763" cy="49815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/>
          <a:lstStyle/>
          <a:p>
            <a:pPr marL="263520" marR="0" lvl="1" indent="-263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r>
              <a:rPr kumimoji="0" lang="de-DE" sz="2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Mithilfe von Bootstrap gibt es mehrere Möglichkeiten von Komponenten zur Darstellung der Seitendaten und der Controller für die Paginierung. </a:t>
            </a:r>
            <a:r>
              <a:rPr kumimoji="0" lang="de-DE" sz="2000" b="1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Choose Yours!</a:t>
            </a:r>
            <a:endParaRPr kumimoji="0" lang="de-DE" sz="2000" b="1" i="0" u="none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0" name="TextShape 2">
            <a:extLst>
              <a:ext uri="{FF2B5EF4-FFF2-40B4-BE49-F238E27FC236}">
                <a16:creationId xmlns:a16="http://schemas.microsoft.com/office/drawing/2014/main" id="{B6863CF3-3003-5359-DCAB-870A321A1276}"/>
              </a:ext>
            </a:extLst>
          </p:cNvPr>
          <p:cNvSpPr txBox="1"/>
          <p:nvPr/>
        </p:nvSpPr>
        <p:spPr>
          <a:xfrm>
            <a:off x="812800" y="357188"/>
            <a:ext cx="7737475" cy="6429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36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Pagination – Komponent für die Views</a:t>
            </a:r>
            <a:endParaRPr kumimoji="0" lang="de-DE" sz="36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2" name="TextShape 4">
            <a:extLst>
              <a:ext uri="{FF2B5EF4-FFF2-40B4-BE49-F238E27FC236}">
                <a16:creationId xmlns:a16="http://schemas.microsoft.com/office/drawing/2014/main" id="{6BBE9821-AE65-BEE4-DE50-FDC5E3D9DA2A}"/>
              </a:ext>
            </a:extLst>
          </p:cNvPr>
          <p:cNvSpPr txBox="1"/>
          <p:nvPr/>
        </p:nvSpPr>
        <p:spPr>
          <a:xfrm>
            <a:off x="365125" y="6162993"/>
            <a:ext cx="3744913" cy="252412"/>
          </a:xfrm>
          <a:prstGeom prst="rect">
            <a:avLst/>
          </a:prstGeom>
          <a:noFill/>
          <a:ln w="0">
            <a:noFill/>
          </a:ln>
        </p:spPr>
        <p:txBody>
          <a:bodyPr lIns="216000" tIns="0" rIns="0" bIns="0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1400" b="0" i="0" u="none" strike="noStrike" kern="1200" cap="none" spc="-1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https://getbootstrap.com/docs/4.0/components/pagination/</a:t>
            </a:r>
            <a:endParaRPr kumimoji="0" lang="de-DE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DE9E6-C9AE-3DE5-2318-2B3356B4CE84}"/>
              </a:ext>
            </a:extLst>
          </p:cNvPr>
          <p:cNvSpPr txBox="1"/>
          <p:nvPr/>
        </p:nvSpPr>
        <p:spPr>
          <a:xfrm>
            <a:off x="821690" y="2040465"/>
            <a:ext cx="10699750" cy="25853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&lt;nav aria-label="Page navigation example"&gt;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&lt;ul class="pagination"&gt;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&lt;li class="page-item"&gt;&lt;a class="page-link" href="#"&gt;Previous&lt;/a&gt;&lt;/li&gt;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&lt;li class="page-item"&gt;&lt;a class="page-link" href="#"&gt;1&lt;/a&gt;&lt;/li&gt;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&lt;li class="page-item"&gt;&lt;a class="page-link" href="#"&gt;2&lt;/a&gt;&lt;/li&gt;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&lt;li class="page-item"&gt;&lt;a class="page-link" href="#"&gt;3&lt;/a&gt;&lt;/li&gt;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  &lt;li class="page-item"&gt;&lt;a class="page-link" href="#"&gt;Next&lt;/a&gt;&lt;/li&gt;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  &lt;/ul&gt;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solidFill>
                  <a:srgbClr val="93A1A1"/>
                </a:solidFill>
                <a:effectLst/>
                <a:latin typeface="Consolas" panose="020B0609020204030204" pitchFamily="49" charset="0"/>
              </a:rPr>
              <a:t>&lt;/nav&gt;</a:t>
            </a:r>
            <a:endParaRPr lang="pt-BR" sz="18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740D86-6C1A-61F2-E3D2-C9654893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6280" y="5123310"/>
            <a:ext cx="2743200" cy="723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Arrow: Down 1">
            <a:extLst>
              <a:ext uri="{FF2B5EF4-FFF2-40B4-BE49-F238E27FC236}">
                <a16:creationId xmlns:a16="http://schemas.microsoft.com/office/drawing/2014/main" id="{5F38B37F-72AF-536A-C1B1-1906F02CE0D0}"/>
              </a:ext>
            </a:extLst>
          </p:cNvPr>
          <p:cNvSpPr/>
          <p:nvPr/>
        </p:nvSpPr>
        <p:spPr>
          <a:xfrm>
            <a:off x="5775960" y="4625788"/>
            <a:ext cx="441960" cy="49752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467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TextShape 2">
            <a:extLst>
              <a:ext uri="{FF2B5EF4-FFF2-40B4-BE49-F238E27FC236}">
                <a16:creationId xmlns:a16="http://schemas.microsoft.com/office/drawing/2014/main" id="{B6863CF3-3003-5359-DCAB-870A321A1276}"/>
              </a:ext>
            </a:extLst>
          </p:cNvPr>
          <p:cNvSpPr txBox="1"/>
          <p:nvPr/>
        </p:nvSpPr>
        <p:spPr>
          <a:xfrm>
            <a:off x="157480" y="204788"/>
            <a:ext cx="10434320" cy="6429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32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Pagination – View- Controller und Repository Interaktion</a:t>
            </a:r>
            <a:endParaRPr kumimoji="0" lang="de-DE" sz="32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2" name="TextShape 4">
            <a:extLst>
              <a:ext uri="{FF2B5EF4-FFF2-40B4-BE49-F238E27FC236}">
                <a16:creationId xmlns:a16="http://schemas.microsoft.com/office/drawing/2014/main" id="{6BBE9821-AE65-BEE4-DE50-FDC5E3D9DA2A}"/>
              </a:ext>
            </a:extLst>
          </p:cNvPr>
          <p:cNvSpPr txBox="1"/>
          <p:nvPr/>
        </p:nvSpPr>
        <p:spPr>
          <a:xfrm>
            <a:off x="349885" y="6300153"/>
            <a:ext cx="8992235" cy="215899"/>
          </a:xfrm>
          <a:prstGeom prst="rect">
            <a:avLst/>
          </a:prstGeom>
          <a:noFill/>
          <a:ln w="0">
            <a:noFill/>
          </a:ln>
        </p:spPr>
        <p:txBody>
          <a:bodyPr lIns="216000" tIns="0" rIns="0" bIns="0"/>
          <a:lstStyle/>
          <a:p>
            <a:pPr marL="0" marR="0" lvl="0" indent="0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1400" b="0" i="0" u="none" strike="noStrike" kern="1200" cap="none" spc="-1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https://terasolunaorg.github.io/guideline/5.2.1.RELEASE/en/ArchitectureInDetail/WebApplicationDetail/Pagination.html</a:t>
            </a:r>
            <a:endParaRPr kumimoji="0" lang="de-DE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2" name="Cylinder 1">
            <a:extLst>
              <a:ext uri="{FF2B5EF4-FFF2-40B4-BE49-F238E27FC236}">
                <a16:creationId xmlns:a16="http://schemas.microsoft.com/office/drawing/2014/main" id="{B5E94662-CBB7-E284-ADA9-39B53EDA9D65}"/>
              </a:ext>
            </a:extLst>
          </p:cNvPr>
          <p:cNvSpPr/>
          <p:nvPr/>
        </p:nvSpPr>
        <p:spPr>
          <a:xfrm>
            <a:off x="8940035" y="1697039"/>
            <a:ext cx="1727014" cy="428244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CAF26069-DCA7-0D90-CEB1-571EDD7A01B9}"/>
              </a:ext>
            </a:extLst>
          </p:cNvPr>
          <p:cNvSpPr/>
          <p:nvPr/>
        </p:nvSpPr>
        <p:spPr>
          <a:xfrm>
            <a:off x="9360837" y="2385378"/>
            <a:ext cx="696611" cy="642937"/>
          </a:xfrm>
          <a:prstGeom prst="snip1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Page1</a:t>
            </a:r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C795ACF1-BC4F-E750-6EC2-4CD958E4075B}"/>
              </a:ext>
            </a:extLst>
          </p:cNvPr>
          <p:cNvSpPr/>
          <p:nvPr/>
        </p:nvSpPr>
        <p:spPr>
          <a:xfrm>
            <a:off x="9376077" y="3055938"/>
            <a:ext cx="696611" cy="64293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Page2</a:t>
            </a:r>
          </a:p>
        </p:txBody>
      </p:sp>
      <p:sp>
        <p:nvSpPr>
          <p:cNvPr id="6" name="Rectangle: Single Corner Snipped 5">
            <a:extLst>
              <a:ext uri="{FF2B5EF4-FFF2-40B4-BE49-F238E27FC236}">
                <a16:creationId xmlns:a16="http://schemas.microsoft.com/office/drawing/2014/main" id="{A5851EF6-0818-4332-5BDC-AE4A16933D46}"/>
              </a:ext>
            </a:extLst>
          </p:cNvPr>
          <p:cNvSpPr/>
          <p:nvPr/>
        </p:nvSpPr>
        <p:spPr>
          <a:xfrm>
            <a:off x="9391317" y="3756978"/>
            <a:ext cx="696611" cy="64293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Page3</a:t>
            </a: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E7B48579-C038-6501-481A-FC8E527A5478}"/>
              </a:ext>
            </a:extLst>
          </p:cNvPr>
          <p:cNvSpPr/>
          <p:nvPr/>
        </p:nvSpPr>
        <p:spPr>
          <a:xfrm>
            <a:off x="9406557" y="4442778"/>
            <a:ext cx="696611" cy="64293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Page4</a:t>
            </a:r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A236C0D1-B757-CC13-8A3D-EB30FA3E20CA}"/>
              </a:ext>
            </a:extLst>
          </p:cNvPr>
          <p:cNvSpPr/>
          <p:nvPr/>
        </p:nvSpPr>
        <p:spPr>
          <a:xfrm>
            <a:off x="9406557" y="5128578"/>
            <a:ext cx="696611" cy="642937"/>
          </a:xfrm>
          <a:prstGeom prst="snip1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PageN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0C19D023-4876-874F-6064-61D36C75FB9D}"/>
              </a:ext>
            </a:extLst>
          </p:cNvPr>
          <p:cNvSpPr/>
          <p:nvPr/>
        </p:nvSpPr>
        <p:spPr>
          <a:xfrm flipH="1">
            <a:off x="9691688" y="2248218"/>
            <a:ext cx="1626252" cy="3594101"/>
          </a:xfrm>
          <a:prstGeom prst="leftBrace">
            <a:avLst>
              <a:gd name="adj1" fmla="val 8333"/>
              <a:gd name="adj2" fmla="val 47456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ctangle: Single Corner Snipped 9">
            <a:extLst>
              <a:ext uri="{FF2B5EF4-FFF2-40B4-BE49-F238E27FC236}">
                <a16:creationId xmlns:a16="http://schemas.microsoft.com/office/drawing/2014/main" id="{9E7DD349-BD9C-878B-C09E-3E8A82FAB6E5}"/>
              </a:ext>
            </a:extLst>
          </p:cNvPr>
          <p:cNvSpPr/>
          <p:nvPr/>
        </p:nvSpPr>
        <p:spPr>
          <a:xfrm>
            <a:off x="3078796" y="2054382"/>
            <a:ext cx="731520" cy="642937"/>
          </a:xfrm>
          <a:prstGeom prst="snip1Rect">
            <a:avLst/>
          </a:prstGeom>
          <a:solidFill>
            <a:schemeClr val="bg1"/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rgbClr val="FF0000"/>
                </a:solidFill>
              </a:rPr>
              <a:t>Page1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E0C58B-46CC-5239-ECCB-E33103D4E317}"/>
              </a:ext>
            </a:extLst>
          </p:cNvPr>
          <p:cNvSpPr/>
          <p:nvPr/>
        </p:nvSpPr>
        <p:spPr>
          <a:xfrm>
            <a:off x="4023996" y="2488570"/>
            <a:ext cx="1615440" cy="1615437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@Controller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78C52FB-5CDE-3C2D-EF27-ECC54B6730D5}"/>
              </a:ext>
            </a:extLst>
          </p:cNvPr>
          <p:cNvCxnSpPr>
            <a:cxnSpLocks/>
          </p:cNvCxnSpPr>
          <p:nvPr/>
        </p:nvCxnSpPr>
        <p:spPr>
          <a:xfrm flipH="1">
            <a:off x="5593715" y="2852707"/>
            <a:ext cx="1231877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8280676-BBC7-EF19-7964-84DDE9C779B0}"/>
              </a:ext>
            </a:extLst>
          </p:cNvPr>
          <p:cNvSpPr txBox="1"/>
          <p:nvPr/>
        </p:nvSpPr>
        <p:spPr>
          <a:xfrm>
            <a:off x="11317940" y="3436362"/>
            <a:ext cx="106743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The whole data in DB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73378C2-7C2A-8B08-ECCD-E5219F1395CA}"/>
              </a:ext>
            </a:extLst>
          </p:cNvPr>
          <p:cNvSpPr/>
          <p:nvPr/>
        </p:nvSpPr>
        <p:spPr>
          <a:xfrm>
            <a:off x="6825592" y="2496563"/>
            <a:ext cx="1615440" cy="1615437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SpringData</a:t>
            </a:r>
          </a:p>
          <a:p>
            <a:pPr algn="ctr"/>
            <a:r>
              <a:rPr lang="pt-BR" sz="1400" dirty="0"/>
              <a:t>(Pagleable and Page)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9DA25D5-B307-21B8-3EC3-D6E39602A327}"/>
              </a:ext>
            </a:extLst>
          </p:cNvPr>
          <p:cNvCxnSpPr>
            <a:cxnSpLocks/>
          </p:cNvCxnSpPr>
          <p:nvPr/>
        </p:nvCxnSpPr>
        <p:spPr>
          <a:xfrm>
            <a:off x="5639436" y="3512661"/>
            <a:ext cx="1186156" cy="10635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B8E23A6C-9C1F-4263-4985-31070910AE97}"/>
              </a:ext>
            </a:extLst>
          </p:cNvPr>
          <p:cNvSpPr/>
          <p:nvPr/>
        </p:nvSpPr>
        <p:spPr>
          <a:xfrm>
            <a:off x="472755" y="2071889"/>
            <a:ext cx="2392682" cy="27142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View</a:t>
            </a: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  <a:p>
            <a:pPr algn="ctr"/>
            <a:endParaRPr lang="pt-BR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43AC71D-CC90-3752-68A4-7847EBC2998E}"/>
              </a:ext>
            </a:extLst>
          </p:cNvPr>
          <p:cNvCxnSpPr>
            <a:cxnSpLocks/>
          </p:cNvCxnSpPr>
          <p:nvPr/>
        </p:nvCxnSpPr>
        <p:spPr>
          <a:xfrm flipH="1">
            <a:off x="2865437" y="2852707"/>
            <a:ext cx="117347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AF0BD71-8FD9-70DE-02B0-1014D46ED918}"/>
              </a:ext>
            </a:extLst>
          </p:cNvPr>
          <p:cNvCxnSpPr>
            <a:cxnSpLocks/>
          </p:cNvCxnSpPr>
          <p:nvPr/>
        </p:nvCxnSpPr>
        <p:spPr>
          <a:xfrm>
            <a:off x="2850197" y="3523296"/>
            <a:ext cx="1188718" cy="0"/>
          </a:xfrm>
          <a:prstGeom prst="straightConnector1">
            <a:avLst/>
          </a:prstGeom>
          <a:ln w="5715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C0E2B0-BD93-7040-BE78-446DBB19E049}"/>
              </a:ext>
            </a:extLst>
          </p:cNvPr>
          <p:cNvSpPr txBox="1"/>
          <p:nvPr/>
        </p:nvSpPr>
        <p:spPr>
          <a:xfrm>
            <a:off x="2987676" y="3548381"/>
            <a:ext cx="10674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rgbClr val="FF0000"/>
                </a:solidFill>
              </a:rPr>
              <a:t>page=1,</a:t>
            </a:r>
          </a:p>
          <a:p>
            <a:r>
              <a:rPr lang="pt-BR" sz="1600" dirty="0">
                <a:solidFill>
                  <a:srgbClr val="FF0000"/>
                </a:solidFill>
              </a:rPr>
              <a:t>size=5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46E531A-2659-D06D-20A5-27907E5879E1}"/>
              </a:ext>
            </a:extLst>
          </p:cNvPr>
          <p:cNvCxnSpPr>
            <a:cxnSpLocks/>
          </p:cNvCxnSpPr>
          <p:nvPr/>
        </p:nvCxnSpPr>
        <p:spPr>
          <a:xfrm flipH="1">
            <a:off x="8382635" y="2944147"/>
            <a:ext cx="557400" cy="0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991B4B-B2A3-28C9-E19E-D3CEC50ECE20}"/>
              </a:ext>
            </a:extLst>
          </p:cNvPr>
          <p:cNvCxnSpPr>
            <a:cxnSpLocks/>
          </p:cNvCxnSpPr>
          <p:nvPr/>
        </p:nvCxnSpPr>
        <p:spPr>
          <a:xfrm flipV="1">
            <a:off x="8428356" y="3599180"/>
            <a:ext cx="511679" cy="4921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48E2E4-8267-C8E3-0BC1-5CE28224117D}"/>
              </a:ext>
            </a:extLst>
          </p:cNvPr>
          <p:cNvSpPr txBox="1"/>
          <p:nvPr/>
        </p:nvSpPr>
        <p:spPr>
          <a:xfrm>
            <a:off x="5807076" y="3517901"/>
            <a:ext cx="10674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Pageable( </a:t>
            </a:r>
          </a:p>
          <a:p>
            <a:r>
              <a:rPr lang="pt-BR" sz="1200" dirty="0">
                <a:solidFill>
                  <a:srgbClr val="FF0000"/>
                </a:solidFill>
              </a:rPr>
              <a:t>page=1,</a:t>
            </a:r>
          </a:p>
          <a:p>
            <a:r>
              <a:rPr lang="pt-BR" sz="1200" dirty="0">
                <a:solidFill>
                  <a:srgbClr val="FF0000"/>
                </a:solidFill>
              </a:rPr>
              <a:t>size=5 );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A3BFF-74A4-5647-32BD-97A3F1C8643C}"/>
              </a:ext>
            </a:extLst>
          </p:cNvPr>
          <p:cNvSpPr txBox="1"/>
          <p:nvPr/>
        </p:nvSpPr>
        <p:spPr>
          <a:xfrm>
            <a:off x="5883276" y="2527301"/>
            <a:ext cx="10674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rgbClr val="FF0000"/>
                </a:solidFill>
              </a:rPr>
              <a:t>Page 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291A919-C294-776D-C56B-BDA8372F5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55" y="3728611"/>
            <a:ext cx="2162175" cy="40957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B4BD93D8-87A1-CD5B-F578-AF8AF9A80A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140" y="4288634"/>
            <a:ext cx="1114425" cy="36195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C2A3CB5-FE69-7729-3F1F-312BF6B81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898" y="2834895"/>
            <a:ext cx="1950285" cy="789686"/>
          </a:xfrm>
          <a:prstGeom prst="rect">
            <a:avLst/>
          </a:prstGeom>
        </p:spPr>
      </p:pic>
      <p:sp>
        <p:nvSpPr>
          <p:cNvPr id="50" name="Explosion: 14 Points 49">
            <a:extLst>
              <a:ext uri="{FF2B5EF4-FFF2-40B4-BE49-F238E27FC236}">
                <a16:creationId xmlns:a16="http://schemas.microsoft.com/office/drawing/2014/main" id="{C2B5D530-4A0F-C364-3F1E-0643BAC97970}"/>
              </a:ext>
            </a:extLst>
          </p:cNvPr>
          <p:cNvSpPr/>
          <p:nvPr/>
        </p:nvSpPr>
        <p:spPr>
          <a:xfrm>
            <a:off x="2479350" y="4522148"/>
            <a:ext cx="2808930" cy="1522479"/>
          </a:xfrm>
          <a:prstGeom prst="irregularSeal2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50" dirty="0">
              <a:solidFill>
                <a:srgbClr val="FF0000"/>
              </a:solidFill>
            </a:endParaRPr>
          </a:p>
          <a:p>
            <a:pPr algn="ctr"/>
            <a:r>
              <a:rPr lang="pt-BR" sz="1050" dirty="0">
                <a:solidFill>
                  <a:srgbClr val="FF0000"/>
                </a:solidFill>
              </a:rPr>
              <a:t>Information used to control the pagination!!!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F0B975C-C216-F57A-23D5-DCE88EBA21AC}"/>
              </a:ext>
            </a:extLst>
          </p:cNvPr>
          <p:cNvCxnSpPr>
            <a:stCxn id="50" idx="0"/>
            <a:endCxn id="26" idx="2"/>
          </p:cNvCxnSpPr>
          <p:nvPr/>
        </p:nvCxnSpPr>
        <p:spPr>
          <a:xfrm flipH="1" flipV="1">
            <a:off x="3521394" y="4133156"/>
            <a:ext cx="222235" cy="52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285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0" grpId="0" animBg="1"/>
      <p:bldP spid="14" grpId="0"/>
      <p:bldP spid="26" grpId="0"/>
      <p:bldP spid="36" grpId="0"/>
      <p:bldP spid="37" grpId="0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Shape 1">
            <a:extLst>
              <a:ext uri="{FF2B5EF4-FFF2-40B4-BE49-F238E27FC236}">
                <a16:creationId xmlns:a16="http://schemas.microsoft.com/office/drawing/2014/main" id="{F886447B-5FCA-49E8-1B0D-C6467E7BD283}"/>
              </a:ext>
            </a:extLst>
          </p:cNvPr>
          <p:cNvSpPr txBox="1"/>
          <p:nvPr/>
        </p:nvSpPr>
        <p:spPr>
          <a:xfrm>
            <a:off x="685800" y="1458595"/>
            <a:ext cx="10926763" cy="49815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/>
          <a:lstStyle/>
          <a:p>
            <a:pPr marL="263520" marR="0" lvl="1" indent="-263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r>
              <a:rPr kumimoji="0" lang="en-US" sz="2400" b="0" i="0" u="none" strike="noStrike" kern="1200" cap="none" spc="-1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org.springframework.data.domain.Pageable</a:t>
            </a: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DejaVu Sans"/>
            </a:endParaRPr>
          </a:p>
          <a:p>
            <a:pPr marL="263520" marR="0" lvl="1" indent="-263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endParaRPr kumimoji="0" lang="en-US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DejaVu Sans"/>
            </a:endParaRPr>
          </a:p>
          <a:p>
            <a:pPr marL="36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kumimoji="0" lang="de-DE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Wir extrahieren die für die Seitensuche erforderlichen Informationen (Speicherort der zu durchsuchenden Seite, Anzahl der abzurufenden Datensätze und Sortierbedingung) aus dem Anforderungsparameter und übergeben die extrahierten Informationen als Objekte von </a:t>
            </a:r>
            <a:r>
              <a:rPr kumimoji="0" lang="de-DE" sz="2400" b="0" i="0" u="none" strike="noStrike" kern="1200" cap="none" spc="-1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org.springframework.data.domain.Pageable</a:t>
            </a:r>
            <a:r>
              <a:rPr kumimoji="0" lang="de-DE" sz="24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 an die Repository-Layer.</a:t>
            </a:r>
          </a:p>
          <a:p>
            <a:pPr marL="36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endParaRPr kumimoji="0" lang="de-DE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DejaVu Sans"/>
            </a:endParaRPr>
          </a:p>
          <a:p>
            <a:pPr marL="263520" marR="0" lvl="1" indent="-263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r>
              <a:rPr lang="de-DE" sz="2400" spc="-1" dirty="0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org.springframework.data.domain.Page</a:t>
            </a:r>
          </a:p>
          <a:p>
            <a:pPr marL="360" marR="0" lvl="1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de-DE" sz="2400" spc="-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DejaVu Sans"/>
              </a:rPr>
              <a:t>Es speichert die Seiteninformationen (Gesamtzahl der Datensätze, Daten der entsprechenden Seite, Speicherort der zu durchsuchenden Seite, Anzahl der abzurufenden Datensätze und Sortierbedingung).</a:t>
            </a:r>
            <a:endParaRPr kumimoji="0" lang="de-DE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DejaVu Sans"/>
            </a:endParaRPr>
          </a:p>
          <a:p>
            <a:pPr marL="263520" marR="0" lvl="1" indent="-263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endParaRPr lang="de-DE" sz="2400" spc="-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  <a:cs typeface="DejaVu Sans"/>
            </a:endParaRPr>
          </a:p>
          <a:p>
            <a:pPr marL="263520" marR="0" lvl="1" indent="-263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endParaRPr kumimoji="0" lang="de-DE" sz="2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DejaVu Sans"/>
            </a:endParaRPr>
          </a:p>
        </p:txBody>
      </p:sp>
      <p:sp>
        <p:nvSpPr>
          <p:cNvPr id="1810" name="TextShape 2">
            <a:extLst>
              <a:ext uri="{FF2B5EF4-FFF2-40B4-BE49-F238E27FC236}">
                <a16:creationId xmlns:a16="http://schemas.microsoft.com/office/drawing/2014/main" id="{B6863CF3-3003-5359-DCAB-870A321A1276}"/>
              </a:ext>
            </a:extLst>
          </p:cNvPr>
          <p:cNvSpPr txBox="1"/>
          <p:nvPr/>
        </p:nvSpPr>
        <p:spPr>
          <a:xfrm>
            <a:off x="812800" y="357188"/>
            <a:ext cx="7737475" cy="6429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4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Pagination mit Spring Data</a:t>
            </a:r>
            <a:endParaRPr kumimoji="0" lang="de-DE" sz="4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2" name="TextShape 4">
            <a:extLst>
              <a:ext uri="{FF2B5EF4-FFF2-40B4-BE49-F238E27FC236}">
                <a16:creationId xmlns:a16="http://schemas.microsoft.com/office/drawing/2014/main" id="{6BBE9821-AE65-BEE4-DE50-FDC5E3D9DA2A}"/>
              </a:ext>
            </a:extLst>
          </p:cNvPr>
          <p:cNvSpPr txBox="1"/>
          <p:nvPr/>
        </p:nvSpPr>
        <p:spPr>
          <a:xfrm>
            <a:off x="365125" y="6284913"/>
            <a:ext cx="3744913" cy="252412"/>
          </a:xfrm>
          <a:prstGeom prst="rect">
            <a:avLst/>
          </a:prstGeom>
          <a:noFill/>
          <a:ln w="0">
            <a:noFill/>
          </a:ln>
        </p:spPr>
        <p:txBody>
          <a:bodyPr lIns="216000" tIns="0" rIns="0" bIns="0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1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1400" b="0" i="0" u="none" strike="noStrike" kern="1200" cap="none" spc="-1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https://getbootstrap.com/docs/4.0/components/pagination/</a:t>
            </a:r>
            <a:endParaRPr kumimoji="0" lang="de-DE" sz="14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0256873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TextShape 1">
            <a:extLst>
              <a:ext uri="{FF2B5EF4-FFF2-40B4-BE49-F238E27FC236}">
                <a16:creationId xmlns:a16="http://schemas.microsoft.com/office/drawing/2014/main" id="{F886447B-5FCA-49E8-1B0D-C6467E7BD283}"/>
              </a:ext>
            </a:extLst>
          </p:cNvPr>
          <p:cNvSpPr txBox="1"/>
          <p:nvPr/>
        </p:nvSpPr>
        <p:spPr>
          <a:xfrm>
            <a:off x="838200" y="1260475"/>
            <a:ext cx="10926763" cy="4981575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/>
          <a:lstStyle/>
          <a:p>
            <a:pPr marL="263520" marR="0" lvl="1" indent="-2631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Wingdings" charset="2"/>
              <a:buChar char=""/>
              <a:tabLst/>
              <a:defRPr/>
            </a:pPr>
            <a:endParaRPr kumimoji="0" lang="de-DE" sz="2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0" name="TextShape 2">
            <a:extLst>
              <a:ext uri="{FF2B5EF4-FFF2-40B4-BE49-F238E27FC236}">
                <a16:creationId xmlns:a16="http://schemas.microsoft.com/office/drawing/2014/main" id="{B6863CF3-3003-5359-DCAB-870A321A1276}"/>
              </a:ext>
            </a:extLst>
          </p:cNvPr>
          <p:cNvSpPr txBox="1"/>
          <p:nvPr/>
        </p:nvSpPr>
        <p:spPr>
          <a:xfrm>
            <a:off x="812800" y="357188"/>
            <a:ext cx="7737475" cy="642937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</a:tabLst>
              <a:defRPr/>
            </a:pPr>
            <a:r>
              <a:rPr kumimoji="0" lang="de-DE" sz="4000" b="0" i="0" u="none" strike="noStrike" kern="1200" cap="none" spc="-1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ucida Grande"/>
                <a:ea typeface="DejaVu Sans"/>
                <a:cs typeface="DejaVu Sans"/>
              </a:rPr>
              <a:t>Pagination – Spring Data „Page“</a:t>
            </a:r>
            <a:endParaRPr kumimoji="0" lang="de-DE" sz="4000" b="0" i="0" u="none" strike="noStrike" kern="1200" cap="none" spc="-1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DejaVu Sans"/>
              <a:cs typeface="DejaVu Sans"/>
            </a:endParaRPr>
          </a:p>
        </p:txBody>
      </p:sp>
      <p:sp>
        <p:nvSpPr>
          <p:cNvPr id="1812" name="TextShape 4">
            <a:extLst>
              <a:ext uri="{FF2B5EF4-FFF2-40B4-BE49-F238E27FC236}">
                <a16:creationId xmlns:a16="http://schemas.microsoft.com/office/drawing/2014/main" id="{6BBE9821-AE65-BEE4-DE50-FDC5E3D9DA2A}"/>
              </a:ext>
            </a:extLst>
          </p:cNvPr>
          <p:cNvSpPr txBox="1"/>
          <p:nvPr/>
        </p:nvSpPr>
        <p:spPr>
          <a:xfrm>
            <a:off x="426085" y="6126480"/>
            <a:ext cx="6431915" cy="410845"/>
          </a:xfrm>
          <a:prstGeom prst="rect">
            <a:avLst/>
          </a:prstGeom>
          <a:noFill/>
          <a:ln w="0">
            <a:noFill/>
          </a:ln>
        </p:spPr>
        <p:txBody>
          <a:bodyPr lIns="216000" tIns="0" rIns="0" bIns="0"/>
          <a:lstStyle/>
          <a:p>
            <a:r>
              <a:rPr lang="pt-BR" sz="1400" dirty="0">
                <a:hlinkClick r:id="rId2"/>
              </a:rPr>
              <a:t>https://www.bezkoder.com/thymeleaf-pagination/</a:t>
            </a:r>
            <a:endParaRPr lang="pt-BR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9BB091-E741-ACF8-F7E8-C3C4962689EA}"/>
              </a:ext>
            </a:extLst>
          </p:cNvPr>
          <p:cNvSpPr txBox="1"/>
          <p:nvPr/>
        </p:nvSpPr>
        <p:spPr>
          <a:xfrm>
            <a:off x="838200" y="1387812"/>
            <a:ext cx="1092676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Schauen wir uns das Page-Objekt an.</a:t>
            </a:r>
          </a:p>
          <a:p>
            <a:endParaRPr lang="de-DE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de-DE" dirty="0">
                <a:latin typeface="Verdana" panose="020B0604030504040204" pitchFamily="34" charset="0"/>
                <a:ea typeface="Verdana" panose="020B0604030504040204" pitchFamily="34" charset="0"/>
              </a:rPr>
              <a:t>Page ist eine Unterschnittstelle von Slice mit einigen zusätzlichen Methoden. Es enthält die Gesamtzahl der Elemente und die Gesamtseitenzahl der gesamten Liste.</a:t>
            </a:r>
            <a:endParaRPr lang="pt-BR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268C99-AC7F-7087-DFCE-92D86FC6141B}"/>
              </a:ext>
            </a:extLst>
          </p:cNvPr>
          <p:cNvSpPr txBox="1"/>
          <p:nvPr/>
        </p:nvSpPr>
        <p:spPr>
          <a:xfrm>
            <a:off x="1062038" y="2941340"/>
            <a:ext cx="8493442" cy="203132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pt-BR" dirty="0"/>
              <a:t>public interface Page&lt;T&gt; extends Slice&lt;T&gt; {</a:t>
            </a:r>
          </a:p>
          <a:p>
            <a:r>
              <a:rPr lang="pt-BR" dirty="0"/>
              <a:t>  static &lt;T&gt; Page&lt;T&gt; empty();</a:t>
            </a:r>
          </a:p>
          <a:p>
            <a:r>
              <a:rPr lang="pt-BR" dirty="0"/>
              <a:t>  static &lt;T&gt; Page&lt;T&gt; empty(Pageable pageable);</a:t>
            </a:r>
          </a:p>
          <a:p>
            <a:r>
              <a:rPr lang="pt-BR" dirty="0"/>
              <a:t>  long getTotalElements();</a:t>
            </a:r>
          </a:p>
          <a:p>
            <a:r>
              <a:rPr lang="pt-BR" dirty="0"/>
              <a:t>  int getTotalPages();</a:t>
            </a:r>
          </a:p>
          <a:p>
            <a:r>
              <a:rPr lang="pt-BR" dirty="0"/>
              <a:t>  &lt;U&gt; Page&lt;U&gt; map(Function&lt;? super T,? extends U&gt; converter);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26811459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rbel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1272</TotalTime>
  <Words>1619</Words>
  <Application>Microsoft Office PowerPoint</Application>
  <PresentationFormat>Widescreen</PresentationFormat>
  <Paragraphs>177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Arial</vt:lpstr>
      <vt:lpstr>Baumans</vt:lpstr>
      <vt:lpstr>Calibri</vt:lpstr>
      <vt:lpstr>Consolas</vt:lpstr>
      <vt:lpstr>Corbel</vt:lpstr>
      <vt:lpstr>Courier New</vt:lpstr>
      <vt:lpstr>Lucida Grande</vt:lpstr>
      <vt:lpstr>Lucida Sans</vt:lpstr>
      <vt:lpstr>Verdana</vt:lpstr>
      <vt:lpstr>Wingdings</vt:lpstr>
      <vt:lpstr>3_Office Theme</vt:lpstr>
      <vt:lpstr>2_Office Theme</vt:lpstr>
      <vt:lpstr>PowerPoint Presentation</vt:lpstr>
      <vt:lpstr>Lernziele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Alixandre Santana</dc:creator>
  <cp:lastModifiedBy>Alixandre Santana</cp:lastModifiedBy>
  <cp:revision>11</cp:revision>
  <dcterms:created xsi:type="dcterms:W3CDTF">2023-12-10T00:10:24Z</dcterms:created>
  <dcterms:modified xsi:type="dcterms:W3CDTF">2023-12-22T16:20:14Z</dcterms:modified>
</cp:coreProperties>
</file>