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60" r:id="rId6"/>
    <p:sldId id="261" r:id="rId7"/>
    <p:sldId id="262" r:id="rId8"/>
    <p:sldId id="284" r:id="rId9"/>
    <p:sldId id="282" r:id="rId10"/>
    <p:sldId id="283" r:id="rId11"/>
    <p:sldId id="266" r:id="rId12"/>
    <p:sldId id="285" r:id="rId13"/>
    <p:sldId id="286" r:id="rId14"/>
    <p:sldId id="303" r:id="rId15"/>
    <p:sldId id="287" r:id="rId16"/>
    <p:sldId id="288" r:id="rId17"/>
    <p:sldId id="289" r:id="rId18"/>
    <p:sldId id="290" r:id="rId19"/>
    <p:sldId id="291" r:id="rId20"/>
    <p:sldId id="292" r:id="rId21"/>
    <p:sldId id="293" r:id="rId22"/>
    <p:sldId id="294" r:id="rId23"/>
    <p:sldId id="295" r:id="rId24"/>
    <p:sldId id="296" r:id="rId25"/>
    <p:sldId id="297" r:id="rId26"/>
    <p:sldId id="300" r:id="rId27"/>
    <p:sldId id="298" r:id="rId28"/>
    <p:sldId id="301" r:id="rId29"/>
    <p:sldId id="299"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yadav" initials="sy" lastIdx="1" clrIdx="0">
    <p:extLst>
      <p:ext uri="{19B8F6BF-5375-455C-9EA6-DF929625EA0E}">
        <p15:presenceInfo xmlns:p15="http://schemas.microsoft.com/office/powerpoint/2012/main" userId="b0e95177dc64f2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191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F98D-D045-4758-B8A9-D02A52AD9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667A1A-7DD1-4F98-A18F-04E158253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D8094A-5FE0-44F9-A628-8F27C780305B}"/>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237CEE1F-F164-40B6-862E-F5DE90EA5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F1CB1-7CE8-4948-AF78-3CB31EEAC806}"/>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223578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EB64-C0AB-4A95-A508-3E5CB7BBE4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7D519-60FC-4042-AD02-3B5298F32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E2953F-975D-43DF-BC1E-C8E35809192F}"/>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5ED7DB1B-4F74-440D-998B-0C0088B27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8DAA2-4A07-4D40-A6FD-B36CF7BBA1CF}"/>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358018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C887A-79B4-4DC8-AB6D-91E86F6EB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7287B8-0B16-4C9E-B2E2-DBAD0EAEB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C3D77-3B59-4FFC-904A-DDC10C3D7029}"/>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B111C658-D147-4399-8D10-2D0008262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E4114-D206-4DF2-B7AE-65589865A76B}"/>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87371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F401-482C-414E-A4C9-072EBF50C8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38077C-6A48-41F2-B697-072B57413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026FC-7516-40ED-9849-7C368649426C}"/>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E4A5A431-3E1F-46A1-B06D-E02907ADC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EEF31B-E4C5-49FA-B252-369CE87252AC}"/>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337613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8C8F-C03E-4666-A173-A4EE88DB4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4FEC99-CC9D-4CA1-B16D-5F725AD96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E8C2B8-6080-45E8-9F2E-468D44F118AC}"/>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860DD5BC-87C4-4727-BF18-60A83C1AF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08D43-66E7-46E8-B7F4-5E18730DD055}"/>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11205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8BD2-B5BC-4788-A121-CD396288A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60529-88FF-4485-8041-14AB330015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E789D9-05C0-4936-9500-5B65C913C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C3E7BA-6AD4-4C71-B468-4BDFC74248F7}"/>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6" name="Footer Placeholder 5">
            <a:extLst>
              <a:ext uri="{FF2B5EF4-FFF2-40B4-BE49-F238E27FC236}">
                <a16:creationId xmlns:a16="http://schemas.microsoft.com/office/drawing/2014/main" id="{A7D28F3A-0547-4549-9870-8B5205710A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D58BC-F53E-4447-BF7C-A4BEB8A7C466}"/>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209951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4019-55B1-46FC-B3E1-9FCAC86820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597C8-CC41-4A91-A8B5-A4CBC23AB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8D4DF-CEBF-4CAB-B004-4BAB09463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05A3AA-DA01-4709-AFC7-5F6E9388A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F1460-063A-42B1-9CDA-40DED5194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353B27-8241-4AB8-B21A-4C191AF072BA}"/>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8" name="Footer Placeholder 7">
            <a:extLst>
              <a:ext uri="{FF2B5EF4-FFF2-40B4-BE49-F238E27FC236}">
                <a16:creationId xmlns:a16="http://schemas.microsoft.com/office/drawing/2014/main" id="{BEBD8B87-8D7C-4221-9D42-3372FC868C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F3C912-8AEE-4B6D-9D46-69AA51BD4AC4}"/>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350727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1D0-E3D1-4232-B015-C89A5DCB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ECD10B-AC60-465C-9EC5-448292BC0254}"/>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4" name="Footer Placeholder 3">
            <a:extLst>
              <a:ext uri="{FF2B5EF4-FFF2-40B4-BE49-F238E27FC236}">
                <a16:creationId xmlns:a16="http://schemas.microsoft.com/office/drawing/2014/main" id="{9BA32314-5FD6-498A-BD4E-FE5AB11657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EA778E-5857-4A58-BF30-111AD2B09E6C}"/>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163203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99B28-6CE1-4784-ADE5-9F8224A7C1E4}"/>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3" name="Footer Placeholder 2">
            <a:extLst>
              <a:ext uri="{FF2B5EF4-FFF2-40B4-BE49-F238E27FC236}">
                <a16:creationId xmlns:a16="http://schemas.microsoft.com/office/drawing/2014/main" id="{32FF4AFB-DCC8-4256-866F-3844F39B21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B20FCC-37AB-4E6F-9192-10DB9D6700F0}"/>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128200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81C2-B5AA-4793-BE74-C8370B8F3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9DF929-225C-4531-8B50-22FD08C07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8A4020-F166-4848-A872-101D10F9E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E0D6B-5493-416D-A20E-6F93592213C0}"/>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6" name="Footer Placeholder 5">
            <a:extLst>
              <a:ext uri="{FF2B5EF4-FFF2-40B4-BE49-F238E27FC236}">
                <a16:creationId xmlns:a16="http://schemas.microsoft.com/office/drawing/2014/main" id="{763A48B4-7AD4-43D8-9E87-78554FFF9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298BC-C6C4-43E0-8DB8-8411CDA79FEB}"/>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203666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68BD-43C8-4F30-A371-C01ABC936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EF0122-67ED-4E42-91C0-584FC28D3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8AEA05-24ED-4ABA-A846-BB382CDCF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12FF2-F246-4421-8144-3F38610E4EA4}"/>
              </a:ext>
            </a:extLst>
          </p:cNvPr>
          <p:cNvSpPr>
            <a:spLocks noGrp="1"/>
          </p:cNvSpPr>
          <p:nvPr>
            <p:ph type="dt" sz="half" idx="10"/>
          </p:nvPr>
        </p:nvSpPr>
        <p:spPr/>
        <p:txBody>
          <a:bodyPr/>
          <a:lstStyle/>
          <a:p>
            <a:fld id="{742D31BF-3544-4291-80A7-E8E5B0D0A25B}" type="datetimeFigureOut">
              <a:rPr lang="en-IN" smtClean="0"/>
              <a:t>19-04-2022</a:t>
            </a:fld>
            <a:endParaRPr lang="en-IN"/>
          </a:p>
        </p:txBody>
      </p:sp>
      <p:sp>
        <p:nvSpPr>
          <p:cNvPr id="6" name="Footer Placeholder 5">
            <a:extLst>
              <a:ext uri="{FF2B5EF4-FFF2-40B4-BE49-F238E27FC236}">
                <a16:creationId xmlns:a16="http://schemas.microsoft.com/office/drawing/2014/main" id="{5AA808D4-FC11-44ED-B8E8-13F7194CF6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31AB43-6A63-4E05-B262-D501E1CAAA8A}"/>
              </a:ext>
            </a:extLst>
          </p:cNvPr>
          <p:cNvSpPr>
            <a:spLocks noGrp="1"/>
          </p:cNvSpPr>
          <p:nvPr>
            <p:ph type="sldNum" sz="quarter" idx="12"/>
          </p:nvPr>
        </p:nvSpPr>
        <p:spPr/>
        <p:txBody>
          <a:bodyPr/>
          <a:lstStyle/>
          <a:p>
            <a:fld id="{6AF01205-11CF-4C39-983D-E41D3EA48185}" type="slidenum">
              <a:rPr lang="en-IN" smtClean="0"/>
              <a:t>‹#›</a:t>
            </a:fld>
            <a:endParaRPr lang="en-IN"/>
          </a:p>
        </p:txBody>
      </p:sp>
    </p:spTree>
    <p:extLst>
      <p:ext uri="{BB962C8B-B14F-4D97-AF65-F5344CB8AC3E}">
        <p14:creationId xmlns:p14="http://schemas.microsoft.com/office/powerpoint/2010/main" val="2071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7F0A2-25B0-4EAF-B68D-9441F1715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C87124-4962-43E4-A5EF-EA3DA8BFA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FC003A-BA2B-49E6-BA92-8F780BCC3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D31BF-3544-4291-80A7-E8E5B0D0A25B}" type="datetimeFigureOut">
              <a:rPr lang="en-IN" smtClean="0"/>
              <a:t>19-04-2022</a:t>
            </a:fld>
            <a:endParaRPr lang="en-IN"/>
          </a:p>
        </p:txBody>
      </p:sp>
      <p:sp>
        <p:nvSpPr>
          <p:cNvPr id="5" name="Footer Placeholder 4">
            <a:extLst>
              <a:ext uri="{FF2B5EF4-FFF2-40B4-BE49-F238E27FC236}">
                <a16:creationId xmlns:a16="http://schemas.microsoft.com/office/drawing/2014/main" id="{AEDC0DFC-F0CF-41D4-9EDE-4F755DA62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BFA9F4-4118-4D02-AF65-A8DC5CD10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01205-11CF-4C39-983D-E41D3EA48185}" type="slidenum">
              <a:rPr lang="en-IN" smtClean="0"/>
              <a:t>‹#›</a:t>
            </a:fld>
            <a:endParaRPr lang="en-IN"/>
          </a:p>
        </p:txBody>
      </p:sp>
    </p:spTree>
    <p:extLst>
      <p:ext uri="{BB962C8B-B14F-4D97-AF65-F5344CB8AC3E}">
        <p14:creationId xmlns:p14="http://schemas.microsoft.com/office/powerpoint/2010/main" val="403227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9C3A-6B02-4FEA-A385-8AF689B486F1}"/>
              </a:ext>
            </a:extLst>
          </p:cNvPr>
          <p:cNvSpPr>
            <a:spLocks noGrp="1"/>
          </p:cNvSpPr>
          <p:nvPr>
            <p:ph type="ctrTitle"/>
          </p:nvPr>
        </p:nvSpPr>
        <p:spPr>
          <a:xfrm>
            <a:off x="506506" y="2048529"/>
            <a:ext cx="11178988" cy="894696"/>
          </a:xfrm>
        </p:spPr>
        <p:txBody>
          <a:bodyPr>
            <a:normAutofit/>
          </a:bodyPr>
          <a:lstStyle/>
          <a:p>
            <a:r>
              <a:rPr lang="en-US" sz="4800" dirty="0">
                <a:solidFill>
                  <a:srgbClr val="C00000"/>
                </a:solidFill>
                <a:latin typeface="Arial Black" panose="020B0A04020102020204" pitchFamily="34" charset="0"/>
              </a:rPr>
              <a:t>CAPSTONE PROJECT</a:t>
            </a:r>
            <a:endParaRPr lang="en-IN" sz="4800" dirty="0">
              <a:solidFill>
                <a:srgbClr val="C00000"/>
              </a:solidFill>
              <a:latin typeface="Arial Black" panose="020B0A04020102020204" pitchFamily="34" charset="0"/>
            </a:endParaRPr>
          </a:p>
        </p:txBody>
      </p:sp>
      <p:sp>
        <p:nvSpPr>
          <p:cNvPr id="3" name="Subtitle 2">
            <a:extLst>
              <a:ext uri="{FF2B5EF4-FFF2-40B4-BE49-F238E27FC236}">
                <a16:creationId xmlns:a16="http://schemas.microsoft.com/office/drawing/2014/main" id="{C7C53F69-B194-46A4-ACAD-54B3B97B1953}"/>
              </a:ext>
            </a:extLst>
          </p:cNvPr>
          <p:cNvSpPr>
            <a:spLocks noGrp="1"/>
          </p:cNvSpPr>
          <p:nvPr>
            <p:ph type="subTitle" idx="1"/>
          </p:nvPr>
        </p:nvSpPr>
        <p:spPr>
          <a:xfrm>
            <a:off x="1524000" y="3740991"/>
            <a:ext cx="9144000" cy="1655762"/>
          </a:xfrm>
        </p:spPr>
        <p:txBody>
          <a:bodyPr>
            <a:normAutofit/>
          </a:bodyPr>
          <a:lstStyle/>
          <a:p>
            <a:r>
              <a:rPr lang="en-US" sz="4000" dirty="0">
                <a:solidFill>
                  <a:schemeClr val="accent1">
                    <a:lumMod val="75000"/>
                  </a:schemeClr>
                </a:solidFill>
                <a:latin typeface="Arial Black" panose="020B0A04020102020204" pitchFamily="34" charset="0"/>
              </a:rPr>
              <a:t>CARDIOVASCULAR RISK PREDICTION</a:t>
            </a:r>
            <a:endParaRPr lang="en-IN" sz="4000" dirty="0">
              <a:solidFill>
                <a:schemeClr val="accent1">
                  <a:lumMod val="75000"/>
                </a:schemeClr>
              </a:solidFill>
              <a:latin typeface="Arial Black" panose="020B0A04020102020204" pitchFamily="34" charset="0"/>
            </a:endParaRPr>
          </a:p>
        </p:txBody>
      </p:sp>
      <p:pic>
        <p:nvPicPr>
          <p:cNvPr id="4" name="Google Shape;261;p22">
            <a:extLst>
              <a:ext uri="{FF2B5EF4-FFF2-40B4-BE49-F238E27FC236}">
                <a16:creationId xmlns:a16="http://schemas.microsoft.com/office/drawing/2014/main" id="{F680AE1D-D330-4138-9BF9-8C34AB6EB997}"/>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68537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HANDLING OUTLIERS</a:t>
            </a:r>
            <a:endParaRPr lang="en-IN" sz="3600" dirty="0">
              <a:solidFill>
                <a:schemeClr val="accent1">
                  <a:lumMod val="75000"/>
                </a:schemeClr>
              </a:solidFill>
              <a:latin typeface="Arial Black" panose="020B0A04020102020204" pitchFamily="34" charset="0"/>
            </a:endParaRPr>
          </a:p>
        </p:txBody>
      </p:sp>
      <p:grpSp>
        <p:nvGrpSpPr>
          <p:cNvPr id="4" name="Group 3">
            <a:extLst>
              <a:ext uri="{FF2B5EF4-FFF2-40B4-BE49-F238E27FC236}">
                <a16:creationId xmlns:a16="http://schemas.microsoft.com/office/drawing/2014/main" id="{1E1D8D02-49EB-4F19-BB90-8783FB9520F8}"/>
              </a:ext>
            </a:extLst>
          </p:cNvPr>
          <p:cNvGrpSpPr/>
          <p:nvPr/>
        </p:nvGrpSpPr>
        <p:grpSpPr>
          <a:xfrm>
            <a:off x="914400" y="781050"/>
            <a:ext cx="10363200" cy="5819217"/>
            <a:chOff x="914400" y="838480"/>
            <a:chExt cx="10363200" cy="6418732"/>
          </a:xfrm>
        </p:grpSpPr>
        <p:pic>
          <p:nvPicPr>
            <p:cNvPr id="2050" name="Picture 2">
              <a:extLst>
                <a:ext uri="{FF2B5EF4-FFF2-40B4-BE49-F238E27FC236}">
                  <a16:creationId xmlns:a16="http://schemas.microsoft.com/office/drawing/2014/main" id="{D0094949-0C68-4A8C-BD86-8AC361877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480"/>
              <a:ext cx="10363200" cy="21336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C49EF1D-6B75-4D3F-84CE-DB840A4D0D54}"/>
                </a:ext>
              </a:extLst>
            </p:cNvPr>
            <p:cNvGrpSpPr/>
            <p:nvPr/>
          </p:nvGrpSpPr>
          <p:grpSpPr>
            <a:xfrm>
              <a:off x="914400" y="3038196"/>
              <a:ext cx="10363200" cy="4219016"/>
              <a:chOff x="914400" y="2819121"/>
              <a:chExt cx="10363200" cy="4219016"/>
            </a:xfrm>
          </p:grpSpPr>
          <p:pic>
            <p:nvPicPr>
              <p:cNvPr id="2054" name="Picture 6">
                <a:extLst>
                  <a:ext uri="{FF2B5EF4-FFF2-40B4-BE49-F238E27FC236}">
                    <a16:creationId xmlns:a16="http://schemas.microsoft.com/office/drawing/2014/main" id="{68706DA5-E65F-4657-A268-B4BE7EC63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121"/>
                <a:ext cx="103632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D215C4E-F327-4FD6-8132-7527BDF32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904537"/>
                <a:ext cx="10363200" cy="213360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Google Shape;261;p22">
            <a:extLst>
              <a:ext uri="{FF2B5EF4-FFF2-40B4-BE49-F238E27FC236}">
                <a16:creationId xmlns:a16="http://schemas.microsoft.com/office/drawing/2014/main" id="{644D5176-784E-4F74-88E5-D8829CD8FE4E}"/>
              </a:ext>
            </a:extLst>
          </p:cNvPr>
          <p:cNvPicPr preferRelativeResize="0"/>
          <p:nvPr/>
        </p:nvPicPr>
        <p:blipFill rotWithShape="1">
          <a:blip r:embed="rId5">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71453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7B28-45BB-4F78-99C6-50FB546216B0}"/>
              </a:ext>
            </a:extLst>
          </p:cNvPr>
          <p:cNvSpPr>
            <a:spLocks noGrp="1"/>
          </p:cNvSpPr>
          <p:nvPr>
            <p:ph type="ctrTitle"/>
          </p:nvPr>
        </p:nvSpPr>
        <p:spPr>
          <a:xfrm>
            <a:off x="928687" y="297050"/>
            <a:ext cx="10334625" cy="598300"/>
          </a:xfrm>
        </p:spPr>
        <p:txBody>
          <a:bodyPr>
            <a:normAutofit fontScale="90000"/>
          </a:bodyPr>
          <a:lstStyle/>
          <a:p>
            <a:r>
              <a:rPr lang="en-IN" sz="3600" b="1" dirty="0">
                <a:solidFill>
                  <a:schemeClr val="accent1">
                    <a:lumMod val="75000"/>
                  </a:schemeClr>
                </a:solidFill>
                <a:latin typeface="Arial Black" panose="020B0A04020102020204" pitchFamily="34" charset="0"/>
              </a:rPr>
              <a:t>CLEANING &amp; MANIPULATING THE DATASET</a:t>
            </a:r>
          </a:p>
        </p:txBody>
      </p:sp>
      <p:sp>
        <p:nvSpPr>
          <p:cNvPr id="3" name="Subtitle 2">
            <a:extLst>
              <a:ext uri="{FF2B5EF4-FFF2-40B4-BE49-F238E27FC236}">
                <a16:creationId xmlns:a16="http://schemas.microsoft.com/office/drawing/2014/main" id="{74295182-9F90-48B9-884C-300A2CDA45A3}"/>
              </a:ext>
            </a:extLst>
          </p:cNvPr>
          <p:cNvSpPr>
            <a:spLocks noGrp="1"/>
          </p:cNvSpPr>
          <p:nvPr>
            <p:ph type="subTitle" idx="1"/>
          </p:nvPr>
        </p:nvSpPr>
        <p:spPr>
          <a:xfrm>
            <a:off x="598954" y="1327338"/>
            <a:ext cx="10587318" cy="2415987"/>
          </a:xfrm>
        </p:spPr>
        <p:txBody>
          <a:bodyPr>
            <a:normAutofit lnSpcReduction="10000"/>
          </a:bodyPr>
          <a:lstStyle/>
          <a:p>
            <a:pPr marL="342900" indent="-342900" algn="l">
              <a:buFont typeface="Arial" panose="020B0604020202020204" pitchFamily="34" charset="0"/>
              <a:buChar char="•"/>
            </a:pPr>
            <a:r>
              <a:rPr lang="en-US" dirty="0"/>
              <a:t>Checking for the duplicates values in the datasets, showed there are no duplicate records in the dataframe.</a:t>
            </a:r>
          </a:p>
          <a:p>
            <a:pPr marL="342900" indent="-342900" algn="l">
              <a:buFont typeface="Arial" panose="020B0604020202020204" pitchFamily="34" charset="0"/>
              <a:buChar char="•"/>
            </a:pPr>
            <a:r>
              <a:rPr lang="en-US" dirty="0"/>
              <a:t>Checking unique value with their counts in categorical features to define an encoder in order to replace those values with numeric values.</a:t>
            </a:r>
          </a:p>
          <a:p>
            <a:pPr marL="342900" indent="-342900" algn="l">
              <a:buFont typeface="Arial" panose="020B0604020202020204" pitchFamily="34" charset="0"/>
              <a:buChar char="•"/>
            </a:pPr>
            <a:r>
              <a:rPr lang="en-US" dirty="0"/>
              <a:t>Replaced “M” with 1 and “F” with 0 in the sex column.</a:t>
            </a:r>
          </a:p>
          <a:p>
            <a:pPr marL="342900" indent="-342900" algn="l">
              <a:buFont typeface="Arial" panose="020B0604020202020204" pitchFamily="34" charset="0"/>
              <a:buChar char="•"/>
            </a:pPr>
            <a:r>
              <a:rPr lang="en-US" dirty="0"/>
              <a:t>Replaced “YES” with 1 and “NO” with 0 in the </a:t>
            </a:r>
            <a:r>
              <a:rPr lang="en-US" dirty="0" err="1"/>
              <a:t>is_smoking</a:t>
            </a:r>
            <a:r>
              <a:rPr lang="en-US" dirty="0"/>
              <a:t> column.</a:t>
            </a:r>
          </a:p>
        </p:txBody>
      </p:sp>
      <p:pic>
        <p:nvPicPr>
          <p:cNvPr id="6" name="Google Shape;261;p22">
            <a:extLst>
              <a:ext uri="{FF2B5EF4-FFF2-40B4-BE49-F238E27FC236}">
                <a16:creationId xmlns:a16="http://schemas.microsoft.com/office/drawing/2014/main" id="{DB6C643B-640E-4284-BDE4-3AE3A6D72F7B}"/>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122171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UNIVARIATE ANALYSIS</a:t>
            </a:r>
            <a:endParaRPr lang="en-IN" sz="3600" dirty="0">
              <a:solidFill>
                <a:schemeClr val="accent1">
                  <a:lumMod val="75000"/>
                </a:schemeClr>
              </a:solidFill>
              <a:latin typeface="Arial Black" panose="020B0A04020102020204" pitchFamily="34" charset="0"/>
            </a:endParaRPr>
          </a:p>
        </p:txBody>
      </p:sp>
      <p:pic>
        <p:nvPicPr>
          <p:cNvPr id="4098" name="Picture 2">
            <a:extLst>
              <a:ext uri="{FF2B5EF4-FFF2-40B4-BE49-F238E27FC236}">
                <a16:creationId xmlns:a16="http://schemas.microsoft.com/office/drawing/2014/main" id="{83CED4BF-9DAF-43A0-B5A2-586F3322FD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5220"/>
          <a:stretch/>
        </p:blipFill>
        <p:spPr bwMode="auto">
          <a:xfrm>
            <a:off x="709612" y="3429000"/>
            <a:ext cx="10772774" cy="234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1471852-C080-4349-8C31-A6FBBBCC2A9D}"/>
              </a:ext>
            </a:extLst>
          </p:cNvPr>
          <p:cNvSpPr txBox="1"/>
          <p:nvPr/>
        </p:nvSpPr>
        <p:spPr>
          <a:xfrm>
            <a:off x="633095" y="1085215"/>
            <a:ext cx="10925809" cy="1938992"/>
          </a:xfrm>
          <a:prstGeom prst="rect">
            <a:avLst/>
          </a:prstGeom>
          <a:noFill/>
        </p:spPr>
        <p:txBody>
          <a:bodyPr wrap="square" rtlCol="0">
            <a:spAutoFit/>
          </a:bodyPr>
          <a:lstStyle/>
          <a:p>
            <a:r>
              <a:rPr lang="en-US" sz="2400" dirty="0"/>
              <a:t>Univariate analysis </a:t>
            </a:r>
            <a:r>
              <a:rPr lang="en-US" sz="2400" b="0" i="0" dirty="0">
                <a:solidFill>
                  <a:srgbClr val="000000"/>
                </a:solidFill>
                <a:effectLst/>
              </a:rPr>
              <a:t>is to understand the distribution of values for a single variable. It is used to describe the every single feature. Measure of central tendency means where the mean or median of the dataset is located, measure of dispersion represent how spread out the values are in the datasets including std deviation and variance.</a:t>
            </a:r>
          </a:p>
          <a:p>
            <a:r>
              <a:rPr lang="en-US" sz="2400" dirty="0">
                <a:solidFill>
                  <a:srgbClr val="000000"/>
                </a:solidFill>
              </a:rPr>
              <a:t>Red and blue lines in the plot represent the mean and median respectively.</a:t>
            </a:r>
            <a:endParaRPr lang="en-IN" sz="2400" dirty="0"/>
          </a:p>
        </p:txBody>
      </p:sp>
      <p:pic>
        <p:nvPicPr>
          <p:cNvPr id="10" name="Google Shape;261;p22">
            <a:extLst>
              <a:ext uri="{FF2B5EF4-FFF2-40B4-BE49-F238E27FC236}">
                <a16:creationId xmlns:a16="http://schemas.microsoft.com/office/drawing/2014/main" id="{7CCE4AE0-3F6E-46BA-ADC0-3B10BB69974A}"/>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68588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UNIVARIATE ANALYSIS</a:t>
            </a:r>
            <a:endParaRPr lang="en-IN" sz="3600" dirty="0">
              <a:solidFill>
                <a:schemeClr val="accent1">
                  <a:lumMod val="75000"/>
                </a:schemeClr>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15B965B0-77BA-45B0-B3BE-DEB217F4B9E0}"/>
              </a:ext>
            </a:extLst>
          </p:cNvPr>
          <p:cNvPicPr>
            <a:picLocks noChangeAspect="1"/>
          </p:cNvPicPr>
          <p:nvPr/>
        </p:nvPicPr>
        <p:blipFill rotWithShape="1">
          <a:blip r:embed="rId2">
            <a:extLst>
              <a:ext uri="{28A0092B-C50C-407E-A947-70E740481C1C}">
                <a14:useLocalDpi xmlns:a14="http://schemas.microsoft.com/office/drawing/2010/main" val="0"/>
              </a:ext>
            </a:extLst>
          </a:blip>
          <a:srcRect t="24714" b="-482"/>
          <a:stretch/>
        </p:blipFill>
        <p:spPr>
          <a:xfrm>
            <a:off x="510540" y="838480"/>
            <a:ext cx="11170920" cy="5688000"/>
          </a:xfrm>
          <a:prstGeom prst="rect">
            <a:avLst/>
          </a:prstGeom>
          <a:solidFill>
            <a:schemeClr val="bg1"/>
          </a:solidFill>
          <a:scene3d>
            <a:camera prst="orthographicFront"/>
            <a:lightRig rig="threePt" dir="t"/>
          </a:scene3d>
          <a:sp3d extrusionH="76200">
            <a:extrusionClr>
              <a:schemeClr val="bg1"/>
            </a:extrusionClr>
          </a:sp3d>
        </p:spPr>
      </p:pic>
      <p:pic>
        <p:nvPicPr>
          <p:cNvPr id="6" name="Google Shape;261;p22">
            <a:extLst>
              <a:ext uri="{FF2B5EF4-FFF2-40B4-BE49-F238E27FC236}">
                <a16:creationId xmlns:a16="http://schemas.microsoft.com/office/drawing/2014/main" id="{6388E7E8-CB8E-497E-BA0A-1DF4F9B03E17}"/>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51746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UNIVARIATE ANALYSIS</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6388E7E8-CB8E-497E-BA0A-1DF4F9B03E17}"/>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7" name="TextBox 6">
            <a:extLst>
              <a:ext uri="{FF2B5EF4-FFF2-40B4-BE49-F238E27FC236}">
                <a16:creationId xmlns:a16="http://schemas.microsoft.com/office/drawing/2014/main" id="{068D89F8-CCA6-41CF-AB04-4D2A48FA0772}"/>
              </a:ext>
            </a:extLst>
          </p:cNvPr>
          <p:cNvSpPr txBox="1"/>
          <p:nvPr/>
        </p:nvSpPr>
        <p:spPr>
          <a:xfrm>
            <a:off x="633095" y="1085215"/>
            <a:ext cx="10925809" cy="4524315"/>
          </a:xfrm>
          <a:prstGeom prst="rect">
            <a:avLst/>
          </a:prstGeom>
          <a:noFill/>
        </p:spPr>
        <p:txBody>
          <a:bodyPr wrap="square" rtlCol="0">
            <a:spAutoFit/>
          </a:bodyPr>
          <a:lstStyle/>
          <a:p>
            <a:r>
              <a:rPr lang="en-US" sz="2400" dirty="0"/>
              <a:t>Observations:</a:t>
            </a:r>
          </a:p>
          <a:p>
            <a:pPr marL="342900" indent="-342900">
              <a:buFont typeface="Wingdings" panose="05000000000000000000" pitchFamily="2" charset="2"/>
              <a:buChar char="§"/>
            </a:pPr>
            <a:r>
              <a:rPr lang="en-IN" sz="2400" dirty="0"/>
              <a:t>Most of the people in our dataset are around 40-50 years old.</a:t>
            </a:r>
          </a:p>
          <a:p>
            <a:pPr marL="342900" indent="-342900">
              <a:buFont typeface="Wingdings" panose="05000000000000000000" pitchFamily="2" charset="2"/>
              <a:buChar char="§"/>
            </a:pPr>
            <a:r>
              <a:rPr lang="en-IN" sz="2400" dirty="0"/>
              <a:t>Data for Female population is more than that of males.</a:t>
            </a:r>
          </a:p>
          <a:p>
            <a:pPr marL="342900" indent="-342900">
              <a:buFont typeface="Wingdings" panose="05000000000000000000" pitchFamily="2" charset="2"/>
              <a:buChar char="§"/>
            </a:pPr>
            <a:r>
              <a:rPr lang="en-IN" sz="2400" dirty="0"/>
              <a:t>There are equal number of smokers and non smokers in the dataset.</a:t>
            </a:r>
          </a:p>
          <a:p>
            <a:pPr marL="342900" indent="-342900">
              <a:buFont typeface="Wingdings" panose="05000000000000000000" pitchFamily="2" charset="2"/>
              <a:buChar char="§"/>
            </a:pPr>
            <a:r>
              <a:rPr lang="en-IN" sz="2400" dirty="0"/>
              <a:t>Most people smoke less than 10 cigarettes a day.</a:t>
            </a:r>
          </a:p>
          <a:p>
            <a:pPr marL="342900" indent="-342900">
              <a:buFont typeface="Wingdings" panose="05000000000000000000" pitchFamily="2" charset="2"/>
              <a:buChar char="§"/>
            </a:pPr>
            <a:r>
              <a:rPr lang="en-IN" sz="2400" dirty="0"/>
              <a:t>Very few people are on blood pressure medication, diabetes and had previously a stroke.</a:t>
            </a:r>
          </a:p>
          <a:p>
            <a:pPr marL="342900" indent="-342900">
              <a:buFont typeface="Wingdings" panose="05000000000000000000" pitchFamily="2" charset="2"/>
              <a:buChar char="§"/>
            </a:pPr>
            <a:r>
              <a:rPr lang="en-IN" sz="2400" dirty="0"/>
              <a:t>Rest all the feature appear to be normally distributed.</a:t>
            </a:r>
          </a:p>
          <a:p>
            <a:pPr marL="342900" indent="-342900">
              <a:buFont typeface="Wingdings" panose="05000000000000000000" pitchFamily="2" charset="2"/>
              <a:buChar char="§"/>
            </a:pPr>
            <a:r>
              <a:rPr lang="en-IN" sz="2400" dirty="0"/>
              <a:t>Also in the dataset provided very few number of people have the risk of Coronary heart Disease. So we will have to deal wit the class imbalance problem as well </a:t>
            </a:r>
            <a:r>
              <a:rPr lang="en-IN" sz="2400" dirty="0" err="1"/>
              <a:t>wic</a:t>
            </a:r>
            <a:r>
              <a:rPr lang="en-IN" sz="2400" dirty="0"/>
              <a:t> we will discuss in the later slides.</a:t>
            </a:r>
          </a:p>
          <a:p>
            <a:endParaRPr lang="en-IN" sz="2400" dirty="0"/>
          </a:p>
        </p:txBody>
      </p:sp>
    </p:spTree>
    <p:extLst>
      <p:ext uri="{BB962C8B-B14F-4D97-AF65-F5344CB8AC3E}">
        <p14:creationId xmlns:p14="http://schemas.microsoft.com/office/powerpoint/2010/main" val="294497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BIVARIATE ANALYSIS</a:t>
            </a:r>
            <a:endParaRPr lang="en-IN" sz="3600" dirty="0">
              <a:solidFill>
                <a:schemeClr val="accent1">
                  <a:lumMod val="75000"/>
                </a:schemeClr>
              </a:solidFill>
              <a:latin typeface="Arial Black" panose="020B0A04020102020204" pitchFamily="34" charset="0"/>
            </a:endParaRPr>
          </a:p>
        </p:txBody>
      </p:sp>
      <p:sp>
        <p:nvSpPr>
          <p:cNvPr id="9" name="TextBox 8">
            <a:extLst>
              <a:ext uri="{FF2B5EF4-FFF2-40B4-BE49-F238E27FC236}">
                <a16:creationId xmlns:a16="http://schemas.microsoft.com/office/drawing/2014/main" id="{11471852-C080-4349-8C31-A6FBBBCC2A9D}"/>
              </a:ext>
            </a:extLst>
          </p:cNvPr>
          <p:cNvSpPr txBox="1"/>
          <p:nvPr/>
        </p:nvSpPr>
        <p:spPr>
          <a:xfrm>
            <a:off x="633095" y="1085215"/>
            <a:ext cx="10925809" cy="830997"/>
          </a:xfrm>
          <a:prstGeom prst="rect">
            <a:avLst/>
          </a:prstGeom>
          <a:noFill/>
        </p:spPr>
        <p:txBody>
          <a:bodyPr wrap="square" rtlCol="0">
            <a:spAutoFit/>
          </a:bodyPr>
          <a:lstStyle/>
          <a:p>
            <a:r>
              <a:rPr lang="en-US" sz="2400" dirty="0"/>
              <a:t>In Bivariate analysis we are visualizing the relation between dependent variable and rest of the independent variable.</a:t>
            </a:r>
          </a:p>
        </p:txBody>
      </p:sp>
      <p:pic>
        <p:nvPicPr>
          <p:cNvPr id="5122" name="Picture 2">
            <a:extLst>
              <a:ext uri="{FF2B5EF4-FFF2-40B4-BE49-F238E27FC236}">
                <a16:creationId xmlns:a16="http://schemas.microsoft.com/office/drawing/2014/main" id="{C5F0521A-2746-4983-BA1C-9638389EC3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35"/>
          <a:stretch/>
        </p:blipFill>
        <p:spPr bwMode="auto">
          <a:xfrm>
            <a:off x="633096" y="2068304"/>
            <a:ext cx="10925808" cy="408865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261;p22">
            <a:extLst>
              <a:ext uri="{FF2B5EF4-FFF2-40B4-BE49-F238E27FC236}">
                <a16:creationId xmlns:a16="http://schemas.microsoft.com/office/drawing/2014/main" id="{9D731E3B-5CF8-4666-A343-01706B4C3037}"/>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04306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BIVARIATE ANALYSIS</a:t>
            </a:r>
            <a:endParaRPr lang="en-IN" sz="3600" dirty="0">
              <a:solidFill>
                <a:schemeClr val="accent1">
                  <a:lumMod val="75000"/>
                </a:schemeClr>
              </a:solidFill>
              <a:latin typeface="Arial Black" panose="020B0A04020102020204" pitchFamily="34" charset="0"/>
            </a:endParaRPr>
          </a:p>
        </p:txBody>
      </p:sp>
      <p:sp>
        <p:nvSpPr>
          <p:cNvPr id="9" name="TextBox 8">
            <a:extLst>
              <a:ext uri="{FF2B5EF4-FFF2-40B4-BE49-F238E27FC236}">
                <a16:creationId xmlns:a16="http://schemas.microsoft.com/office/drawing/2014/main" id="{11471852-C080-4349-8C31-A6FBBBCC2A9D}"/>
              </a:ext>
            </a:extLst>
          </p:cNvPr>
          <p:cNvSpPr txBox="1"/>
          <p:nvPr/>
        </p:nvSpPr>
        <p:spPr>
          <a:xfrm>
            <a:off x="775335" y="5047615"/>
            <a:ext cx="10925809" cy="1200329"/>
          </a:xfrm>
          <a:prstGeom prst="rect">
            <a:avLst/>
          </a:prstGeom>
          <a:noFill/>
        </p:spPr>
        <p:txBody>
          <a:bodyPr wrap="square" rtlCol="0">
            <a:spAutoFit/>
          </a:bodyPr>
          <a:lstStyle/>
          <a:p>
            <a:r>
              <a:rPr lang="en-US" sz="2400" dirty="0"/>
              <a:t>From the plots we can see that age, bmi, totchol, sysbp, diabp etc. are having a clear cut positive relation to the dependent variable, whereas rest of the features have nominal association.</a:t>
            </a:r>
          </a:p>
        </p:txBody>
      </p:sp>
      <p:pic>
        <p:nvPicPr>
          <p:cNvPr id="6146" name="Picture 2">
            <a:extLst>
              <a:ext uri="{FF2B5EF4-FFF2-40B4-BE49-F238E27FC236}">
                <a16:creationId xmlns:a16="http://schemas.microsoft.com/office/drawing/2014/main" id="{B9BED462-3DA3-4860-9010-599A8FD83A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69" b="253"/>
          <a:stretch/>
        </p:blipFill>
        <p:spPr bwMode="auto">
          <a:xfrm>
            <a:off x="633095" y="1153440"/>
            <a:ext cx="10925809" cy="3736441"/>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261;p22">
            <a:extLst>
              <a:ext uri="{FF2B5EF4-FFF2-40B4-BE49-F238E27FC236}">
                <a16:creationId xmlns:a16="http://schemas.microsoft.com/office/drawing/2014/main" id="{C060C277-F447-4CFD-BEFB-DB413A1038E2}"/>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404693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MULTIVARIATE ANALYSIS</a:t>
            </a:r>
            <a:endParaRPr lang="en-IN" sz="3600" dirty="0">
              <a:solidFill>
                <a:schemeClr val="accent1">
                  <a:lumMod val="75000"/>
                </a:schemeClr>
              </a:solidFill>
              <a:latin typeface="Arial Black" panose="020B0A04020102020204" pitchFamily="34" charset="0"/>
            </a:endParaRPr>
          </a:p>
        </p:txBody>
      </p:sp>
      <p:pic>
        <p:nvPicPr>
          <p:cNvPr id="7170" name="Picture 2">
            <a:extLst>
              <a:ext uri="{FF2B5EF4-FFF2-40B4-BE49-F238E27FC236}">
                <a16:creationId xmlns:a16="http://schemas.microsoft.com/office/drawing/2014/main" id="{0D56675B-0DF7-4FD2-874F-27E88B33FE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 t="-442" r="9239" b="442"/>
          <a:stretch/>
        </p:blipFill>
        <p:spPr bwMode="auto">
          <a:xfrm>
            <a:off x="461360" y="838480"/>
            <a:ext cx="11517280" cy="6019520"/>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48163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MULTICOLLINEARITY TREATMENT</a:t>
            </a:r>
            <a:endParaRPr lang="en-IN" sz="3600" dirty="0">
              <a:solidFill>
                <a:schemeClr val="accent1">
                  <a:lumMod val="75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C5429DF2-B2DE-45DD-800B-9ABA7B5C7066}"/>
              </a:ext>
            </a:extLst>
          </p:cNvPr>
          <p:cNvSpPr txBox="1"/>
          <p:nvPr/>
        </p:nvSpPr>
        <p:spPr>
          <a:xfrm>
            <a:off x="3708400" y="980721"/>
            <a:ext cx="5161416" cy="3785652"/>
          </a:xfrm>
          <a:prstGeom prst="rect">
            <a:avLst/>
          </a:prstGeom>
          <a:noFill/>
        </p:spPr>
        <p:txBody>
          <a:bodyPr wrap="square">
            <a:spAutoFit/>
          </a:bodyPr>
          <a:lstStyle/>
          <a:p>
            <a:pPr marL="342900" indent="-342900">
              <a:buFont typeface="Arial" panose="020B0604020202020204" pitchFamily="34" charset="0"/>
              <a:buChar char="•"/>
            </a:pPr>
            <a:r>
              <a:rPr lang="en-IN" sz="2000" dirty="0"/>
              <a:t>Checking the multicollinearity between all the features, there are some features which are highly corelated with each other like </a:t>
            </a:r>
            <a:r>
              <a:rPr lang="en-IN" sz="2000" dirty="0" err="1"/>
              <a:t>is_smoking</a:t>
            </a:r>
            <a:r>
              <a:rPr lang="en-IN" sz="2000" dirty="0"/>
              <a:t> and cigsperday and so on.</a:t>
            </a:r>
          </a:p>
          <a:p>
            <a:pPr marL="342900" indent="-342900">
              <a:buFont typeface="Arial" panose="020B0604020202020204" pitchFamily="34" charset="0"/>
              <a:buChar char="•"/>
            </a:pPr>
            <a:r>
              <a:rPr lang="en-IN" sz="2000" dirty="0"/>
              <a:t>To handle the multicollinearity we have used VIF score of all independent variable which represents how well the variable is explained by other independent variables.</a:t>
            </a:r>
          </a:p>
          <a:p>
            <a:pPr marL="342900" indent="-342900">
              <a:buFont typeface="Arial" panose="020B0604020202020204" pitchFamily="34" charset="0"/>
              <a:buChar char="•"/>
            </a:pPr>
            <a:r>
              <a:rPr lang="en-IN" sz="2000" dirty="0"/>
              <a:t>we have excluded the features whose VIF score is higher than 10. Pictures in the left and right shows the VIF scores of variables before and after multicollinearity treatment.</a:t>
            </a:r>
          </a:p>
        </p:txBody>
      </p:sp>
      <p:pic>
        <p:nvPicPr>
          <p:cNvPr id="7" name="Picture 6">
            <a:extLst>
              <a:ext uri="{FF2B5EF4-FFF2-40B4-BE49-F238E27FC236}">
                <a16:creationId xmlns:a16="http://schemas.microsoft.com/office/drawing/2014/main" id="{E9FAB7FD-C461-4E00-93F2-3D7FCD2EB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11" y="980721"/>
            <a:ext cx="3096057" cy="5572480"/>
          </a:xfrm>
          <a:prstGeom prst="rect">
            <a:avLst/>
          </a:prstGeom>
        </p:spPr>
      </p:pic>
      <p:pic>
        <p:nvPicPr>
          <p:cNvPr id="9" name="Picture 8">
            <a:extLst>
              <a:ext uri="{FF2B5EF4-FFF2-40B4-BE49-F238E27FC236}">
                <a16:creationId xmlns:a16="http://schemas.microsoft.com/office/drawing/2014/main" id="{9DB8950A-B4F0-4256-8E95-7E436F393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816" y="980721"/>
            <a:ext cx="2848373" cy="3648584"/>
          </a:xfrm>
          <a:prstGeom prst="rect">
            <a:avLst/>
          </a:prstGeom>
        </p:spPr>
      </p:pic>
      <p:pic>
        <p:nvPicPr>
          <p:cNvPr id="11" name="Google Shape;261;p22">
            <a:extLst>
              <a:ext uri="{FF2B5EF4-FFF2-40B4-BE49-F238E27FC236}">
                <a16:creationId xmlns:a16="http://schemas.microsoft.com/office/drawing/2014/main" id="{73A39BC8-7FC0-4793-AC80-CDFF10F18C61}"/>
              </a:ext>
            </a:extLst>
          </p:cNvPr>
          <p:cNvPicPr preferRelativeResize="0"/>
          <p:nvPr/>
        </p:nvPicPr>
        <p:blipFill rotWithShape="1">
          <a:blip r:embed="rId4">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96801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270000" y="213359"/>
            <a:ext cx="9144000" cy="716561"/>
          </a:xfrm>
        </p:spPr>
        <p:txBody>
          <a:bodyPr>
            <a:normAutofit/>
          </a:bodyPr>
          <a:lstStyle/>
          <a:p>
            <a:r>
              <a:rPr lang="en-US" sz="3600" dirty="0">
                <a:solidFill>
                  <a:schemeClr val="accent1">
                    <a:lumMod val="75000"/>
                  </a:schemeClr>
                </a:solidFill>
                <a:latin typeface="Arial Black" panose="020B0A04020102020204" pitchFamily="34" charset="0"/>
              </a:rPr>
              <a:t>UPDATED HEATMAP</a:t>
            </a:r>
            <a:endParaRPr lang="en-IN" sz="3600" dirty="0">
              <a:solidFill>
                <a:schemeClr val="accent1">
                  <a:lumMod val="75000"/>
                </a:schemeClr>
              </a:solidFill>
              <a:latin typeface="Arial Black" panose="020B0A04020102020204" pitchFamily="34" charset="0"/>
            </a:endParaRPr>
          </a:p>
        </p:txBody>
      </p:sp>
      <p:pic>
        <p:nvPicPr>
          <p:cNvPr id="9218" name="Picture 2">
            <a:extLst>
              <a:ext uri="{FF2B5EF4-FFF2-40B4-BE49-F238E27FC236}">
                <a16:creationId xmlns:a16="http://schemas.microsoft.com/office/drawing/2014/main" id="{E966B239-0F08-445B-B6BD-F68FDE971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1" y="1046480"/>
            <a:ext cx="11805920" cy="5811520"/>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261;p22">
            <a:extLst>
              <a:ext uri="{FF2B5EF4-FFF2-40B4-BE49-F238E27FC236}">
                <a16:creationId xmlns:a16="http://schemas.microsoft.com/office/drawing/2014/main" id="{3BC5CBEA-CDA0-459A-A019-706E5C748C0D}"/>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14573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EA8D-820F-44EA-ABE5-343258FD4B3B}"/>
              </a:ext>
            </a:extLst>
          </p:cNvPr>
          <p:cNvSpPr>
            <a:spLocks noGrp="1"/>
          </p:cNvSpPr>
          <p:nvPr>
            <p:ph type="ctrTitle"/>
          </p:nvPr>
        </p:nvSpPr>
        <p:spPr>
          <a:xfrm>
            <a:off x="1524000" y="525463"/>
            <a:ext cx="9144000" cy="706437"/>
          </a:xfrm>
        </p:spPr>
        <p:txBody>
          <a:bodyPr>
            <a:normAutofit/>
          </a:bodyPr>
          <a:lstStyle/>
          <a:p>
            <a:r>
              <a:rPr lang="en-US" sz="3600" dirty="0">
                <a:solidFill>
                  <a:srgbClr val="C00000"/>
                </a:solidFill>
                <a:latin typeface="Arial Black" panose="020B0A04020102020204" pitchFamily="34" charset="0"/>
              </a:rPr>
              <a:t>PROBLEM STATEMENT</a:t>
            </a:r>
            <a:endParaRPr lang="en-IN" sz="3600" dirty="0">
              <a:solidFill>
                <a:srgbClr val="C00000"/>
              </a:solidFill>
              <a:latin typeface="Arial Black" panose="020B0A04020102020204" pitchFamily="34" charset="0"/>
            </a:endParaRPr>
          </a:p>
        </p:txBody>
      </p:sp>
      <p:sp>
        <p:nvSpPr>
          <p:cNvPr id="3" name="Subtitle 2">
            <a:extLst>
              <a:ext uri="{FF2B5EF4-FFF2-40B4-BE49-F238E27FC236}">
                <a16:creationId xmlns:a16="http://schemas.microsoft.com/office/drawing/2014/main" id="{FCF8998D-9921-4877-9275-0120C0C4207C}"/>
              </a:ext>
            </a:extLst>
          </p:cNvPr>
          <p:cNvSpPr>
            <a:spLocks noGrp="1"/>
          </p:cNvSpPr>
          <p:nvPr>
            <p:ph type="subTitle" idx="1"/>
          </p:nvPr>
        </p:nvSpPr>
        <p:spPr>
          <a:xfrm>
            <a:off x="891988" y="1749798"/>
            <a:ext cx="10408024" cy="3971365"/>
          </a:xfrm>
        </p:spPr>
        <p:txBody>
          <a:bodyPr>
            <a:normAutofit/>
          </a:bodyPr>
          <a:lstStyle/>
          <a:p>
            <a:pPr marL="457200" indent="-457200" algn="l">
              <a:buFont typeface="Wingdings" panose="05000000000000000000" pitchFamily="2" charset="2"/>
              <a:buChar char="§"/>
            </a:pPr>
            <a:r>
              <a:rPr lang="en-US" dirty="0"/>
              <a:t>The dataset is from an ongoing cardiovascular study on residents of the town of Framingham, Massachusetts.</a:t>
            </a:r>
          </a:p>
          <a:p>
            <a:pPr marL="457200" indent="-457200" algn="l">
              <a:buFont typeface="Wingdings" panose="05000000000000000000" pitchFamily="2" charset="2"/>
              <a:buChar char="§"/>
            </a:pPr>
            <a:r>
              <a:rPr lang="en-US" dirty="0"/>
              <a:t>The classification goal is to predict whether the patient has a 10-year risk of future coronary heart disease(CHD).</a:t>
            </a:r>
          </a:p>
          <a:p>
            <a:pPr marL="457200" indent="-457200" algn="l">
              <a:buFont typeface="Wingdings" panose="05000000000000000000" pitchFamily="2" charset="2"/>
              <a:buChar char="§"/>
            </a:pPr>
            <a:r>
              <a:rPr lang="en-US" dirty="0"/>
              <a:t>The dataset provides the patients’ information. It includes over approx.4,000 records and 15 attributes. Each attribute is a potential risk factor. There are both demographic, behavioral, and medical risk factors.</a:t>
            </a:r>
            <a:endParaRPr lang="en-IN" dirty="0"/>
          </a:p>
        </p:txBody>
      </p:sp>
      <p:pic>
        <p:nvPicPr>
          <p:cNvPr id="4" name="Google Shape;261;p22">
            <a:extLst>
              <a:ext uri="{FF2B5EF4-FFF2-40B4-BE49-F238E27FC236}">
                <a16:creationId xmlns:a16="http://schemas.microsoft.com/office/drawing/2014/main" id="{0C447412-071C-47C2-9DF3-F0E7A7B9D6CD}"/>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28085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MODEL BUILDING PREREQUISITES</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5" name="Subtitle 2">
            <a:extLst>
              <a:ext uri="{FF2B5EF4-FFF2-40B4-BE49-F238E27FC236}">
                <a16:creationId xmlns:a16="http://schemas.microsoft.com/office/drawing/2014/main" id="{1B479F9D-57BB-43E6-835A-D8C25916D7A2}"/>
              </a:ext>
            </a:extLst>
          </p:cNvPr>
          <p:cNvSpPr>
            <a:spLocks noGrp="1"/>
          </p:cNvSpPr>
          <p:nvPr>
            <p:ph type="subTitle" idx="1"/>
          </p:nvPr>
        </p:nvSpPr>
        <p:spPr>
          <a:xfrm>
            <a:off x="440459" y="1015563"/>
            <a:ext cx="11311081" cy="5476677"/>
          </a:xfrm>
        </p:spPr>
        <p:txBody>
          <a:bodyPr>
            <a:normAutofit/>
          </a:bodyPr>
          <a:lstStyle/>
          <a:p>
            <a:pPr marL="342900" indent="-342900" algn="l">
              <a:buFont typeface="Arial" panose="020B0604020202020204" pitchFamily="34" charset="0"/>
              <a:buChar char="•"/>
            </a:pPr>
            <a:r>
              <a:rPr lang="en-US" sz="2000" dirty="0"/>
              <a:t>Using Minmax scaler </a:t>
            </a:r>
            <a:r>
              <a:rPr lang="en-IN" sz="2000" dirty="0"/>
              <a:t>for scaling the features.</a:t>
            </a:r>
          </a:p>
          <a:p>
            <a:pPr marL="342900" indent="-342900" algn="l">
              <a:buFont typeface="Arial" panose="020B0604020202020204" pitchFamily="34" charset="0"/>
              <a:buChar char="•"/>
            </a:pPr>
            <a:r>
              <a:rPr lang="en-IN" sz="2000" dirty="0"/>
              <a:t>Making a variable to define F1 score of class 1 of the target variable so as to use it at the time of hyperparameter tuning because by default </a:t>
            </a:r>
            <a:r>
              <a:rPr lang="en-IN" sz="2000" dirty="0" err="1"/>
              <a:t>Gridsearch</a:t>
            </a:r>
            <a:r>
              <a:rPr lang="en-IN" sz="2000" dirty="0"/>
              <a:t> will maximize the Macro Average of F1 score for all classes. However we want to maximize the F1 score of class 1.</a:t>
            </a:r>
          </a:p>
          <a:p>
            <a:pPr marL="342900" indent="-342900" algn="l">
              <a:buFont typeface="Arial" panose="020B0604020202020204" pitchFamily="34" charset="0"/>
              <a:buChar char="•"/>
            </a:pPr>
            <a:r>
              <a:rPr lang="en-US" sz="2000" dirty="0">
                <a:solidFill>
                  <a:schemeClr val="tx1">
                    <a:lumMod val="85000"/>
                    <a:lumOff val="15000"/>
                  </a:schemeClr>
                </a:solidFill>
              </a:rPr>
              <a:t>Defining X and Y variables, and splitting the data in 80-20 ratio as train and test sets.</a:t>
            </a:r>
          </a:p>
          <a:p>
            <a:pPr marL="342900" indent="-342900" algn="l">
              <a:buFont typeface="Arial" panose="020B0604020202020204" pitchFamily="34" charset="0"/>
              <a:buChar char="•"/>
            </a:pPr>
            <a:r>
              <a:rPr lang="en-US" sz="2000" b="0" dirty="0">
                <a:solidFill>
                  <a:schemeClr val="tx1">
                    <a:lumMod val="85000"/>
                    <a:lumOff val="15000"/>
                  </a:schemeClr>
                </a:solidFill>
                <a:effectLst/>
              </a:rPr>
              <a:t>Handling class imbalance by oversampling using SMOTE followed by removing the Tomek links. Finally Checking value counts for both classes Before and After handling Class Imbalance.</a:t>
            </a:r>
          </a:p>
          <a:p>
            <a:pPr marL="342900" indent="-342900" algn="l">
              <a:buFont typeface="Arial" panose="020B0604020202020204" pitchFamily="34" charset="0"/>
              <a:buChar char="•"/>
            </a:pPr>
            <a:endParaRPr lang="en-US" sz="2000" dirty="0">
              <a:solidFill>
                <a:schemeClr val="tx1">
                  <a:lumMod val="85000"/>
                  <a:lumOff val="15000"/>
                </a:schemeClr>
              </a:solidFill>
            </a:endParaRPr>
          </a:p>
          <a:p>
            <a:pPr marL="342900" indent="-342900" algn="l">
              <a:buFont typeface="Arial" panose="020B0604020202020204" pitchFamily="34" charset="0"/>
              <a:buChar char="•"/>
            </a:pPr>
            <a:endParaRPr lang="en-US" sz="2000" b="0" dirty="0">
              <a:solidFill>
                <a:schemeClr val="tx1">
                  <a:lumMod val="85000"/>
                  <a:lumOff val="15000"/>
                </a:schemeClr>
              </a:solidFill>
              <a:effectLst/>
            </a:endParaRPr>
          </a:p>
          <a:p>
            <a:pPr marL="342900" indent="-342900" algn="l">
              <a:buFont typeface="Arial" panose="020B0604020202020204" pitchFamily="34" charset="0"/>
              <a:buChar char="•"/>
            </a:pPr>
            <a:endParaRPr lang="en-US" sz="2000" b="0" dirty="0">
              <a:solidFill>
                <a:schemeClr val="tx1">
                  <a:lumMod val="85000"/>
                  <a:lumOff val="15000"/>
                </a:schemeClr>
              </a:solidFill>
              <a:effectLst/>
            </a:endParaRPr>
          </a:p>
          <a:p>
            <a:pPr marL="342900" indent="-342900" algn="l">
              <a:buFont typeface="Arial" panose="020B0604020202020204" pitchFamily="34" charset="0"/>
              <a:buChar char="•"/>
            </a:pPr>
            <a:endParaRPr lang="en-US" sz="2000" dirty="0">
              <a:solidFill>
                <a:schemeClr val="tx1">
                  <a:lumMod val="85000"/>
                  <a:lumOff val="15000"/>
                </a:schemeClr>
              </a:solidFill>
            </a:endParaRPr>
          </a:p>
          <a:p>
            <a:pPr marL="342900" indent="-342900" algn="l">
              <a:buFont typeface="Arial" panose="020B0604020202020204" pitchFamily="34" charset="0"/>
              <a:buChar char="•"/>
            </a:pPr>
            <a:endParaRPr lang="en-US" sz="2000" dirty="0">
              <a:solidFill>
                <a:schemeClr val="tx1">
                  <a:lumMod val="85000"/>
                  <a:lumOff val="15000"/>
                </a:schemeClr>
              </a:solidFill>
            </a:endParaRPr>
          </a:p>
          <a:p>
            <a:pPr marL="342900" indent="-342900" algn="l">
              <a:buFont typeface="Arial" panose="020B0604020202020204" pitchFamily="34" charset="0"/>
              <a:buChar char="•"/>
            </a:pPr>
            <a:endParaRPr lang="en-US" sz="2000" dirty="0">
              <a:solidFill>
                <a:schemeClr val="tx1">
                  <a:lumMod val="85000"/>
                  <a:lumOff val="15000"/>
                </a:schemeClr>
              </a:solidFill>
            </a:endParaRPr>
          </a:p>
          <a:p>
            <a:pPr marL="342900" indent="-342900" algn="l">
              <a:buFont typeface="Arial" panose="020B0604020202020204" pitchFamily="34" charset="0"/>
              <a:buChar char="•"/>
            </a:pPr>
            <a:r>
              <a:rPr lang="en-US" sz="2000" dirty="0">
                <a:solidFill>
                  <a:schemeClr val="tx1">
                    <a:lumMod val="85000"/>
                    <a:lumOff val="15000"/>
                  </a:schemeClr>
                </a:solidFill>
              </a:rPr>
              <a:t>Defining a function which takes classifier model and train test splits as input and outputs the classification report for model performance on train and test data. Also plots the feature importance.</a:t>
            </a:r>
            <a:endParaRPr lang="en-US" sz="2000" b="0" dirty="0">
              <a:solidFill>
                <a:schemeClr val="tx1">
                  <a:lumMod val="85000"/>
                  <a:lumOff val="15000"/>
                </a:schemeClr>
              </a:solidFill>
              <a:effectLst/>
            </a:endParaRPr>
          </a:p>
          <a:p>
            <a:endParaRPr lang="en-US" sz="2000" b="0" dirty="0">
              <a:solidFill>
                <a:schemeClr val="tx1">
                  <a:lumMod val="85000"/>
                  <a:lumOff val="15000"/>
                </a:schemeClr>
              </a:solidFill>
              <a:effectLst/>
            </a:endParaRPr>
          </a:p>
          <a:p>
            <a:endParaRPr lang="en-IN" sz="2000" dirty="0">
              <a:solidFill>
                <a:schemeClr val="tx1">
                  <a:lumMod val="85000"/>
                  <a:lumOff val="15000"/>
                </a:schemeClr>
              </a:solidFill>
            </a:endParaRPr>
          </a:p>
        </p:txBody>
      </p:sp>
      <p:pic>
        <p:nvPicPr>
          <p:cNvPr id="4" name="Picture 3">
            <a:extLst>
              <a:ext uri="{FF2B5EF4-FFF2-40B4-BE49-F238E27FC236}">
                <a16:creationId xmlns:a16="http://schemas.microsoft.com/office/drawing/2014/main" id="{C9AB7D94-DCB6-46FC-868C-708D9780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59" y="3510280"/>
            <a:ext cx="3258005" cy="2162477"/>
          </a:xfrm>
          <a:prstGeom prst="rect">
            <a:avLst/>
          </a:prstGeom>
        </p:spPr>
      </p:pic>
    </p:spTree>
    <p:extLst>
      <p:ext uri="{BB962C8B-B14F-4D97-AF65-F5344CB8AC3E}">
        <p14:creationId xmlns:p14="http://schemas.microsoft.com/office/powerpoint/2010/main" val="3934785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LOGISTIC REGRESSION</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11" name="Group 10">
            <a:extLst>
              <a:ext uri="{FF2B5EF4-FFF2-40B4-BE49-F238E27FC236}">
                <a16:creationId xmlns:a16="http://schemas.microsoft.com/office/drawing/2014/main" id="{87EB77A1-51B4-4ED8-BB85-8C52A5EABAA3}"/>
              </a:ext>
            </a:extLst>
          </p:cNvPr>
          <p:cNvGrpSpPr/>
          <p:nvPr/>
        </p:nvGrpSpPr>
        <p:grpSpPr>
          <a:xfrm>
            <a:off x="225116" y="870753"/>
            <a:ext cx="11728816" cy="5808681"/>
            <a:chOff x="225116" y="870753"/>
            <a:chExt cx="11408084" cy="5808681"/>
          </a:xfrm>
        </p:grpSpPr>
        <p:grpSp>
          <p:nvGrpSpPr>
            <p:cNvPr id="10" name="Group 9">
              <a:extLst>
                <a:ext uri="{FF2B5EF4-FFF2-40B4-BE49-F238E27FC236}">
                  <a16:creationId xmlns:a16="http://schemas.microsoft.com/office/drawing/2014/main" id="{CA19C2D0-9E69-4DF3-A960-010BA0EB4D22}"/>
                </a:ext>
              </a:extLst>
            </p:cNvPr>
            <p:cNvGrpSpPr/>
            <p:nvPr/>
          </p:nvGrpSpPr>
          <p:grpSpPr>
            <a:xfrm>
              <a:off x="225116" y="870753"/>
              <a:ext cx="11408084" cy="3872454"/>
              <a:chOff x="-396240" y="838480"/>
              <a:chExt cx="12192000" cy="3937000"/>
            </a:xfrm>
          </p:grpSpPr>
          <p:pic>
            <p:nvPicPr>
              <p:cNvPr id="10246" name="Picture 6">
                <a:extLst>
                  <a:ext uri="{FF2B5EF4-FFF2-40B4-BE49-F238E27FC236}">
                    <a16:creationId xmlns:a16="http://schemas.microsoft.com/office/drawing/2014/main" id="{42B6C054-1622-40D3-876F-D06629A9E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838480"/>
                <a:ext cx="12192000"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382A9CF8-A998-4A9A-A176-F59436A91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806980"/>
                <a:ext cx="12192000" cy="19685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50" name="Picture 10">
              <a:extLst>
                <a:ext uri="{FF2B5EF4-FFF2-40B4-BE49-F238E27FC236}">
                  <a16:creationId xmlns:a16="http://schemas.microsoft.com/office/drawing/2014/main" id="{1BE97659-A1AE-4A2C-BBDD-6CC1E37EB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799" y="4710934"/>
              <a:ext cx="11074401" cy="1968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568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LOGISTIC REGRESSION</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9" name="TextBox 8">
            <a:extLst>
              <a:ext uri="{FF2B5EF4-FFF2-40B4-BE49-F238E27FC236}">
                <a16:creationId xmlns:a16="http://schemas.microsoft.com/office/drawing/2014/main" id="{6C7B5484-8C2D-4681-A3B1-19F651EC3256}"/>
              </a:ext>
            </a:extLst>
          </p:cNvPr>
          <p:cNvSpPr txBox="1"/>
          <p:nvPr/>
        </p:nvSpPr>
        <p:spPr>
          <a:xfrm>
            <a:off x="310678" y="1140746"/>
            <a:ext cx="11408084" cy="2554545"/>
          </a:xfrm>
          <a:prstGeom prst="rect">
            <a:avLst/>
          </a:prstGeom>
          <a:noFill/>
        </p:spPr>
        <p:txBody>
          <a:bodyPr wrap="square" rtlCol="0">
            <a:spAutoFit/>
          </a:bodyPr>
          <a:lstStyle/>
          <a:p>
            <a:pPr marL="285750" indent="-285750">
              <a:buFont typeface="Arial" panose="020B0604020202020204" pitchFamily="34" charset="0"/>
              <a:buChar char="•"/>
            </a:pPr>
            <a:r>
              <a:rPr lang="en-IN" sz="2000" dirty="0"/>
              <a:t>Starting with the quick and dirty models first, then proceeding towards the complex models. Logistic regression outputs following result for class 1 on test data:</a:t>
            </a:r>
          </a:p>
          <a:p>
            <a:pPr marL="742950" lvl="1" indent="-285750">
              <a:buFont typeface="Arial" panose="020B0604020202020204" pitchFamily="34" charset="0"/>
              <a:buChar char="•"/>
            </a:pPr>
            <a:r>
              <a:rPr lang="en-IN" sz="2000" dirty="0"/>
              <a:t>Precision - 0.25</a:t>
            </a:r>
          </a:p>
          <a:p>
            <a:pPr marL="742950" lvl="1" indent="-285750">
              <a:buFont typeface="Arial" panose="020B0604020202020204" pitchFamily="34" charset="0"/>
              <a:buChar char="•"/>
            </a:pPr>
            <a:r>
              <a:rPr lang="en-IN" sz="2000" dirty="0"/>
              <a:t>Recall – 0.66</a:t>
            </a:r>
          </a:p>
          <a:p>
            <a:pPr marL="742950" lvl="1" indent="-285750">
              <a:buFont typeface="Arial" panose="020B0604020202020204" pitchFamily="34" charset="0"/>
              <a:buChar char="•"/>
            </a:pPr>
            <a:r>
              <a:rPr lang="en-IN" sz="2000" dirty="0"/>
              <a:t>F1 Score – 0.36</a:t>
            </a:r>
          </a:p>
          <a:p>
            <a:pPr marL="285750" indent="-285750">
              <a:buFont typeface="Arial" panose="020B0604020202020204" pitchFamily="34" charset="0"/>
              <a:buChar char="•"/>
            </a:pPr>
            <a:r>
              <a:rPr lang="en-IN" sz="2000" dirty="0"/>
              <a:t>The feature importance plotted is based on the beta coefficients of z (i.e. before applying sigmoid function).</a:t>
            </a:r>
          </a:p>
          <a:p>
            <a:pPr marL="285750" indent="-285750">
              <a:buFont typeface="Arial" panose="020B0604020202020204" pitchFamily="34" charset="0"/>
              <a:buChar char="•"/>
            </a:pPr>
            <a:r>
              <a:rPr lang="en-IN" sz="2000" dirty="0"/>
              <a:t>Age is the most influencing feature, followed by </a:t>
            </a:r>
            <a:r>
              <a:rPr lang="en-IN" sz="2000" dirty="0" err="1"/>
              <a:t>CigsPerDay</a:t>
            </a:r>
            <a:r>
              <a:rPr lang="en-IN" sz="2000" dirty="0"/>
              <a:t> followed by diabetes.</a:t>
            </a:r>
          </a:p>
        </p:txBody>
      </p:sp>
    </p:spTree>
    <p:extLst>
      <p:ext uri="{BB962C8B-B14F-4D97-AF65-F5344CB8AC3E}">
        <p14:creationId xmlns:p14="http://schemas.microsoft.com/office/powerpoint/2010/main" val="317637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NAÏVE BAYES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4" name="Group 3">
            <a:extLst>
              <a:ext uri="{FF2B5EF4-FFF2-40B4-BE49-F238E27FC236}">
                <a16:creationId xmlns:a16="http://schemas.microsoft.com/office/drawing/2014/main" id="{8144053E-3114-4DBE-B188-8263898A424F}"/>
              </a:ext>
            </a:extLst>
          </p:cNvPr>
          <p:cNvGrpSpPr/>
          <p:nvPr/>
        </p:nvGrpSpPr>
        <p:grpSpPr>
          <a:xfrm>
            <a:off x="340990" y="926050"/>
            <a:ext cx="11016122" cy="3937000"/>
            <a:chOff x="340990" y="926050"/>
            <a:chExt cx="11016122" cy="3937000"/>
          </a:xfrm>
        </p:grpSpPr>
        <p:pic>
          <p:nvPicPr>
            <p:cNvPr id="11266" name="Picture 2">
              <a:extLst>
                <a:ext uri="{FF2B5EF4-FFF2-40B4-BE49-F238E27FC236}">
                  <a16:creationId xmlns:a16="http://schemas.microsoft.com/office/drawing/2014/main" id="{D869D36E-4303-4140-A0A1-BDB83774E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0" y="926050"/>
              <a:ext cx="11016122"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C8AD11B-ACC0-452D-AFA1-2E8670D07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0" y="2894550"/>
              <a:ext cx="11016122" cy="19685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5FC0B192-C75A-4ABB-BCC1-575565FCEADF}"/>
              </a:ext>
            </a:extLst>
          </p:cNvPr>
          <p:cNvSpPr txBox="1"/>
          <p:nvPr/>
        </p:nvSpPr>
        <p:spPr>
          <a:xfrm>
            <a:off x="535142" y="5064407"/>
            <a:ext cx="10821970"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t>Naïve Bayes Classifier is very fast to implement and may be used as a baseline model to compare with different models. It outputs following result for class 1 on test data:</a:t>
            </a:r>
          </a:p>
          <a:p>
            <a:pPr marL="742950" lvl="1" indent="-285750">
              <a:buFont typeface="Arial" panose="020B0604020202020204" pitchFamily="34" charset="0"/>
              <a:buChar char="•"/>
            </a:pPr>
            <a:r>
              <a:rPr lang="en-IN" sz="2000" dirty="0"/>
              <a:t>Precision - 0.4</a:t>
            </a:r>
          </a:p>
          <a:p>
            <a:pPr marL="742950" lvl="1" indent="-285750">
              <a:buFont typeface="Arial" panose="020B0604020202020204" pitchFamily="34" charset="0"/>
              <a:buChar char="•"/>
            </a:pPr>
            <a:r>
              <a:rPr lang="en-IN" sz="2000" dirty="0"/>
              <a:t>Recall – 0.26</a:t>
            </a:r>
          </a:p>
          <a:p>
            <a:pPr marL="742950" lvl="1" indent="-285750">
              <a:buFont typeface="Arial" panose="020B0604020202020204" pitchFamily="34" charset="0"/>
              <a:buChar char="•"/>
            </a:pPr>
            <a:r>
              <a:rPr lang="en-IN" sz="2000" dirty="0"/>
              <a:t>F1 Score – 0.32</a:t>
            </a:r>
          </a:p>
        </p:txBody>
      </p:sp>
    </p:spTree>
    <p:extLst>
      <p:ext uri="{BB962C8B-B14F-4D97-AF65-F5344CB8AC3E}">
        <p14:creationId xmlns:p14="http://schemas.microsoft.com/office/powerpoint/2010/main" val="287860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SUPPORT VECTOR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3" name="Group 2">
            <a:extLst>
              <a:ext uri="{FF2B5EF4-FFF2-40B4-BE49-F238E27FC236}">
                <a16:creationId xmlns:a16="http://schemas.microsoft.com/office/drawing/2014/main" id="{3631A5FE-6C5D-4331-9D6B-CBD0B59D1C18}"/>
              </a:ext>
            </a:extLst>
          </p:cNvPr>
          <p:cNvGrpSpPr/>
          <p:nvPr/>
        </p:nvGrpSpPr>
        <p:grpSpPr>
          <a:xfrm>
            <a:off x="246490" y="902197"/>
            <a:ext cx="11277600" cy="3937000"/>
            <a:chOff x="0" y="2444750"/>
            <a:chExt cx="12192000" cy="3937000"/>
          </a:xfrm>
        </p:grpSpPr>
        <p:pic>
          <p:nvPicPr>
            <p:cNvPr id="13314" name="Picture 2">
              <a:extLst>
                <a:ext uri="{FF2B5EF4-FFF2-40B4-BE49-F238E27FC236}">
                  <a16:creationId xmlns:a16="http://schemas.microsoft.com/office/drawing/2014/main" id="{FF048277-519E-4D52-8F19-DFBF467E0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44750"/>
              <a:ext cx="12192000"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DC075FBC-1A72-40CC-BF43-CCFA6EC49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13250"/>
              <a:ext cx="12192000" cy="19685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25A501FF-3C8E-4FCF-934B-5E95ABC53EE5}"/>
              </a:ext>
            </a:extLst>
          </p:cNvPr>
          <p:cNvSpPr txBox="1"/>
          <p:nvPr/>
        </p:nvSpPr>
        <p:spPr>
          <a:xfrm>
            <a:off x="527901" y="4835951"/>
            <a:ext cx="11331019"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Support Vector Classifier with C=0.1 outputs following result for class 1 on test data:</a:t>
            </a:r>
          </a:p>
          <a:p>
            <a:pPr marL="742950" lvl="1" indent="-285750">
              <a:buFont typeface="Arial" panose="020B0604020202020204" pitchFamily="34" charset="0"/>
              <a:buChar char="•"/>
            </a:pPr>
            <a:r>
              <a:rPr lang="en-IN" sz="2000" dirty="0"/>
              <a:t>Precision - 0.2</a:t>
            </a:r>
          </a:p>
          <a:p>
            <a:pPr marL="742950" lvl="1" indent="-285750">
              <a:buFont typeface="Arial" panose="020B0604020202020204" pitchFamily="34" charset="0"/>
              <a:buChar char="•"/>
            </a:pPr>
            <a:r>
              <a:rPr lang="en-IN" sz="2000" dirty="0"/>
              <a:t>Recall – 0.71</a:t>
            </a:r>
          </a:p>
          <a:p>
            <a:pPr marL="742950" lvl="1" indent="-285750">
              <a:buFont typeface="Arial" panose="020B0604020202020204" pitchFamily="34" charset="0"/>
              <a:buChar char="•"/>
            </a:pPr>
            <a:r>
              <a:rPr lang="en-IN" sz="2000" dirty="0"/>
              <a:t>F1 Score – 0.31</a:t>
            </a:r>
          </a:p>
        </p:txBody>
      </p:sp>
    </p:spTree>
    <p:extLst>
      <p:ext uri="{BB962C8B-B14F-4D97-AF65-F5344CB8AC3E}">
        <p14:creationId xmlns:p14="http://schemas.microsoft.com/office/powerpoint/2010/main" val="419972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RANDOM FOREST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5" name="Group 4">
            <a:extLst>
              <a:ext uri="{FF2B5EF4-FFF2-40B4-BE49-F238E27FC236}">
                <a16:creationId xmlns:a16="http://schemas.microsoft.com/office/drawing/2014/main" id="{B4861919-AC65-41D5-8F93-62C30EDB0498}"/>
              </a:ext>
            </a:extLst>
          </p:cNvPr>
          <p:cNvGrpSpPr/>
          <p:nvPr/>
        </p:nvGrpSpPr>
        <p:grpSpPr>
          <a:xfrm>
            <a:off x="206734" y="894246"/>
            <a:ext cx="11778532" cy="5905500"/>
            <a:chOff x="206734" y="894246"/>
            <a:chExt cx="11778532" cy="5905500"/>
          </a:xfrm>
        </p:grpSpPr>
        <p:pic>
          <p:nvPicPr>
            <p:cNvPr id="14338" name="Picture 2">
              <a:extLst>
                <a:ext uri="{FF2B5EF4-FFF2-40B4-BE49-F238E27FC236}">
                  <a16:creationId xmlns:a16="http://schemas.microsoft.com/office/drawing/2014/main" id="{EF075614-FC4F-42E8-B70B-5A897A1C1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34" y="894246"/>
              <a:ext cx="11755717"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861B6705-F326-4ACA-810B-C01C7FD40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34" y="2862746"/>
              <a:ext cx="11755717"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7D500091-18EC-491E-AFC3-BEE1B666C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549" y="4831246"/>
              <a:ext cx="11755717" cy="1968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271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RANDOM FOREST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8" name="Subtitle 2">
            <a:extLst>
              <a:ext uri="{FF2B5EF4-FFF2-40B4-BE49-F238E27FC236}">
                <a16:creationId xmlns:a16="http://schemas.microsoft.com/office/drawing/2014/main" id="{23D06E1C-4973-44A8-9A40-5A9DCACA0315}"/>
              </a:ext>
            </a:extLst>
          </p:cNvPr>
          <p:cNvSpPr>
            <a:spLocks noGrp="1"/>
          </p:cNvSpPr>
          <p:nvPr>
            <p:ph type="subTitle" idx="1"/>
          </p:nvPr>
        </p:nvSpPr>
        <p:spPr>
          <a:xfrm>
            <a:off x="241955" y="1147713"/>
            <a:ext cx="11708090" cy="4687821"/>
          </a:xfrm>
        </p:spPr>
        <p:txBody>
          <a:bodyPr>
            <a:normAutofit/>
          </a:bodyPr>
          <a:lstStyle/>
          <a:p>
            <a:pPr marL="342900" indent="-342900" algn="l">
              <a:buFont typeface="Arial" panose="020B0604020202020204" pitchFamily="34" charset="0"/>
              <a:buChar char="•"/>
            </a:pPr>
            <a:r>
              <a:rPr lang="en-IN" sz="2000" dirty="0" err="1"/>
              <a:t>RandomForestClassifier</a:t>
            </a:r>
            <a:r>
              <a:rPr lang="en-IN" sz="2000" dirty="0"/>
              <a:t>(</a:t>
            </a:r>
            <a:r>
              <a:rPr lang="en-IN" sz="2000" dirty="0" err="1"/>
              <a:t>max_depth</a:t>
            </a:r>
            <a:r>
              <a:rPr lang="en-IN" sz="2000" dirty="0"/>
              <a:t>=8, </a:t>
            </a:r>
            <a:r>
              <a:rPr lang="en-IN" sz="2000" dirty="0" err="1"/>
              <a:t>min_samples_leaf</a:t>
            </a:r>
            <a:r>
              <a:rPr lang="en-IN" sz="2000" dirty="0"/>
              <a:t>=46, </a:t>
            </a:r>
            <a:r>
              <a:rPr lang="en-IN" sz="2000" dirty="0" err="1"/>
              <a:t>min_samples_split</a:t>
            </a:r>
            <a:r>
              <a:rPr lang="en-IN" sz="2000" dirty="0"/>
              <a:t>=50) gives following result for class 1 on test data:</a:t>
            </a:r>
          </a:p>
          <a:p>
            <a:pPr marL="800100" lvl="1" indent="-342900" algn="l">
              <a:buFont typeface="Arial" panose="020B0604020202020204" pitchFamily="34" charset="0"/>
              <a:buChar char="•"/>
            </a:pPr>
            <a:r>
              <a:rPr lang="en-IN" dirty="0"/>
              <a:t>Precision - 0.24</a:t>
            </a:r>
          </a:p>
          <a:p>
            <a:pPr marL="800100" lvl="1" indent="-342900" algn="l">
              <a:buFont typeface="Arial" panose="020B0604020202020204" pitchFamily="34" charset="0"/>
              <a:buChar char="•"/>
            </a:pPr>
            <a:r>
              <a:rPr lang="en-IN" dirty="0"/>
              <a:t>Recall – 0.55</a:t>
            </a:r>
          </a:p>
          <a:p>
            <a:pPr marL="800100" lvl="1" indent="-342900" algn="l">
              <a:buFont typeface="Arial" panose="020B0604020202020204" pitchFamily="34" charset="0"/>
              <a:buChar char="•"/>
            </a:pPr>
            <a:r>
              <a:rPr lang="en-IN" dirty="0"/>
              <a:t>F1 Score – 0.34</a:t>
            </a:r>
          </a:p>
          <a:p>
            <a:pPr marL="342900" indent="-342900" algn="l">
              <a:buFont typeface="Arial" panose="020B0604020202020204" pitchFamily="34" charset="0"/>
              <a:buChar char="•"/>
            </a:pPr>
            <a:r>
              <a:rPr lang="en-IN" sz="2000" dirty="0">
                <a:solidFill>
                  <a:schemeClr val="tx1">
                    <a:lumMod val="85000"/>
                    <a:lumOff val="15000"/>
                  </a:schemeClr>
                </a:solidFill>
              </a:rPr>
              <a:t>Age followed by </a:t>
            </a:r>
            <a:r>
              <a:rPr lang="en-IN" sz="2000" dirty="0" err="1">
                <a:solidFill>
                  <a:schemeClr val="tx1">
                    <a:lumMod val="85000"/>
                    <a:lumOff val="15000"/>
                  </a:schemeClr>
                </a:solidFill>
              </a:rPr>
              <a:t>sysBP</a:t>
            </a:r>
            <a:r>
              <a:rPr lang="en-IN" sz="2000" dirty="0">
                <a:solidFill>
                  <a:schemeClr val="tx1">
                    <a:lumMod val="85000"/>
                    <a:lumOff val="15000"/>
                  </a:schemeClr>
                </a:solidFill>
              </a:rPr>
              <a:t> appear to be the feature with high global importance for most of the trees in the </a:t>
            </a:r>
            <a:r>
              <a:rPr lang="en-IN" sz="2000" dirty="0" err="1">
                <a:solidFill>
                  <a:schemeClr val="tx1">
                    <a:lumMod val="85000"/>
                    <a:lumOff val="15000"/>
                  </a:schemeClr>
                </a:solidFill>
              </a:rPr>
              <a:t>RandomForest</a:t>
            </a:r>
            <a:r>
              <a:rPr lang="en-IN" sz="2000" dirty="0">
                <a:solidFill>
                  <a:schemeClr val="tx1">
                    <a:lumMod val="85000"/>
                    <a:lumOff val="15000"/>
                  </a:schemeClr>
                </a:solidFill>
              </a:rPr>
              <a:t> Ensemble.</a:t>
            </a:r>
            <a:endParaRPr lang="en-IN" sz="2000" dirty="0"/>
          </a:p>
        </p:txBody>
      </p:sp>
    </p:spTree>
    <p:extLst>
      <p:ext uri="{BB962C8B-B14F-4D97-AF65-F5344CB8AC3E}">
        <p14:creationId xmlns:p14="http://schemas.microsoft.com/office/powerpoint/2010/main" val="312671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XGBOOST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3" name="Group 2">
            <a:extLst>
              <a:ext uri="{FF2B5EF4-FFF2-40B4-BE49-F238E27FC236}">
                <a16:creationId xmlns:a16="http://schemas.microsoft.com/office/drawing/2014/main" id="{047F4F8D-2039-4F7C-BF09-74A5F7B44594}"/>
              </a:ext>
            </a:extLst>
          </p:cNvPr>
          <p:cNvGrpSpPr/>
          <p:nvPr/>
        </p:nvGrpSpPr>
        <p:grpSpPr>
          <a:xfrm>
            <a:off x="95416" y="838480"/>
            <a:ext cx="11858516" cy="5949064"/>
            <a:chOff x="95416" y="838480"/>
            <a:chExt cx="11858516" cy="5949064"/>
          </a:xfrm>
        </p:grpSpPr>
        <p:pic>
          <p:nvPicPr>
            <p:cNvPr id="15362" name="Picture 2">
              <a:extLst>
                <a:ext uri="{FF2B5EF4-FFF2-40B4-BE49-F238E27FC236}">
                  <a16:creationId xmlns:a16="http://schemas.microsoft.com/office/drawing/2014/main" id="{0C54227A-6F39-47DD-882A-935A1A273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16" y="838480"/>
              <a:ext cx="11858516"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B0190834-7CF0-4A36-AF2A-2599D62FC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16" y="2826691"/>
              <a:ext cx="11858516"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4BDFB619-33C1-4DA8-B046-A5578D0E1F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710" y="4819044"/>
              <a:ext cx="11580221" cy="1968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35142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XGBOOST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8" name="Subtitle 2">
            <a:extLst>
              <a:ext uri="{FF2B5EF4-FFF2-40B4-BE49-F238E27FC236}">
                <a16:creationId xmlns:a16="http://schemas.microsoft.com/office/drawing/2014/main" id="{FED2DDCE-DDF1-4A77-A4BB-502205E8CF31}"/>
              </a:ext>
            </a:extLst>
          </p:cNvPr>
          <p:cNvSpPr>
            <a:spLocks noGrp="1"/>
          </p:cNvSpPr>
          <p:nvPr>
            <p:ph type="subTitle" idx="1"/>
          </p:nvPr>
        </p:nvSpPr>
        <p:spPr>
          <a:xfrm>
            <a:off x="482338" y="1105081"/>
            <a:ext cx="11227323" cy="5129463"/>
          </a:xfrm>
        </p:spPr>
        <p:txBody>
          <a:bodyPr>
            <a:noAutofit/>
          </a:bodyPr>
          <a:lstStyle/>
          <a:p>
            <a:pPr marL="342900" indent="-342900" algn="l">
              <a:buFont typeface="Arial" panose="020B0604020202020204" pitchFamily="34" charset="0"/>
              <a:buChar char="•"/>
            </a:pPr>
            <a:r>
              <a:rPr lang="en-IN" sz="2000" dirty="0" err="1"/>
              <a:t>XGBRFClassifier</a:t>
            </a:r>
            <a:r>
              <a:rPr lang="en-IN" sz="2000" dirty="0"/>
              <a:t>(eta=0.05, </a:t>
            </a:r>
            <a:r>
              <a:rPr lang="en-IN" sz="2000" dirty="0" err="1"/>
              <a:t>max_depth</a:t>
            </a:r>
            <a:r>
              <a:rPr lang="en-IN" sz="2000" dirty="0"/>
              <a:t>=10, </a:t>
            </a:r>
            <a:r>
              <a:rPr lang="en-IN" sz="2000" dirty="0" err="1"/>
              <a:t>min_samples_leaf</a:t>
            </a:r>
            <a:r>
              <a:rPr lang="en-IN" sz="2000" dirty="0"/>
              <a:t>=30, </a:t>
            </a:r>
            <a:r>
              <a:rPr lang="en-IN" sz="2000" dirty="0" err="1"/>
              <a:t>min_samples_split</a:t>
            </a:r>
            <a:r>
              <a:rPr lang="en-IN" sz="2000" dirty="0"/>
              <a:t>=50, </a:t>
            </a:r>
            <a:r>
              <a:rPr lang="en-IN" sz="2000" dirty="0" err="1"/>
              <a:t>n_estimators</a:t>
            </a:r>
            <a:r>
              <a:rPr lang="en-IN" sz="2000" dirty="0"/>
              <a:t>=150) gives following result for class 1 on test data:</a:t>
            </a:r>
          </a:p>
          <a:p>
            <a:pPr marL="800100" lvl="1" indent="-342900" algn="l">
              <a:buFont typeface="Arial" panose="020B0604020202020204" pitchFamily="34" charset="0"/>
              <a:buChar char="•"/>
            </a:pPr>
            <a:r>
              <a:rPr lang="en-IN" dirty="0"/>
              <a:t>Precision - 0.28</a:t>
            </a:r>
          </a:p>
          <a:p>
            <a:pPr marL="800100" lvl="1" indent="-342900" algn="l">
              <a:buFont typeface="Arial" panose="020B0604020202020204" pitchFamily="34" charset="0"/>
              <a:buChar char="•"/>
            </a:pPr>
            <a:r>
              <a:rPr lang="en-IN" dirty="0"/>
              <a:t>Recall – 0.5</a:t>
            </a:r>
          </a:p>
          <a:p>
            <a:pPr marL="800100" lvl="1" indent="-342900" algn="l">
              <a:buFont typeface="Arial" panose="020B0604020202020204" pitchFamily="34" charset="0"/>
              <a:buChar char="•"/>
            </a:pPr>
            <a:r>
              <a:rPr lang="en-IN" dirty="0"/>
              <a:t>F1 Score – 0.36</a:t>
            </a:r>
          </a:p>
          <a:p>
            <a:pPr marL="342900" indent="-342900" algn="l">
              <a:buFont typeface="Arial" panose="020B0604020202020204" pitchFamily="34" charset="0"/>
              <a:buChar char="•"/>
            </a:pPr>
            <a:r>
              <a:rPr lang="en-IN" sz="2000" dirty="0">
                <a:solidFill>
                  <a:schemeClr val="tx1">
                    <a:lumMod val="85000"/>
                    <a:lumOff val="15000"/>
                  </a:schemeClr>
                </a:solidFill>
              </a:rPr>
              <a:t>Age and </a:t>
            </a:r>
            <a:r>
              <a:rPr lang="en-IN" sz="2000" dirty="0" err="1">
                <a:solidFill>
                  <a:schemeClr val="tx1">
                    <a:lumMod val="85000"/>
                    <a:lumOff val="15000"/>
                  </a:schemeClr>
                </a:solidFill>
              </a:rPr>
              <a:t>prevalentHyp</a:t>
            </a:r>
            <a:r>
              <a:rPr lang="en-IN" sz="2000" dirty="0">
                <a:solidFill>
                  <a:schemeClr val="tx1">
                    <a:lumMod val="85000"/>
                    <a:lumOff val="15000"/>
                  </a:schemeClr>
                </a:solidFill>
              </a:rPr>
              <a:t> appear to be the feature with high global importance for most of the trees in the XGBoost tree Ensemble.</a:t>
            </a:r>
          </a:p>
          <a:p>
            <a:endParaRPr lang="en-IN" sz="2000" dirty="0"/>
          </a:p>
        </p:txBody>
      </p:sp>
    </p:spTree>
    <p:extLst>
      <p:ext uri="{BB962C8B-B14F-4D97-AF65-F5344CB8AC3E}">
        <p14:creationId xmlns:p14="http://schemas.microsoft.com/office/powerpoint/2010/main" val="4057388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KNN CLASSIFIER</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grpSp>
        <p:nvGrpSpPr>
          <p:cNvPr id="3" name="Group 2">
            <a:extLst>
              <a:ext uri="{FF2B5EF4-FFF2-40B4-BE49-F238E27FC236}">
                <a16:creationId xmlns:a16="http://schemas.microsoft.com/office/drawing/2014/main" id="{37D95ED0-2E18-4D7A-AFE5-28C22B2DF115}"/>
              </a:ext>
            </a:extLst>
          </p:cNvPr>
          <p:cNvGrpSpPr/>
          <p:nvPr/>
        </p:nvGrpSpPr>
        <p:grpSpPr>
          <a:xfrm>
            <a:off x="0" y="735106"/>
            <a:ext cx="11878395" cy="3937000"/>
            <a:chOff x="0" y="949905"/>
            <a:chExt cx="12192000" cy="3937000"/>
          </a:xfrm>
        </p:grpSpPr>
        <p:pic>
          <p:nvPicPr>
            <p:cNvPr id="16386" name="Picture 2">
              <a:extLst>
                <a:ext uri="{FF2B5EF4-FFF2-40B4-BE49-F238E27FC236}">
                  <a16:creationId xmlns:a16="http://schemas.microsoft.com/office/drawing/2014/main" id="{97B3E04B-23C0-4030-A2EF-E4B93FC44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9905"/>
              <a:ext cx="12192000" cy="19685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239C1A15-178C-492B-82BA-09CE5153A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18405"/>
              <a:ext cx="12192000" cy="196850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Subtitle 2">
            <a:extLst>
              <a:ext uri="{FF2B5EF4-FFF2-40B4-BE49-F238E27FC236}">
                <a16:creationId xmlns:a16="http://schemas.microsoft.com/office/drawing/2014/main" id="{35E37542-AA73-4472-9897-40490D712683}"/>
              </a:ext>
            </a:extLst>
          </p:cNvPr>
          <p:cNvSpPr>
            <a:spLocks noGrp="1"/>
          </p:cNvSpPr>
          <p:nvPr>
            <p:ph type="subTitle" idx="1"/>
          </p:nvPr>
        </p:nvSpPr>
        <p:spPr>
          <a:xfrm>
            <a:off x="333955" y="4940644"/>
            <a:ext cx="11544440" cy="1655762"/>
          </a:xfrm>
        </p:spPr>
        <p:txBody>
          <a:bodyPr>
            <a:noAutofit/>
          </a:bodyPr>
          <a:lstStyle/>
          <a:p>
            <a:pPr marL="342900" indent="-342900" algn="l">
              <a:buFont typeface="Arial" panose="020B0604020202020204" pitchFamily="34" charset="0"/>
              <a:buChar char="•"/>
            </a:pPr>
            <a:r>
              <a:rPr lang="en-IN" sz="2000" dirty="0" err="1"/>
              <a:t>KNeighborsClassifier</a:t>
            </a:r>
            <a:r>
              <a:rPr lang="en-IN" sz="2000" dirty="0"/>
              <a:t>(metric='</a:t>
            </a:r>
            <a:r>
              <a:rPr lang="en-IN" sz="2000" dirty="0" err="1"/>
              <a:t>manhattan</a:t>
            </a:r>
            <a:r>
              <a:rPr lang="en-IN" sz="2000" dirty="0"/>
              <a:t>’, '</a:t>
            </a:r>
            <a:r>
              <a:rPr lang="en-IN" sz="2000" dirty="0" err="1"/>
              <a:t>n_neighbors</a:t>
            </a:r>
            <a:r>
              <a:rPr lang="en-IN" sz="2000" dirty="0"/>
              <a:t>=5) gives following result for class 1 on test data:</a:t>
            </a:r>
          </a:p>
          <a:p>
            <a:pPr marL="800100" lvl="1" indent="-342900" algn="l">
              <a:buFont typeface="Arial" panose="020B0604020202020204" pitchFamily="34" charset="0"/>
              <a:buChar char="•"/>
            </a:pPr>
            <a:r>
              <a:rPr lang="en-IN" dirty="0"/>
              <a:t>Precision - 0.17</a:t>
            </a:r>
          </a:p>
          <a:p>
            <a:pPr marL="800100" lvl="1" indent="-342900" algn="l">
              <a:buFont typeface="Arial" panose="020B0604020202020204" pitchFamily="34" charset="0"/>
              <a:buChar char="•"/>
            </a:pPr>
            <a:r>
              <a:rPr lang="en-IN" dirty="0"/>
              <a:t>Recall – 0.38</a:t>
            </a:r>
          </a:p>
          <a:p>
            <a:pPr marL="800100" lvl="1" indent="-342900" algn="l">
              <a:buFont typeface="Arial" panose="020B0604020202020204" pitchFamily="34" charset="0"/>
              <a:buChar char="•"/>
            </a:pPr>
            <a:r>
              <a:rPr lang="en-IN" dirty="0"/>
              <a:t>F1 Score – 0.</a:t>
            </a:r>
            <a:r>
              <a:rPr lang="en-US" dirty="0"/>
              <a:t>23</a:t>
            </a:r>
            <a:endParaRPr lang="en-IN" sz="2000" dirty="0"/>
          </a:p>
        </p:txBody>
      </p:sp>
    </p:spTree>
    <p:extLst>
      <p:ext uri="{BB962C8B-B14F-4D97-AF65-F5344CB8AC3E}">
        <p14:creationId xmlns:p14="http://schemas.microsoft.com/office/powerpoint/2010/main" val="224017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B3C-235F-4AA8-9359-1D641DD8E666}"/>
              </a:ext>
            </a:extLst>
          </p:cNvPr>
          <p:cNvSpPr>
            <a:spLocks noGrp="1"/>
          </p:cNvSpPr>
          <p:nvPr>
            <p:ph type="ctrTitle"/>
          </p:nvPr>
        </p:nvSpPr>
        <p:spPr>
          <a:xfrm>
            <a:off x="1524000" y="188258"/>
            <a:ext cx="9144000" cy="686081"/>
          </a:xfrm>
        </p:spPr>
        <p:txBody>
          <a:bodyPr>
            <a:normAutofit/>
          </a:bodyPr>
          <a:lstStyle/>
          <a:p>
            <a:r>
              <a:rPr lang="en-US" sz="3600" dirty="0">
                <a:solidFill>
                  <a:schemeClr val="accent1">
                    <a:lumMod val="75000"/>
                  </a:schemeClr>
                </a:solidFill>
                <a:latin typeface="Arial Black" panose="020B0A04020102020204" pitchFamily="34" charset="0"/>
              </a:rPr>
              <a:t>DATA DESCRIPTION</a:t>
            </a:r>
            <a:endParaRPr lang="en-IN" sz="3600" dirty="0">
              <a:solidFill>
                <a:schemeClr val="accent1">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C7A4FADC-20A4-4A87-8165-CB4F59BF72B4}"/>
              </a:ext>
            </a:extLst>
          </p:cNvPr>
          <p:cNvSpPr>
            <a:spLocks noGrp="1"/>
          </p:cNvSpPr>
          <p:nvPr>
            <p:ph type="subTitle" idx="1"/>
          </p:nvPr>
        </p:nvSpPr>
        <p:spPr>
          <a:xfrm>
            <a:off x="654424" y="941294"/>
            <a:ext cx="10721788" cy="5818094"/>
          </a:xfrm>
        </p:spPr>
        <p:txBody>
          <a:bodyPr>
            <a:normAutofit/>
          </a:bodyPr>
          <a:lstStyle/>
          <a:p>
            <a:pPr marL="342900" indent="-342900" algn="l">
              <a:buFont typeface="Wingdings" panose="05000000000000000000" pitchFamily="2" charset="2"/>
              <a:buChar char="q"/>
            </a:pPr>
            <a:r>
              <a:rPr lang="en-US" b="1" dirty="0"/>
              <a:t>Demographic:</a:t>
            </a:r>
          </a:p>
          <a:p>
            <a:pPr marL="800100" lvl="1" indent="-342900" algn="l">
              <a:buFont typeface="Wingdings" panose="05000000000000000000" pitchFamily="2" charset="2"/>
              <a:buChar char="§"/>
            </a:pPr>
            <a:r>
              <a:rPr lang="en-US" dirty="0"/>
              <a:t>Sex: male or female("M" or "F")</a:t>
            </a:r>
          </a:p>
          <a:p>
            <a:pPr marL="800100" lvl="1" indent="-342900" algn="l">
              <a:buFont typeface="Wingdings" panose="05000000000000000000" pitchFamily="2" charset="2"/>
              <a:buChar char="§"/>
            </a:pPr>
            <a:r>
              <a:rPr lang="en-US" dirty="0"/>
              <a:t>Age: Age of the patient;(Continuous - Although the recorded ages have been truncated to whole numbers, the concept of age is continuous) </a:t>
            </a:r>
          </a:p>
          <a:p>
            <a:pPr marL="342900" indent="-342900" algn="l">
              <a:buFont typeface="Wingdings" panose="05000000000000000000" pitchFamily="2" charset="2"/>
              <a:buChar char="q"/>
            </a:pPr>
            <a:r>
              <a:rPr lang="en-US" b="1" dirty="0"/>
              <a:t>Behavioral:</a:t>
            </a:r>
          </a:p>
          <a:p>
            <a:pPr marL="800100" lvl="1" indent="-342900" algn="l">
              <a:buFont typeface="Wingdings" panose="05000000000000000000" pitchFamily="2" charset="2"/>
              <a:buChar char="§"/>
            </a:pPr>
            <a:r>
              <a:rPr lang="en-US" dirty="0" err="1"/>
              <a:t>is_smoking</a:t>
            </a:r>
            <a:r>
              <a:rPr lang="en-US" dirty="0"/>
              <a:t>: whether or not the patient is a current smoker ("YES" or "NO") </a:t>
            </a:r>
          </a:p>
          <a:p>
            <a:pPr marL="800100" lvl="1" indent="-342900" algn="l">
              <a:buFont typeface="Wingdings" panose="05000000000000000000" pitchFamily="2" charset="2"/>
              <a:buChar char="§"/>
            </a:pPr>
            <a:r>
              <a:rPr lang="en-US" dirty="0"/>
              <a:t>Cigs Per Day: the number of cigarettes that the person smoked on average in one day.(can be considered continuous as one can have any number of cigarettes, even half a cigarette.) </a:t>
            </a:r>
          </a:p>
          <a:p>
            <a:pPr marL="342900" indent="-342900" algn="l">
              <a:buFont typeface="Wingdings" panose="05000000000000000000" pitchFamily="2" charset="2"/>
              <a:buChar char="q"/>
            </a:pPr>
            <a:r>
              <a:rPr lang="en-US" dirty="0"/>
              <a:t> </a:t>
            </a:r>
            <a:r>
              <a:rPr lang="en-US" b="1" dirty="0"/>
              <a:t>Medical( history):</a:t>
            </a:r>
          </a:p>
          <a:p>
            <a:pPr marL="800100" lvl="1" indent="-342900" algn="l">
              <a:buFont typeface="Wingdings" panose="05000000000000000000" pitchFamily="2" charset="2"/>
              <a:buChar char="§"/>
            </a:pPr>
            <a:r>
              <a:rPr lang="en-US" dirty="0"/>
              <a:t>BP Meds: whether or not the patient was on blood pressure medication (Nominal)</a:t>
            </a:r>
          </a:p>
          <a:p>
            <a:pPr marL="800100" lvl="1" indent="-342900" algn="l">
              <a:buFont typeface="Wingdings" panose="05000000000000000000" pitchFamily="2" charset="2"/>
              <a:buChar char="§"/>
            </a:pPr>
            <a:r>
              <a:rPr lang="en-US" dirty="0"/>
              <a:t>Prevalent Stroke: whether or not the patient had previously had a stroke (Nominal) </a:t>
            </a:r>
          </a:p>
          <a:p>
            <a:pPr marL="800100" lvl="1" indent="-342900" algn="l">
              <a:buFont typeface="Wingdings" panose="05000000000000000000" pitchFamily="2" charset="2"/>
              <a:buChar char="§"/>
            </a:pPr>
            <a:r>
              <a:rPr lang="en-US" dirty="0"/>
              <a:t>Prevalent </a:t>
            </a:r>
            <a:r>
              <a:rPr lang="en-US" dirty="0" err="1"/>
              <a:t>Hyp</a:t>
            </a:r>
            <a:r>
              <a:rPr lang="en-US" dirty="0"/>
              <a:t>: whether or not the patient was hypertensive (Nominal)</a:t>
            </a:r>
          </a:p>
          <a:p>
            <a:pPr marL="800100" lvl="1" indent="-342900" algn="l">
              <a:buFont typeface="Wingdings" panose="05000000000000000000" pitchFamily="2" charset="2"/>
              <a:buChar char="§"/>
            </a:pPr>
            <a:r>
              <a:rPr lang="en-US" dirty="0"/>
              <a:t>Diabetes: whether or not the patient had diabetes (Nominal)</a:t>
            </a:r>
          </a:p>
        </p:txBody>
      </p:sp>
      <p:pic>
        <p:nvPicPr>
          <p:cNvPr id="4" name="Google Shape;261;p22">
            <a:extLst>
              <a:ext uri="{FF2B5EF4-FFF2-40B4-BE49-F238E27FC236}">
                <a16:creationId xmlns:a16="http://schemas.microsoft.com/office/drawing/2014/main" id="{CF8EFE86-0831-47D7-943E-E241A1DCCBB4}"/>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256115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CONCLUSION</a:t>
            </a:r>
            <a:endParaRPr lang="en-IN" sz="3600" dirty="0">
              <a:solidFill>
                <a:schemeClr val="accent1">
                  <a:lumMod val="75000"/>
                </a:schemeClr>
              </a:solidFill>
              <a:latin typeface="Arial Black" panose="020B0A04020102020204" pitchFamily="34" charset="0"/>
            </a:endParaRPr>
          </a:p>
        </p:txBody>
      </p:sp>
      <p:pic>
        <p:nvPicPr>
          <p:cNvPr id="6" name="Google Shape;261;p22">
            <a:extLst>
              <a:ext uri="{FF2B5EF4-FFF2-40B4-BE49-F238E27FC236}">
                <a16:creationId xmlns:a16="http://schemas.microsoft.com/office/drawing/2014/main" id="{BC0EDCEA-F8A4-4032-8CA4-766765CE621A}"/>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
        <p:nvSpPr>
          <p:cNvPr id="9" name="Subtitle 2">
            <a:extLst>
              <a:ext uri="{FF2B5EF4-FFF2-40B4-BE49-F238E27FC236}">
                <a16:creationId xmlns:a16="http://schemas.microsoft.com/office/drawing/2014/main" id="{09501388-0E5E-4FB2-81B2-67D3813F3562}"/>
              </a:ext>
            </a:extLst>
          </p:cNvPr>
          <p:cNvSpPr>
            <a:spLocks noGrp="1"/>
          </p:cNvSpPr>
          <p:nvPr>
            <p:ph type="subTitle" idx="1"/>
          </p:nvPr>
        </p:nvSpPr>
        <p:spPr>
          <a:xfrm>
            <a:off x="754144" y="952107"/>
            <a:ext cx="10972800" cy="5439266"/>
          </a:xfrm>
        </p:spPr>
        <p:txBody>
          <a:bodyPr>
            <a:normAutofit lnSpcReduction="10000"/>
          </a:bodyPr>
          <a:lstStyle/>
          <a:p>
            <a:pPr marL="342900" indent="-342900" algn="l">
              <a:buFont typeface="Arial" panose="020B0604020202020204" pitchFamily="34" charset="0"/>
              <a:buChar char="•"/>
            </a:pPr>
            <a:r>
              <a:rPr lang="en-US" b="0" i="0" dirty="0">
                <a:solidFill>
                  <a:schemeClr val="tx1">
                    <a:lumMod val="85000"/>
                    <a:lumOff val="15000"/>
                  </a:schemeClr>
                </a:solidFill>
                <a:effectLst/>
              </a:rPr>
              <a:t>If we want to completely avoid any situations where the patient has heart disease, a high recall is desired. Whereas if we want to avoid treating a patient with no heart diseases a high precision is desired.</a:t>
            </a:r>
          </a:p>
          <a:p>
            <a:pPr marL="342900" indent="-342900" algn="l">
              <a:buFont typeface="Arial" panose="020B0604020202020204" pitchFamily="34" charset="0"/>
              <a:buChar char="•"/>
            </a:pPr>
            <a:r>
              <a:rPr lang="en-US" b="0" i="0" dirty="0">
                <a:solidFill>
                  <a:schemeClr val="tx1">
                    <a:lumMod val="85000"/>
                    <a:lumOff val="15000"/>
                  </a:schemeClr>
                </a:solidFill>
                <a:effectLst/>
              </a:rPr>
              <a:t>Assuming that in our case the patients who were incorrectly classified as suffering from heart disease are equally important since they could be indicative of some other ailment, so we want a balance between precision and recall and a high f1 score is desired.</a:t>
            </a:r>
          </a:p>
          <a:p>
            <a:pPr marL="342900" indent="-342900" algn="l">
              <a:buFont typeface="Arial" panose="020B0604020202020204" pitchFamily="34" charset="0"/>
              <a:buChar char="•"/>
            </a:pPr>
            <a:r>
              <a:rPr lang="en-US" b="0" i="0" dirty="0">
                <a:solidFill>
                  <a:schemeClr val="tx1">
                    <a:lumMod val="85000"/>
                    <a:lumOff val="15000"/>
                  </a:schemeClr>
                </a:solidFill>
                <a:effectLst/>
              </a:rPr>
              <a:t>Since we have added synthetic datapoints to handle the huge class imbalance in training set, the data distribution in train and test are different so the high performance of models in the train set is due to the train-test data distribution mismatch and not due to overfitting.</a:t>
            </a:r>
          </a:p>
          <a:p>
            <a:pPr marL="342900" indent="-342900" algn="l">
              <a:buFont typeface="Arial" panose="020B0604020202020204" pitchFamily="34" charset="0"/>
              <a:buChar char="•"/>
            </a:pPr>
            <a:r>
              <a:rPr lang="en-US" b="0" i="0" dirty="0">
                <a:solidFill>
                  <a:schemeClr val="tx1">
                    <a:lumMod val="85000"/>
                    <a:lumOff val="15000"/>
                  </a:schemeClr>
                </a:solidFill>
                <a:effectLst/>
              </a:rPr>
              <a:t>Best performance of Models on test data based on evaluation metrics for class 1:</a:t>
            </a:r>
          </a:p>
          <a:p>
            <a:pPr marL="742950" lvl="1" indent="-285750" algn="l">
              <a:buFont typeface="+mj-lt"/>
              <a:buAutoNum type="arabicPeriod"/>
            </a:pPr>
            <a:r>
              <a:rPr lang="en-US" b="0" i="0" dirty="0">
                <a:solidFill>
                  <a:schemeClr val="tx1">
                    <a:lumMod val="85000"/>
                    <a:lumOff val="15000"/>
                  </a:schemeClr>
                </a:solidFill>
                <a:effectLst/>
              </a:rPr>
              <a:t>Recall - SVC</a:t>
            </a:r>
          </a:p>
          <a:p>
            <a:pPr marL="742950" lvl="1" indent="-285750" algn="l">
              <a:buFont typeface="+mj-lt"/>
              <a:buAutoNum type="arabicPeriod"/>
            </a:pPr>
            <a:r>
              <a:rPr lang="en-US" b="0" i="0" dirty="0">
                <a:solidFill>
                  <a:schemeClr val="tx1">
                    <a:lumMod val="85000"/>
                    <a:lumOff val="15000"/>
                  </a:schemeClr>
                </a:solidFill>
                <a:effectLst/>
              </a:rPr>
              <a:t>Precision - Naive Bayes Classifier</a:t>
            </a:r>
          </a:p>
          <a:p>
            <a:pPr marL="742950" lvl="1" indent="-285750" algn="l">
              <a:buFont typeface="+mj-lt"/>
              <a:buAutoNum type="arabicPeriod"/>
            </a:pPr>
            <a:r>
              <a:rPr lang="en-US" b="0" i="0" dirty="0">
                <a:solidFill>
                  <a:schemeClr val="tx1">
                    <a:lumMod val="85000"/>
                    <a:lumOff val="15000"/>
                  </a:schemeClr>
                </a:solidFill>
                <a:effectLst/>
              </a:rPr>
              <a:t>F1 Score - Logistic Regression, </a:t>
            </a:r>
            <a:r>
              <a:rPr lang="en-US" b="0" i="0" dirty="0" err="1">
                <a:solidFill>
                  <a:schemeClr val="tx1">
                    <a:lumMod val="85000"/>
                    <a:lumOff val="15000"/>
                  </a:schemeClr>
                </a:solidFill>
                <a:effectLst/>
              </a:rPr>
              <a:t>XGBoost</a:t>
            </a:r>
            <a:endParaRPr lang="en-US" b="0" i="0" dirty="0">
              <a:solidFill>
                <a:schemeClr val="tx1">
                  <a:lumMod val="85000"/>
                  <a:lumOff val="15000"/>
                </a:schemeClr>
              </a:solidFill>
              <a:effectLst/>
            </a:endParaRPr>
          </a:p>
          <a:p>
            <a:pPr marL="742950" lvl="1" indent="-285750" algn="l">
              <a:buFont typeface="+mj-lt"/>
              <a:buAutoNum type="arabicPeriod"/>
            </a:pPr>
            <a:r>
              <a:rPr lang="en-US" b="0" i="0" dirty="0">
                <a:solidFill>
                  <a:schemeClr val="tx1">
                    <a:lumMod val="85000"/>
                    <a:lumOff val="15000"/>
                  </a:schemeClr>
                </a:solidFill>
                <a:effectLst/>
              </a:rPr>
              <a:t>Accuracy - Naive Bayes Classifier</a:t>
            </a:r>
          </a:p>
          <a:p>
            <a:endParaRPr lang="en-IN" sz="2000" dirty="0"/>
          </a:p>
        </p:txBody>
      </p:sp>
    </p:spTree>
    <p:extLst>
      <p:ext uri="{BB962C8B-B14F-4D97-AF65-F5344CB8AC3E}">
        <p14:creationId xmlns:p14="http://schemas.microsoft.com/office/powerpoint/2010/main" val="219383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8B3C-235F-4AA8-9359-1D641DD8E666}"/>
              </a:ext>
            </a:extLst>
          </p:cNvPr>
          <p:cNvSpPr>
            <a:spLocks noGrp="1"/>
          </p:cNvSpPr>
          <p:nvPr>
            <p:ph type="ctrTitle"/>
          </p:nvPr>
        </p:nvSpPr>
        <p:spPr>
          <a:xfrm>
            <a:off x="1524000" y="188258"/>
            <a:ext cx="9144000" cy="686081"/>
          </a:xfrm>
        </p:spPr>
        <p:txBody>
          <a:bodyPr>
            <a:normAutofit/>
          </a:bodyPr>
          <a:lstStyle/>
          <a:p>
            <a:r>
              <a:rPr lang="en-US" sz="3600" dirty="0">
                <a:solidFill>
                  <a:schemeClr val="accent1">
                    <a:lumMod val="75000"/>
                  </a:schemeClr>
                </a:solidFill>
                <a:latin typeface="Arial Black" panose="020B0A04020102020204" pitchFamily="34" charset="0"/>
              </a:rPr>
              <a:t>DATA DESCRIPTION</a:t>
            </a:r>
            <a:endParaRPr lang="en-IN" sz="3600" dirty="0">
              <a:solidFill>
                <a:schemeClr val="accent1">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C7A4FADC-20A4-4A87-8165-CB4F59BF72B4}"/>
              </a:ext>
            </a:extLst>
          </p:cNvPr>
          <p:cNvSpPr>
            <a:spLocks noGrp="1"/>
          </p:cNvSpPr>
          <p:nvPr>
            <p:ph type="subTitle" idx="1"/>
          </p:nvPr>
        </p:nvSpPr>
        <p:spPr>
          <a:xfrm>
            <a:off x="654424" y="941294"/>
            <a:ext cx="10721788" cy="4402231"/>
          </a:xfrm>
        </p:spPr>
        <p:txBody>
          <a:bodyPr>
            <a:normAutofit/>
          </a:bodyPr>
          <a:lstStyle/>
          <a:p>
            <a:pPr marL="342900" indent="-342900" algn="l">
              <a:buFont typeface="Wingdings" panose="05000000000000000000" pitchFamily="2" charset="2"/>
              <a:buChar char="q"/>
            </a:pPr>
            <a:r>
              <a:rPr lang="en-US" b="1" dirty="0"/>
              <a:t>Medical( Current):</a:t>
            </a:r>
          </a:p>
          <a:p>
            <a:pPr marL="800100" lvl="1" indent="-342900" algn="l">
              <a:buFont typeface="Wingdings" panose="05000000000000000000" pitchFamily="2" charset="2"/>
              <a:buChar char="§"/>
            </a:pPr>
            <a:r>
              <a:rPr lang="en-US" dirty="0"/>
              <a:t>Tot Chol: total cholesterol level (Continuous)</a:t>
            </a:r>
          </a:p>
          <a:p>
            <a:pPr marL="800100" lvl="1" indent="-342900" algn="l">
              <a:buFont typeface="Wingdings" panose="05000000000000000000" pitchFamily="2" charset="2"/>
              <a:buChar char="§"/>
            </a:pPr>
            <a:r>
              <a:rPr lang="en-US" dirty="0"/>
              <a:t>Sys BP: systolic blood pressure (Continuous)</a:t>
            </a:r>
          </a:p>
          <a:p>
            <a:pPr marL="800100" lvl="1" indent="-342900" algn="l">
              <a:buFont typeface="Wingdings" panose="05000000000000000000" pitchFamily="2" charset="2"/>
              <a:buChar char="§"/>
            </a:pPr>
            <a:r>
              <a:rPr lang="en-US" dirty="0" err="1"/>
              <a:t>Dia</a:t>
            </a:r>
            <a:r>
              <a:rPr lang="en-US" dirty="0"/>
              <a:t> BP: diastolic blood pressure (Continuous)</a:t>
            </a:r>
          </a:p>
          <a:p>
            <a:pPr marL="800100" lvl="1" indent="-342900" algn="l">
              <a:buFont typeface="Wingdings" panose="05000000000000000000" pitchFamily="2" charset="2"/>
              <a:buChar char="§"/>
            </a:pPr>
            <a:r>
              <a:rPr lang="en-US" dirty="0"/>
              <a:t>BMI: Body Mass Index (Continuous)</a:t>
            </a:r>
          </a:p>
          <a:p>
            <a:pPr marL="800100" lvl="1" indent="-342900" algn="l">
              <a:buFont typeface="Wingdings" panose="05000000000000000000" pitchFamily="2" charset="2"/>
              <a:buChar char="§"/>
            </a:pPr>
            <a:r>
              <a:rPr lang="en-US" dirty="0"/>
              <a:t>Heart Rate: heart rate (Continuous - In medical research, variables such as heart rate though in fact discrete, yet are considered continuous because of large number of possible values.)</a:t>
            </a:r>
          </a:p>
          <a:p>
            <a:pPr marL="800100" lvl="1" indent="-342900" algn="l">
              <a:buFont typeface="Wingdings" panose="05000000000000000000" pitchFamily="2" charset="2"/>
              <a:buChar char="§"/>
            </a:pPr>
            <a:r>
              <a:rPr lang="en-US" dirty="0"/>
              <a:t>Glucose: glucose level (Continuous)</a:t>
            </a:r>
            <a:endParaRPr lang="en-US" b="1" dirty="0"/>
          </a:p>
          <a:p>
            <a:pPr marL="342900" indent="-342900" algn="l">
              <a:buFont typeface="Wingdings" panose="05000000000000000000" pitchFamily="2" charset="2"/>
              <a:buChar char="q"/>
            </a:pPr>
            <a:r>
              <a:rPr lang="en-US" b="1" dirty="0"/>
              <a:t>Predict variable (desired target):</a:t>
            </a:r>
          </a:p>
          <a:p>
            <a:pPr marL="800100" lvl="1" indent="-342900" algn="l">
              <a:buFont typeface="Wingdings" panose="05000000000000000000" pitchFamily="2" charset="2"/>
              <a:buChar char="§"/>
            </a:pPr>
            <a:r>
              <a:rPr lang="en-US" b="1" dirty="0"/>
              <a:t>10-year risk of coronary heart disease CHD(binary: “1”, means “Yes”, “0” means “No”) - DV</a:t>
            </a:r>
          </a:p>
        </p:txBody>
      </p:sp>
      <p:pic>
        <p:nvPicPr>
          <p:cNvPr id="4" name="Google Shape;261;p22">
            <a:extLst>
              <a:ext uri="{FF2B5EF4-FFF2-40B4-BE49-F238E27FC236}">
                <a16:creationId xmlns:a16="http://schemas.microsoft.com/office/drawing/2014/main" id="{00C65494-07EB-41A7-B26C-A4CED9921CCF}"/>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14624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A163-3FA5-49AF-B36D-9D6A6BB356A2}"/>
              </a:ext>
            </a:extLst>
          </p:cNvPr>
          <p:cNvSpPr>
            <a:spLocks noGrp="1"/>
          </p:cNvSpPr>
          <p:nvPr>
            <p:ph type="ctrTitle"/>
          </p:nvPr>
        </p:nvSpPr>
        <p:spPr>
          <a:xfrm>
            <a:off x="1524000" y="251011"/>
            <a:ext cx="9144000" cy="748834"/>
          </a:xfrm>
        </p:spPr>
        <p:txBody>
          <a:bodyPr>
            <a:normAutofit fontScale="90000"/>
          </a:bodyPr>
          <a:lstStyle/>
          <a:p>
            <a:r>
              <a:rPr lang="en-US" sz="3600" cap="all" dirty="0">
                <a:solidFill>
                  <a:schemeClr val="accent1">
                    <a:lumMod val="75000"/>
                  </a:schemeClr>
                </a:solidFill>
                <a:latin typeface="Arial Black" panose="020B0A04020102020204" pitchFamily="34" charset="0"/>
              </a:rPr>
              <a:t>Importing and Inspecting Dataset</a:t>
            </a:r>
            <a:endParaRPr lang="en-IN" sz="3600" cap="all" dirty="0">
              <a:solidFill>
                <a:schemeClr val="accent1">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CF681470-6720-4F66-AA4B-671514917BEA}"/>
              </a:ext>
            </a:extLst>
          </p:cNvPr>
          <p:cNvSpPr>
            <a:spLocks noGrp="1"/>
          </p:cNvSpPr>
          <p:nvPr>
            <p:ph type="subTitle" idx="1"/>
          </p:nvPr>
        </p:nvSpPr>
        <p:spPr>
          <a:xfrm>
            <a:off x="717175" y="1111625"/>
            <a:ext cx="10623177" cy="4831976"/>
          </a:xfrm>
        </p:spPr>
        <p:txBody>
          <a:bodyPr>
            <a:noAutofit/>
          </a:bodyPr>
          <a:lstStyle/>
          <a:p>
            <a:pPr marL="342900" indent="-342900" algn="l">
              <a:buFont typeface="Wingdings" panose="05000000000000000000" pitchFamily="2" charset="2"/>
              <a:buChar char="§"/>
            </a:pPr>
            <a:r>
              <a:rPr lang="en-US" sz="2000" dirty="0"/>
              <a:t>Used following libraries: NumPy, pandas, seaborn, matplotlib, sklearn, XGboost, imblearn and statsmodule.</a:t>
            </a:r>
          </a:p>
          <a:p>
            <a:pPr marL="342900" indent="-342900" algn="l">
              <a:buFont typeface="Wingdings" panose="05000000000000000000" pitchFamily="2" charset="2"/>
              <a:buChar char="§"/>
            </a:pPr>
            <a:r>
              <a:rPr lang="en-US" sz="2000" dirty="0"/>
              <a:t>The shape of the dataframe is (3390, 17) i.e. 3390 records and 17 columns.</a:t>
            </a:r>
          </a:p>
          <a:p>
            <a:pPr marL="342900" indent="-342900" algn="l">
              <a:buFont typeface="Wingdings" panose="05000000000000000000" pitchFamily="2" charset="2"/>
              <a:buChar char="§"/>
            </a:pPr>
            <a:r>
              <a:rPr lang="en-US" sz="2000" dirty="0"/>
              <a:t>Dropping the id column because it just contains unique id number for each patient and will not be used for prediction.</a:t>
            </a:r>
          </a:p>
          <a:p>
            <a:pPr marL="342900" indent="-342900" algn="l">
              <a:buFont typeface="Wingdings" panose="05000000000000000000" pitchFamily="2" charset="2"/>
              <a:buChar char="§"/>
            </a:pPr>
            <a:r>
              <a:rPr lang="en-US" sz="2000" dirty="0"/>
              <a:t>Missing value count and percent in each column are as follows:</a:t>
            </a:r>
          </a:p>
          <a:p>
            <a:pPr marL="800100" lvl="1" indent="-342900" algn="l">
              <a:buFont typeface="Wingdings" panose="05000000000000000000" pitchFamily="2" charset="2"/>
              <a:buChar char="§"/>
            </a:pPr>
            <a:r>
              <a:rPr lang="en-US" b="1" i="0" dirty="0">
                <a:effectLst/>
              </a:rPr>
              <a:t>glucose – 304 (8.97%)</a:t>
            </a:r>
          </a:p>
          <a:p>
            <a:pPr marL="800100" lvl="1" indent="-342900" algn="l">
              <a:buFont typeface="Wingdings" panose="05000000000000000000" pitchFamily="2" charset="2"/>
              <a:buChar char="§"/>
            </a:pPr>
            <a:r>
              <a:rPr lang="en-US" b="1" i="0" dirty="0">
                <a:effectLst/>
              </a:rPr>
              <a:t>education – 87 (2.57%)</a:t>
            </a:r>
          </a:p>
          <a:p>
            <a:pPr marL="800100" lvl="1" indent="-342900" algn="l">
              <a:buFont typeface="Wingdings" panose="05000000000000000000" pitchFamily="2" charset="2"/>
              <a:buChar char="§"/>
            </a:pPr>
            <a:r>
              <a:rPr lang="en-US" b="1" i="0" dirty="0">
                <a:effectLst/>
              </a:rPr>
              <a:t>BPMeds – 44 (1.30%)</a:t>
            </a:r>
          </a:p>
          <a:p>
            <a:pPr marL="800100" lvl="1" indent="-342900" algn="l">
              <a:buFont typeface="Wingdings" panose="05000000000000000000" pitchFamily="2" charset="2"/>
              <a:buChar char="§"/>
            </a:pPr>
            <a:r>
              <a:rPr lang="en-US" b="1" i="0" dirty="0">
                <a:effectLst/>
              </a:rPr>
              <a:t>totChol – 38 (1.12%)</a:t>
            </a:r>
          </a:p>
          <a:p>
            <a:pPr marL="800100" lvl="1" indent="-342900" algn="l">
              <a:buFont typeface="Wingdings" panose="05000000000000000000" pitchFamily="2" charset="2"/>
              <a:buChar char="§"/>
            </a:pPr>
            <a:r>
              <a:rPr lang="en-US" b="1" i="0" dirty="0">
                <a:effectLst/>
              </a:rPr>
              <a:t>cigsPerDay – 22 (0.65%)</a:t>
            </a:r>
          </a:p>
          <a:p>
            <a:pPr marL="800100" lvl="1" indent="-342900" algn="l">
              <a:buFont typeface="Wingdings" panose="05000000000000000000" pitchFamily="2" charset="2"/>
              <a:buChar char="§"/>
            </a:pPr>
            <a:r>
              <a:rPr lang="en-US" b="1" i="0" dirty="0">
                <a:effectLst/>
              </a:rPr>
              <a:t>BMI – 14 (0.41%)</a:t>
            </a:r>
          </a:p>
          <a:p>
            <a:pPr marL="800100" lvl="1" indent="-342900" algn="l">
              <a:buFont typeface="Wingdings" panose="05000000000000000000" pitchFamily="2" charset="2"/>
              <a:buChar char="§"/>
            </a:pPr>
            <a:r>
              <a:rPr lang="en-US" b="1" i="0" dirty="0">
                <a:effectLst/>
              </a:rPr>
              <a:t>heartRate – 1 (0.03%)</a:t>
            </a:r>
          </a:p>
          <a:p>
            <a:pPr marL="342900" indent="-342900" algn="l">
              <a:buFont typeface="Wingdings" panose="05000000000000000000" pitchFamily="2" charset="2"/>
              <a:buChar char="§"/>
            </a:pPr>
            <a:r>
              <a:rPr lang="en-US" sz="2000" dirty="0"/>
              <a:t>Replacing the </a:t>
            </a:r>
            <a:r>
              <a:rPr lang="en-US" sz="2000" dirty="0" err="1"/>
              <a:t>NaN</a:t>
            </a:r>
            <a:r>
              <a:rPr lang="en-US" sz="2000" dirty="0"/>
              <a:t> values with median, in all the columns.</a:t>
            </a:r>
          </a:p>
          <a:p>
            <a:pPr marL="342900" indent="-342900">
              <a:buFont typeface="Wingdings" panose="05000000000000000000" pitchFamily="2" charset="2"/>
              <a:buChar char="§"/>
            </a:pPr>
            <a:endParaRPr lang="en-IN" sz="2000" dirty="0"/>
          </a:p>
        </p:txBody>
      </p:sp>
      <p:pic>
        <p:nvPicPr>
          <p:cNvPr id="4" name="Google Shape;261;p22">
            <a:extLst>
              <a:ext uri="{FF2B5EF4-FFF2-40B4-BE49-F238E27FC236}">
                <a16:creationId xmlns:a16="http://schemas.microsoft.com/office/drawing/2014/main" id="{CD6EAC02-F590-4ED6-9CF0-6033206044A3}"/>
              </a:ext>
            </a:extLst>
          </p:cNvPr>
          <p:cNvPicPr preferRelativeResize="0"/>
          <p:nvPr/>
        </p:nvPicPr>
        <p:blipFill rotWithShape="1">
          <a:blip r:embed="rId2">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169527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7E098-127B-402C-B587-0116A0E3E415}"/>
              </a:ext>
            </a:extLst>
          </p:cNvPr>
          <p:cNvSpPr>
            <a:spLocks noGrp="1"/>
          </p:cNvSpPr>
          <p:nvPr>
            <p:ph type="ctrTitle"/>
          </p:nvPr>
        </p:nvSpPr>
        <p:spPr>
          <a:xfrm>
            <a:off x="1524000" y="706586"/>
            <a:ext cx="9144000" cy="650222"/>
          </a:xfrm>
        </p:spPr>
        <p:txBody>
          <a:bodyPr>
            <a:normAutofit/>
          </a:bodyPr>
          <a:lstStyle/>
          <a:p>
            <a:r>
              <a:rPr lang="en-US" sz="3600" cap="all" dirty="0">
                <a:solidFill>
                  <a:schemeClr val="accent1">
                    <a:lumMod val="75000"/>
                  </a:schemeClr>
                </a:solidFill>
                <a:latin typeface="Arial Black" panose="020B0A04020102020204" pitchFamily="34" charset="0"/>
              </a:rPr>
              <a:t>Visualizing the distributions</a:t>
            </a:r>
            <a:endParaRPr lang="en-IN" sz="3600" cap="all" dirty="0">
              <a:solidFill>
                <a:schemeClr val="accent1">
                  <a:lumMod val="7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5D696722-62D1-4C98-9992-1BB06911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1" y="2027339"/>
            <a:ext cx="10668000" cy="3379304"/>
          </a:xfrm>
          <a:prstGeom prst="rect">
            <a:avLst/>
          </a:prstGeom>
        </p:spPr>
      </p:pic>
      <p:pic>
        <p:nvPicPr>
          <p:cNvPr id="9" name="Google Shape;261;p22">
            <a:extLst>
              <a:ext uri="{FF2B5EF4-FFF2-40B4-BE49-F238E27FC236}">
                <a16:creationId xmlns:a16="http://schemas.microsoft.com/office/drawing/2014/main" id="{D2DA61AC-CC9E-40A7-BBC9-3F1AE116586E}"/>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70191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CHECKING OUTLIERS</a:t>
            </a:r>
            <a:endParaRPr lang="en-IN" sz="3600" dirty="0">
              <a:solidFill>
                <a:schemeClr val="accent1">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10A6D03C-E608-4001-BB68-81BE3700A252}"/>
              </a:ext>
            </a:extLst>
          </p:cNvPr>
          <p:cNvSpPr>
            <a:spLocks noGrp="1"/>
          </p:cNvSpPr>
          <p:nvPr>
            <p:ph type="subTitle" idx="1"/>
          </p:nvPr>
        </p:nvSpPr>
        <p:spPr>
          <a:xfrm>
            <a:off x="762000" y="4922634"/>
            <a:ext cx="10668000" cy="458991"/>
          </a:xfrm>
        </p:spPr>
        <p:txBody>
          <a:bodyPr>
            <a:noAutofit/>
          </a:bodyPr>
          <a:lstStyle/>
          <a:p>
            <a:pPr algn="l"/>
            <a:r>
              <a:rPr lang="en-US" dirty="0"/>
              <a:t>We can clearly see outliers in some columns. We treated it by replacing them with the median values. </a:t>
            </a:r>
            <a:endParaRPr lang="en-IN" dirty="0"/>
          </a:p>
        </p:txBody>
      </p:sp>
      <p:pic>
        <p:nvPicPr>
          <p:cNvPr id="5" name="Picture 4">
            <a:extLst>
              <a:ext uri="{FF2B5EF4-FFF2-40B4-BE49-F238E27FC236}">
                <a16:creationId xmlns:a16="http://schemas.microsoft.com/office/drawing/2014/main" id="{C711E202-0A6E-4168-99C9-F38CBEFF2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09955"/>
            <a:ext cx="10668000" cy="3379304"/>
          </a:xfrm>
          <a:prstGeom prst="rect">
            <a:avLst/>
          </a:prstGeom>
        </p:spPr>
      </p:pic>
      <p:pic>
        <p:nvPicPr>
          <p:cNvPr id="6" name="Google Shape;261;p22">
            <a:extLst>
              <a:ext uri="{FF2B5EF4-FFF2-40B4-BE49-F238E27FC236}">
                <a16:creationId xmlns:a16="http://schemas.microsoft.com/office/drawing/2014/main" id="{F813AF42-7863-4A73-AC50-0826503F5667}"/>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254012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HANDLING OUTLIERS</a:t>
            </a:r>
            <a:endParaRPr lang="en-IN" sz="3600" dirty="0">
              <a:solidFill>
                <a:schemeClr val="accent1">
                  <a:lumMod val="75000"/>
                </a:schemeClr>
              </a:solidFill>
              <a:latin typeface="Arial Black" panose="020B0A04020102020204" pitchFamily="34" charset="0"/>
            </a:endParaRPr>
          </a:p>
        </p:txBody>
      </p:sp>
      <p:pic>
        <p:nvPicPr>
          <p:cNvPr id="3074" name="Picture 2">
            <a:extLst>
              <a:ext uri="{FF2B5EF4-FFF2-40B4-BE49-F238E27FC236}">
                <a16:creationId xmlns:a16="http://schemas.microsoft.com/office/drawing/2014/main" id="{FA4FC163-30EE-4CEA-A467-3D300B9DE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4171950"/>
            <a:ext cx="103632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6">
            <a:extLst>
              <a:ext uri="{FF2B5EF4-FFF2-40B4-BE49-F238E27FC236}">
                <a16:creationId xmlns:a16="http://schemas.microsoft.com/office/drawing/2014/main" id="{0B1714B5-A080-4E47-BCBC-7859C79E32D7}"/>
              </a:ext>
            </a:extLst>
          </p:cNvPr>
          <p:cNvSpPr txBox="1">
            <a:spLocks/>
          </p:cNvSpPr>
          <p:nvPr/>
        </p:nvSpPr>
        <p:spPr>
          <a:xfrm>
            <a:off x="800100" y="1194547"/>
            <a:ext cx="11107271" cy="28631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b="1" dirty="0"/>
              <a:t>IQR </a:t>
            </a:r>
            <a:r>
              <a:rPr lang="en-US" sz="2000" dirty="0"/>
              <a:t>method of identifying outliers is to set up a “fence” outside of Q1 and Q3. Any values that fall outside of this fence are considered outliers.</a:t>
            </a:r>
          </a:p>
          <a:p>
            <a:pPr marL="342900" indent="-342900" algn="l">
              <a:buFont typeface="Arial" panose="020B0604020202020204" pitchFamily="34" charset="0"/>
              <a:buChar char="•"/>
            </a:pPr>
            <a:r>
              <a:rPr lang="en-US" sz="2000" dirty="0"/>
              <a:t>The IQR is then the difference between Third quartile and First quartile. To build this fence we take 1.5 times the IQR and then subtract this value from Q1 and add this value to Q3. This gives us the minimum and maximum fence posts that we compare each observation to.</a:t>
            </a:r>
          </a:p>
          <a:p>
            <a:pPr marL="342900" indent="-342900" algn="l">
              <a:buFont typeface="Arial" panose="020B0604020202020204" pitchFamily="34" charset="0"/>
              <a:buChar char="•"/>
            </a:pPr>
            <a:r>
              <a:rPr lang="en-US" sz="2000" dirty="0"/>
              <a:t>Any observations that are more than 1.5 IQR below Q1 or more than 1.5 IQR above Q3 are considered outliers. we replaced the outliers and with median values i.e. 50</a:t>
            </a:r>
            <a:r>
              <a:rPr lang="en-US" sz="2000" baseline="30000" dirty="0"/>
              <a:t>th</a:t>
            </a:r>
            <a:r>
              <a:rPr lang="en-US" sz="2000" dirty="0"/>
              <a:t> percentile of that column.</a:t>
            </a:r>
          </a:p>
          <a:p>
            <a:pPr marL="342900" indent="-342900" algn="l">
              <a:buFont typeface="Arial" panose="020B0604020202020204" pitchFamily="34" charset="0"/>
              <a:buChar char="•"/>
            </a:pPr>
            <a:r>
              <a:rPr lang="en-US" sz="2000" dirty="0"/>
              <a:t>Lets visualize the plots of each feature before and after the outlier treatment.</a:t>
            </a:r>
            <a:endParaRPr lang="en-IN" sz="2000" dirty="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endParaRPr lang="en-IN" sz="2000" dirty="0"/>
          </a:p>
        </p:txBody>
      </p:sp>
      <p:pic>
        <p:nvPicPr>
          <p:cNvPr id="10" name="Google Shape;261;p22">
            <a:extLst>
              <a:ext uri="{FF2B5EF4-FFF2-40B4-BE49-F238E27FC236}">
                <a16:creationId xmlns:a16="http://schemas.microsoft.com/office/drawing/2014/main" id="{A903CD71-56AB-44A6-BA32-9AEF2B78754E}"/>
              </a:ext>
            </a:extLst>
          </p:cNvPr>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92027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BF4-F089-491C-961B-D5C0BC75E07A}"/>
              </a:ext>
            </a:extLst>
          </p:cNvPr>
          <p:cNvSpPr>
            <a:spLocks noGrp="1"/>
          </p:cNvSpPr>
          <p:nvPr>
            <p:ph type="ctrTitle"/>
          </p:nvPr>
        </p:nvSpPr>
        <p:spPr>
          <a:xfrm>
            <a:off x="1524000" y="143435"/>
            <a:ext cx="9144000" cy="695045"/>
          </a:xfrm>
        </p:spPr>
        <p:txBody>
          <a:bodyPr>
            <a:normAutofit/>
          </a:bodyPr>
          <a:lstStyle/>
          <a:p>
            <a:r>
              <a:rPr lang="en-US" sz="3600" dirty="0">
                <a:solidFill>
                  <a:schemeClr val="accent1">
                    <a:lumMod val="75000"/>
                  </a:schemeClr>
                </a:solidFill>
                <a:latin typeface="Arial Black" panose="020B0A04020102020204" pitchFamily="34" charset="0"/>
              </a:rPr>
              <a:t>HANDLING OUTLIERS</a:t>
            </a:r>
            <a:endParaRPr lang="en-IN" sz="3600" dirty="0">
              <a:solidFill>
                <a:schemeClr val="accent1">
                  <a:lumMod val="75000"/>
                </a:schemeClr>
              </a:solidFill>
              <a:latin typeface="Arial Black" panose="020B0A04020102020204" pitchFamily="34" charset="0"/>
            </a:endParaRPr>
          </a:p>
        </p:txBody>
      </p:sp>
      <p:grpSp>
        <p:nvGrpSpPr>
          <p:cNvPr id="8" name="Group 7">
            <a:extLst>
              <a:ext uri="{FF2B5EF4-FFF2-40B4-BE49-F238E27FC236}">
                <a16:creationId xmlns:a16="http://schemas.microsoft.com/office/drawing/2014/main" id="{CD3A7ACC-539D-4CB2-B0AD-05079222B35B}"/>
              </a:ext>
            </a:extLst>
          </p:cNvPr>
          <p:cNvGrpSpPr/>
          <p:nvPr/>
        </p:nvGrpSpPr>
        <p:grpSpPr>
          <a:xfrm>
            <a:off x="762000" y="914400"/>
            <a:ext cx="10363200" cy="5534025"/>
            <a:chOff x="762000" y="838480"/>
            <a:chExt cx="10363200" cy="6400800"/>
          </a:xfrm>
        </p:grpSpPr>
        <p:pic>
          <p:nvPicPr>
            <p:cNvPr id="1028" name="Picture 4">
              <a:extLst>
                <a:ext uri="{FF2B5EF4-FFF2-40B4-BE49-F238E27FC236}">
                  <a16:creationId xmlns:a16="http://schemas.microsoft.com/office/drawing/2014/main" id="{18214D72-B46C-4654-B24C-976CC7359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480"/>
              <a:ext cx="103632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8E36103-311B-47CD-8CBB-F94F974FB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2080"/>
              <a:ext cx="103632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BCB725E-F574-41EE-BC1B-EE7299386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680"/>
              <a:ext cx="10363200" cy="2133600"/>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Google Shape;261;p22">
            <a:extLst>
              <a:ext uri="{FF2B5EF4-FFF2-40B4-BE49-F238E27FC236}">
                <a16:creationId xmlns:a16="http://schemas.microsoft.com/office/drawing/2014/main" id="{A6159E43-3FCC-4C67-9BE5-44E2E2754F87}"/>
              </a:ext>
            </a:extLst>
          </p:cNvPr>
          <p:cNvPicPr preferRelativeResize="0"/>
          <p:nvPr/>
        </p:nvPicPr>
        <p:blipFill rotWithShape="1">
          <a:blip r:embed="rId5">
            <a:alphaModFix/>
          </a:blip>
          <a:srcRect/>
          <a:stretch/>
        </p:blipFill>
        <p:spPr>
          <a:xfrm>
            <a:off x="11268636" y="103318"/>
            <a:ext cx="685296" cy="631788"/>
          </a:xfrm>
          <a:prstGeom prst="rect">
            <a:avLst/>
          </a:prstGeom>
          <a:noFill/>
          <a:ln>
            <a:noFill/>
          </a:ln>
        </p:spPr>
      </p:pic>
    </p:spTree>
    <p:extLst>
      <p:ext uri="{BB962C8B-B14F-4D97-AF65-F5344CB8AC3E}">
        <p14:creationId xmlns:p14="http://schemas.microsoft.com/office/powerpoint/2010/main" val="335958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1751</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Calibri Light</vt:lpstr>
      <vt:lpstr>Wingdings</vt:lpstr>
      <vt:lpstr>Office Theme</vt:lpstr>
      <vt:lpstr>CAPSTONE PROJECT</vt:lpstr>
      <vt:lpstr>PROBLEM STATEMENT</vt:lpstr>
      <vt:lpstr>DATA DESCRIPTION</vt:lpstr>
      <vt:lpstr>DATA DESCRIPTION</vt:lpstr>
      <vt:lpstr>Importing and Inspecting Dataset</vt:lpstr>
      <vt:lpstr>Visualizing the distributions</vt:lpstr>
      <vt:lpstr>CHECKING OUTLIERS</vt:lpstr>
      <vt:lpstr>HANDLING OUTLIERS</vt:lpstr>
      <vt:lpstr>HANDLING OUTLIERS</vt:lpstr>
      <vt:lpstr>HANDLING OUTLIERS</vt:lpstr>
      <vt:lpstr>CLEANING &amp; MANIPULATING THE DATASET</vt:lpstr>
      <vt:lpstr>UNIVARIATE ANALYSIS</vt:lpstr>
      <vt:lpstr>UNIVARIATE ANALYSIS</vt:lpstr>
      <vt:lpstr>UNIVARIATE ANALYSIS</vt:lpstr>
      <vt:lpstr>BIVARIATE ANALYSIS</vt:lpstr>
      <vt:lpstr>BIVARIATE ANALYSIS</vt:lpstr>
      <vt:lpstr>MULTIVARIATE ANALYSIS</vt:lpstr>
      <vt:lpstr>MULTICOLLINEARITY TREATMENT</vt:lpstr>
      <vt:lpstr>UPDATED HEATMAP</vt:lpstr>
      <vt:lpstr>MODEL BUILDING PREREQUISITES</vt:lpstr>
      <vt:lpstr>LOGISTIC REGRESSION</vt:lpstr>
      <vt:lpstr>LOGISTIC REGRESSION</vt:lpstr>
      <vt:lpstr>NAÏVE BAYES CLASSIFIER</vt:lpstr>
      <vt:lpstr>SUPPORT VECTOR CLASSIFIER</vt:lpstr>
      <vt:lpstr>RANDOM FOREST CLASSIFIER</vt:lpstr>
      <vt:lpstr>RANDOM FOREST CLASSIFIER</vt:lpstr>
      <vt:lpstr>XGBOOST CLASSIFIER</vt:lpstr>
      <vt:lpstr>XGBOOST CLASSIFIER</vt:lpstr>
      <vt:lpstr>KNN CLASSIFIER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sumit yadav</dc:creator>
  <cp:lastModifiedBy>HP</cp:lastModifiedBy>
  <cp:revision>26</cp:revision>
  <dcterms:created xsi:type="dcterms:W3CDTF">2022-03-10T18:41:40Z</dcterms:created>
  <dcterms:modified xsi:type="dcterms:W3CDTF">2022-04-19T06:30:03Z</dcterms:modified>
</cp:coreProperties>
</file>