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58"/>
  </p:notesMasterIdLst>
  <p:handoutMasterIdLst>
    <p:handoutMasterId r:id="rId59"/>
  </p:handoutMasterIdLst>
  <p:sldIdLst>
    <p:sldId id="256" r:id="rId2"/>
    <p:sldId id="553" r:id="rId3"/>
    <p:sldId id="551" r:id="rId4"/>
    <p:sldId id="552" r:id="rId5"/>
    <p:sldId id="550" r:id="rId6"/>
    <p:sldId id="564" r:id="rId7"/>
    <p:sldId id="426" r:id="rId8"/>
    <p:sldId id="423" r:id="rId9"/>
    <p:sldId id="302" r:id="rId10"/>
    <p:sldId id="348" r:id="rId11"/>
    <p:sldId id="556" r:id="rId12"/>
    <p:sldId id="555" r:id="rId13"/>
    <p:sldId id="558" r:id="rId14"/>
    <p:sldId id="559" r:id="rId15"/>
    <p:sldId id="560" r:id="rId16"/>
    <p:sldId id="565" r:id="rId17"/>
    <p:sldId id="563" r:id="rId18"/>
    <p:sldId id="557" r:id="rId19"/>
    <p:sldId id="530" r:id="rId20"/>
    <p:sldId id="501" r:id="rId21"/>
    <p:sldId id="540" r:id="rId22"/>
    <p:sldId id="543" r:id="rId23"/>
    <p:sldId id="544" r:id="rId24"/>
    <p:sldId id="546" r:id="rId25"/>
    <p:sldId id="547" r:id="rId26"/>
    <p:sldId id="548" r:id="rId27"/>
    <p:sldId id="549" r:id="rId28"/>
    <p:sldId id="541" r:id="rId29"/>
    <p:sldId id="542" r:id="rId30"/>
    <p:sldId id="531" r:id="rId31"/>
    <p:sldId id="567" r:id="rId32"/>
    <p:sldId id="566" r:id="rId33"/>
    <p:sldId id="419" r:id="rId34"/>
    <p:sldId id="526" r:id="rId35"/>
    <p:sldId id="318" r:id="rId36"/>
    <p:sldId id="525" r:id="rId37"/>
    <p:sldId id="319" r:id="rId38"/>
    <p:sldId id="422" r:id="rId39"/>
    <p:sldId id="343" r:id="rId40"/>
    <p:sldId id="523" r:id="rId41"/>
    <p:sldId id="511" r:id="rId42"/>
    <p:sldId id="502" r:id="rId43"/>
    <p:sldId id="503" r:id="rId44"/>
    <p:sldId id="504" r:id="rId45"/>
    <p:sldId id="524" r:id="rId46"/>
    <p:sldId id="513" r:id="rId47"/>
    <p:sldId id="514" r:id="rId48"/>
    <p:sldId id="532" r:id="rId49"/>
    <p:sldId id="533" r:id="rId50"/>
    <p:sldId id="534" r:id="rId51"/>
    <p:sldId id="509" r:id="rId52"/>
    <p:sldId id="510" r:id="rId53"/>
    <p:sldId id="508" r:id="rId54"/>
    <p:sldId id="536" r:id="rId55"/>
    <p:sldId id="537" r:id="rId56"/>
    <p:sldId id="538" r:id="rId57"/>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78394" autoAdjust="0"/>
  </p:normalViewPr>
  <p:slideViewPr>
    <p:cSldViewPr snapToGrid="0" showGuides="1">
      <p:cViewPr varScale="1">
        <p:scale>
          <a:sx n="137" d="100"/>
          <a:sy n="137" d="100"/>
        </p:scale>
        <p:origin x="370" y="91"/>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5/27/2019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5/27/2019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Ignaz_Semmelwei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npr.org/sections/health-shots/2015/01/12/375663920/the-doctor-who-championed-hand-washing-and-saved-women-s-liv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utexas.ed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meta-synthesis.com/webbook/35_pt/pt_database.php?Button=pre-1900+Formulation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aylordotorg.github.io/text_introductory-chemistry/s12-04-electronic-structure-and-the-p.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amazon.co.uk/Seeds-Varieties-TRINIDAD-MORUGA-SCORPION/dp/B01M4LAHG7"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ngarock.com/manga/mrs-serie-15442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18751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137598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2429763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https://www.forbes.com/sites/louiscolumbus/2018/05/23/10-charts-that-will-change-your-perspective-of-big-datas-growth/#6743ec3d2926</a:t>
            </a:r>
            <a:endParaRPr lang="en-US" dirty="0">
              <a:latin typeface="BentonSans Book" charset="0"/>
            </a:endParaRPr>
          </a:p>
        </p:txBody>
      </p:sp>
    </p:spTree>
    <p:extLst>
      <p:ext uri="{BB962C8B-B14F-4D97-AF65-F5344CB8AC3E}">
        <p14:creationId xmlns:p14="http://schemas.microsoft.com/office/powerpoint/2010/main" val="3713552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https://www.ibm.com/blogs/insights-on-business/consumer-products/2-5-quintillion-bytes-of-data-created-every-day-how-does-cpg-retail-manage-it/</a:t>
            </a:r>
            <a:endParaRPr lang="en-US" dirty="0">
              <a:latin typeface="BentonSans Book" charset="0"/>
            </a:endParaRPr>
          </a:p>
        </p:txBody>
      </p:sp>
    </p:spTree>
    <p:extLst>
      <p:ext uri="{BB962C8B-B14F-4D97-AF65-F5344CB8AC3E}">
        <p14:creationId xmlns:p14="http://schemas.microsoft.com/office/powerpoint/2010/main" val="3531457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973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Earthquakes are difficult to predict – one of the best predictors is just a twitter scraper looking at people talking about earthquakes</a:t>
            </a:r>
          </a:p>
          <a:p>
            <a:endParaRPr lang="en-US" dirty="0"/>
          </a:p>
          <a:p>
            <a:r>
              <a:rPr lang="en-US" sz="1800" kern="1200" dirty="0">
                <a:solidFill>
                  <a:schemeClr val="tx1"/>
                </a:solidFill>
                <a:latin typeface="BentonSans Book"/>
                <a:ea typeface="ＭＳ Ｐゴシック" charset="0"/>
                <a:cs typeface="ＭＳ Ｐゴシック" charset="0"/>
              </a:rPr>
              <a:t> improves many metrics (increases sales, decreases costs, reduces response times, etc.)</a:t>
            </a:r>
            <a:endParaRPr lang="en-US" dirty="0"/>
          </a:p>
        </p:txBody>
      </p:sp>
    </p:spTree>
    <p:extLst>
      <p:ext uri="{BB962C8B-B14F-4D97-AF65-F5344CB8AC3E}">
        <p14:creationId xmlns:p14="http://schemas.microsoft.com/office/powerpoint/2010/main" val="690270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dirty="0"/>
          </a:p>
          <a:p>
            <a:r>
              <a:rPr lang="en-US" b="0" dirty="0">
                <a:effectLst/>
              </a:rPr>
              <a:t>Table credit: </a:t>
            </a:r>
            <a:r>
              <a:rPr lang="en-US" dirty="0">
                <a:hlinkClick r:id="rId4"/>
              </a:rPr>
              <a:t>https://en.wikipedia.org/wiki/Ignaz_Semmelweis</a:t>
            </a:r>
            <a:endParaRPr lang="en-US" dirty="0"/>
          </a:p>
          <a:p>
            <a:endParaRPr lang="en-US" b="0" dirty="0">
              <a:effectLst/>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Hungarian physician</a:t>
            </a: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Pioneer of antiseptic </a:t>
            </a:r>
            <a:r>
              <a:rPr lang="en-US" sz="1800" b="0" i="0" u="none" strike="noStrike" kern="1200" dirty="0" err="1">
                <a:solidFill>
                  <a:schemeClr val="tx1"/>
                </a:solidFill>
                <a:effectLst/>
                <a:latin typeface="BentonSans Book"/>
                <a:ea typeface="ＭＳ Ｐゴシック" charset="0"/>
                <a:cs typeface="+mn-cs"/>
              </a:rPr>
              <a:t>prcedures</a:t>
            </a:r>
            <a:endParaRPr lang="en-US" sz="1800" b="0" i="0" u="none" strike="noStrike" kern="1200" dirty="0">
              <a:solidFill>
                <a:schemeClr val="tx1"/>
              </a:solidFill>
              <a:effectLst/>
              <a:latin typeface="BentonSans Book"/>
              <a:ea typeface="ＭＳ Ｐゴシック" charset="0"/>
              <a:cs typeface="+mn-cs"/>
            </a:endParaRPr>
          </a:p>
          <a:p>
            <a:pPr marL="2244725" lvl="3" indent="-285750" rtl="0" fontAlgn="base">
              <a:buFontTx/>
              <a:buChar char="-"/>
            </a:pPr>
            <a:r>
              <a:rPr lang="en-US" sz="1800" b="0" i="0" u="none" strike="noStrike" kern="1200" dirty="0">
                <a:solidFill>
                  <a:schemeClr val="tx1"/>
                </a:solidFill>
                <a:effectLst/>
                <a:latin typeface="BentonSans Book"/>
                <a:ea typeface="ＭＳ Ｐゴシック" charset="0"/>
                <a:cs typeface="+mn-cs"/>
              </a:rPr>
              <a:t>Wash hands with chlorinated lime water</a:t>
            </a: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b="0" dirty="0">
                <a:effectLst/>
              </a:rPr>
              <a:t>Picture credit: </a:t>
            </a:r>
            <a:r>
              <a:rPr lang="en-US" dirty="0">
                <a:hlinkClick r:id="rId3"/>
              </a:rPr>
              <a:t>https://www.npr.org/sections/health-shots/2015/01/12/375663920/the-doctor-who-championed-hand-washing-and-saved-women-s-lives</a:t>
            </a:r>
            <a:endParaRPr lang="en-US" b="0" dirty="0">
              <a:effectLst/>
            </a:endParaRPr>
          </a:p>
          <a:p>
            <a:pPr lvl="3" rtl="0" fontAlgn="base"/>
            <a:r>
              <a:rPr lang="en-US" sz="1800" b="0" i="0" u="none" strike="noStrike" kern="1200" dirty="0">
                <a:solidFill>
                  <a:schemeClr val="tx1"/>
                </a:solidFill>
                <a:effectLst/>
                <a:latin typeface="BentonSans Book"/>
                <a:ea typeface="ＭＳ Ｐゴシック" charset="0"/>
                <a:cs typeface="+mn-cs"/>
              </a:rPr>
              <a:t>- Simple Table from 1847</a:t>
            </a:r>
          </a:p>
          <a:p>
            <a:pPr lvl="3" rtl="0" fontAlgn="base"/>
            <a:r>
              <a:rPr lang="en-US" sz="1800" b="0" i="0" u="none" strike="noStrike" kern="1200" dirty="0">
                <a:solidFill>
                  <a:schemeClr val="tx1"/>
                </a:solidFill>
                <a:effectLst/>
                <a:latin typeface="BentonSans Book"/>
                <a:ea typeface="ＭＳ Ｐゴシック" charset="0"/>
                <a:cs typeface="+mn-cs"/>
              </a:rPr>
              <a:t>- Microscopic germs, invisible to the eye, can make us sick!</a:t>
            </a:r>
          </a:p>
          <a:p>
            <a:pPr lvl="3" rtl="0" fontAlgn="base"/>
            <a:r>
              <a:rPr lang="en-US" sz="1800" b="0" i="0" u="none" strike="noStrike" kern="1200" dirty="0">
                <a:solidFill>
                  <a:schemeClr val="tx1"/>
                </a:solidFill>
                <a:effectLst/>
                <a:latin typeface="BentonSans Book"/>
                <a:ea typeface="ＭＳ Ｐゴシック" charset="0"/>
                <a:cs typeface="+mn-cs"/>
              </a:rPr>
              <a:t>- A doctor who doesn’t wash his hands can spread his disease from one person to another</a:t>
            </a:r>
          </a:p>
          <a:p>
            <a:pPr lvl="3" rtl="0" fontAlgn="base"/>
            <a:r>
              <a:rPr lang="en-US" sz="1800" b="0" i="0" u="none" strike="noStrike" kern="1200" dirty="0">
                <a:solidFill>
                  <a:schemeClr val="tx1"/>
                </a:solidFill>
                <a:effectLst/>
                <a:latin typeface="BentonSans Book"/>
                <a:ea typeface="ＭＳ Ｐゴシック" charset="0"/>
                <a:cs typeface="+mn-cs"/>
              </a:rPr>
              <a:t>- Discovery made with data by Ignaz Semmelweis</a:t>
            </a:r>
          </a:p>
          <a:p>
            <a:pPr lvl="3" rtl="0" fontAlgn="base"/>
            <a:r>
              <a:rPr lang="en-US" sz="1800" b="0" i="0" u="none" strike="noStrike" kern="1200" dirty="0">
                <a:solidFill>
                  <a:schemeClr val="tx1"/>
                </a:solidFill>
                <a:effectLst/>
                <a:latin typeface="BentonSans Book"/>
                <a:ea typeface="ＭＳ Ｐゴシック" charset="0"/>
                <a:cs typeface="+mn-cs"/>
              </a:rPr>
              <a:t>- In his first year, in fact in his first six months, using this data right here, after being turned down from a more prestigious job he discovered the Germ Theory of Disease</a:t>
            </a:r>
          </a:p>
          <a:p>
            <a:pPr lvl="3" rtl="0" fontAlgn="base"/>
            <a:r>
              <a:rPr lang="en-US" sz="1800" b="0" i="0" u="none" strike="noStrike" kern="1200" dirty="0">
                <a:solidFill>
                  <a:schemeClr val="tx1"/>
                </a:solidFill>
                <a:effectLst/>
                <a:latin typeface="BentonSans Book"/>
                <a:ea typeface="ＭＳ Ｐゴシック" charset="0"/>
                <a:cs typeface="+mn-cs"/>
              </a:rPr>
              <a:t>- He noticed that doctors coming from autopsies who then delivered babies had dramatically higher maternal mortality rates due to puerperal fever.</a:t>
            </a:r>
          </a:p>
          <a:p>
            <a:pPr lvl="3" rtl="0" fontAlgn="base"/>
            <a:r>
              <a:rPr lang="en-US" sz="1800" b="0" i="0" u="none" strike="noStrike" kern="1200" dirty="0">
                <a:solidFill>
                  <a:schemeClr val="tx1"/>
                </a:solidFill>
                <a:effectLst/>
                <a:latin typeface="BentonSans Book"/>
                <a:ea typeface="ＭＳ Ｐゴシック" charset="0"/>
                <a:cs typeface="+mn-cs"/>
              </a:rPr>
              <a:t>- After asking doctors to wash their hands before examining pregnant women he documented a reduction in mortality rate from 18% to 2.2% over a year</a:t>
            </a:r>
          </a:p>
          <a:p>
            <a:pPr lvl="3" rtl="0" fontAlgn="base"/>
            <a:r>
              <a:rPr lang="en-US" sz="1800" b="0" i="0" u="none" strike="noStrike" kern="1200" dirty="0">
                <a:solidFill>
                  <a:schemeClr val="tx1"/>
                </a:solidFill>
                <a:effectLst/>
                <a:latin typeface="BentonSans Book"/>
                <a:ea typeface="ＭＳ Ｐゴシック" charset="0"/>
                <a:cs typeface="+mn-cs"/>
              </a:rPr>
              <a:t>- He, originally, was mocked for this. He had no explanation but from the data he knew that when doctors washed their hands it saved lives.</a:t>
            </a:r>
          </a:p>
          <a:p>
            <a:pPr lvl="3" rtl="0" fontAlgn="base"/>
            <a:r>
              <a:rPr lang="en-US" sz="1800" b="0" i="0" u="none" strike="noStrike" kern="1200" dirty="0">
                <a:solidFill>
                  <a:schemeClr val="tx1"/>
                </a:solidFill>
                <a:effectLst/>
                <a:latin typeface="BentonSans Book"/>
                <a:ea typeface="ＭＳ Ｐゴシック" charset="0"/>
                <a:cs typeface="+mn-cs"/>
              </a:rPr>
              <a:t>- He died in an insane asylum at age 47 before his theory was ever accepted.</a:t>
            </a:r>
          </a:p>
          <a:p>
            <a:pPr lvl="3" rtl="0" fontAlgn="base"/>
            <a:r>
              <a:rPr lang="en-US" sz="1800" b="0" i="0" u="none" strike="noStrike" kern="1200" dirty="0">
                <a:solidFill>
                  <a:schemeClr val="tx1"/>
                </a:solidFill>
                <a:effectLst/>
                <a:latin typeface="BentonSans Book"/>
                <a:ea typeface="ＭＳ Ｐゴシック" charset="0"/>
                <a:cs typeface="+mn-cs"/>
              </a:rPr>
              <a:t>- A few years after his death in 1865, Louis Pasteur confirmed germ theory and Joseph Lister used their research to practice and operate with hygienic methods with great success.</a:t>
            </a:r>
          </a:p>
          <a:p>
            <a:pPr lvl="3" rtl="0" fontAlgn="base"/>
            <a:r>
              <a:rPr lang="en-US" sz="1800" b="0" i="0" u="none" strike="noStrike" kern="1200" dirty="0">
                <a:solidFill>
                  <a:schemeClr val="tx1"/>
                </a:solidFill>
                <a:effectLst/>
                <a:latin typeface="BentonSans Book"/>
                <a:ea typeface="ＭＳ Ｐゴシック" charset="0"/>
                <a:cs typeface="+mn-cs"/>
              </a:rPr>
              <a:t>- John Snow also contributed to this replacement of miasma theory (disease spread through bad air, even caused by things like bad breath).</a:t>
            </a:r>
          </a:p>
          <a:p>
            <a:pPr lvl="4" rtl="0" fontAlgn="base"/>
            <a:r>
              <a:rPr lang="en-US" sz="1800" b="0" i="0" u="none" strike="noStrike" kern="1200" dirty="0">
                <a:solidFill>
                  <a:schemeClr val="tx1"/>
                </a:solidFill>
                <a:effectLst/>
                <a:latin typeface="BentonSans Book"/>
                <a:ea typeface="ＭＳ Ｐゴシック" charset="0"/>
                <a:cs typeface="+mn-cs"/>
              </a:rPr>
              <a:t>- Game of Thrones!</a:t>
            </a:r>
          </a:p>
          <a:p>
            <a:pPr lvl="0"/>
            <a:r>
              <a:rPr lang="en-US" sz="2000" b="0" i="0" u="none" strike="noStrike" kern="1200" dirty="0">
                <a:solidFill>
                  <a:schemeClr val="tx1"/>
                </a:solidFill>
                <a:effectLst/>
                <a:latin typeface="BentonSans Book"/>
                <a:ea typeface="ＭＳ Ｐゴシック" charset="0"/>
                <a:cs typeface="ＭＳ Ｐゴシック" charset="0"/>
              </a:rPr>
              <a:t>		- Wrote essay called </a:t>
            </a:r>
            <a:r>
              <a:rPr lang="en-US" sz="1800" b="0" i="1" u="none" strike="noStrike" kern="1200" dirty="0">
                <a:solidFill>
                  <a:schemeClr val="tx1"/>
                </a:solidFill>
                <a:effectLst/>
                <a:latin typeface="BentonSans Book"/>
                <a:ea typeface="ＭＳ Ｐゴシック" charset="0"/>
                <a:cs typeface="ＭＳ Ｐゴシック" charset="0"/>
              </a:rPr>
              <a:t>On the Mode of Communication of Cholera </a:t>
            </a:r>
            <a:r>
              <a:rPr lang="en-US" sz="1800" b="0" i="0" u="none" strike="noStrike" kern="1200" dirty="0">
                <a:solidFill>
                  <a:schemeClr val="tx1"/>
                </a:solidFill>
                <a:effectLst/>
                <a:latin typeface="BentonSans Book"/>
                <a:ea typeface="ＭＳ Ｐゴシック" charset="0"/>
                <a:cs typeface="ＭＳ Ｐゴシック" charset="0"/>
              </a:rPr>
              <a:t>in 1849</a:t>
            </a:r>
            <a:endParaRPr lang="en-US" dirty="0">
              <a:latin typeface="BentonSans Book" charset="0"/>
            </a:endParaRPr>
          </a:p>
        </p:txBody>
      </p:sp>
    </p:spTree>
    <p:extLst>
      <p:ext uri="{BB962C8B-B14F-4D97-AF65-F5344CB8AC3E}">
        <p14:creationId xmlns:p14="http://schemas.microsoft.com/office/powerpoint/2010/main" val="50939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https://www.utexas.edu/</a:t>
            </a:r>
            <a:endParaRPr lang="en-US" dirty="0">
              <a:latin typeface="BentonSans Book" charset="0"/>
            </a:endParaRPr>
          </a:p>
        </p:txBody>
      </p:sp>
    </p:spTree>
    <p:extLst>
      <p:ext uri="{BB962C8B-B14F-4D97-AF65-F5344CB8AC3E}">
        <p14:creationId xmlns:p14="http://schemas.microsoft.com/office/powerpoint/2010/main" val="329405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Great minds are constantly changing the way they look at a problem. Dmitri Mendeleev is a great example of this.</a:t>
            </a:r>
          </a:p>
          <a:p>
            <a:pPr lvl="2" rtl="0" fontAlgn="base"/>
            <a:r>
              <a:rPr lang="en-US" sz="1800" b="0" i="0" u="none" strike="noStrike" kern="1200" dirty="0">
                <a:solidFill>
                  <a:schemeClr val="tx1"/>
                </a:solidFill>
                <a:effectLst/>
                <a:latin typeface="BentonSans Book"/>
                <a:ea typeface="ＭＳ Ｐゴシック" charset="0"/>
                <a:cs typeface="+mn-cs"/>
              </a:rPr>
              <a:t>He took this collection of data and looked at it like this, then this, then this.</a:t>
            </a:r>
          </a:p>
          <a:p>
            <a:pPr lvl="2" rtl="0" fontAlgn="base"/>
            <a:r>
              <a:rPr lang="en-US" sz="1800" b="0" i="0" u="none" strike="noStrike" kern="1200" dirty="0">
                <a:solidFill>
                  <a:schemeClr val="tx1"/>
                </a:solidFill>
                <a:effectLst/>
                <a:latin typeface="BentonSans Book"/>
                <a:ea typeface="ＭＳ Ｐゴシック" charset="0"/>
                <a:cs typeface="+mn-cs"/>
              </a:rPr>
              <a:t>In an involved thinking process looked at this way then this way then this way. And finally in this way.</a:t>
            </a:r>
          </a:p>
          <a:p>
            <a:pPr lvl="2" rtl="0" fontAlgn="base"/>
            <a:r>
              <a:rPr lang="en-US" sz="1800" b="0" i="0" u="none" strike="noStrike" kern="1200" dirty="0">
                <a:solidFill>
                  <a:schemeClr val="tx1"/>
                </a:solidFill>
                <a:effectLst/>
                <a:latin typeface="BentonSans Book"/>
                <a:ea typeface="ＭＳ Ｐゴシック" charset="0"/>
                <a:cs typeface="+mn-cs"/>
              </a:rPr>
              <a:t>There is no difference between the data stored in that first table and the last one. Not any difference at all.</a:t>
            </a:r>
          </a:p>
          <a:p>
            <a:pPr lvl="2" rtl="0" fontAlgn="base"/>
            <a:r>
              <a:rPr lang="en-US" sz="1800" b="0" i="0" u="none" strike="noStrike" kern="1200" dirty="0">
                <a:solidFill>
                  <a:schemeClr val="tx1"/>
                </a:solidFill>
                <a:effectLst/>
                <a:latin typeface="BentonSans Book"/>
                <a:ea typeface="ＭＳ Ｐゴシック" charset="0"/>
                <a:cs typeface="+mn-cs"/>
              </a:rPr>
              <a:t>Here’s the power of perspective shifting. The first table is virtually useless. The last table is one of the most impactful tables of data ever created. You can predict the behavior of elements and even predict new elements.</a:t>
            </a:r>
          </a:p>
        </p:txBody>
      </p:sp>
    </p:spTree>
    <p:extLst>
      <p:ext uri="{BB962C8B-B14F-4D97-AF65-F5344CB8AC3E}">
        <p14:creationId xmlns:p14="http://schemas.microsoft.com/office/powerpoint/2010/main" val="3540949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221621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4182658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212183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https://www.meta-synthesis.com/webbook/35_pt/pt_database.php?Button=pre-1900+Formulations</a:t>
            </a:r>
            <a:endParaRPr lang="en-US" dirty="0">
              <a:latin typeface="BentonSans Book" charset="0"/>
            </a:endParaRPr>
          </a:p>
        </p:txBody>
      </p:sp>
    </p:spTree>
    <p:extLst>
      <p:ext uri="{BB962C8B-B14F-4D97-AF65-F5344CB8AC3E}">
        <p14:creationId xmlns:p14="http://schemas.microsoft.com/office/powerpoint/2010/main" val="69022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https://saylordotorg.github.io/text_introductory-chemistry/s12-04-electronic-structure-and-the-p.html</a:t>
            </a:r>
            <a:endParaRPr lang="en-US" dirty="0">
              <a:latin typeface="BentonSans Book" charset="0"/>
            </a:endParaRPr>
          </a:p>
        </p:txBody>
      </p:sp>
    </p:spTree>
    <p:extLst>
      <p:ext uri="{BB962C8B-B14F-4D97-AF65-F5344CB8AC3E}">
        <p14:creationId xmlns:p14="http://schemas.microsoft.com/office/powerpoint/2010/main" val="2926795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b="0" dirty="0">
              <a:effectLst/>
            </a:endParaRPr>
          </a:p>
          <a:p>
            <a:pPr lvl="2" rtl="0" fontAlgn="base"/>
            <a:r>
              <a:rPr lang="en-US" sz="1800" b="0" i="0" u="none" strike="noStrike" kern="1200" dirty="0">
                <a:solidFill>
                  <a:schemeClr val="tx1"/>
                </a:solidFill>
                <a:effectLst/>
                <a:latin typeface="BentonSans Book"/>
                <a:ea typeface="ＭＳ Ｐゴシック" charset="0"/>
                <a:cs typeface="+mn-cs"/>
              </a:rPr>
              <a:t>Steven Levitt, author of Freakonomics</a:t>
            </a:r>
          </a:p>
          <a:p>
            <a:pPr lvl="3" rtl="0" fontAlgn="base"/>
            <a:r>
              <a:rPr lang="en-US" sz="1800" b="0" i="0" u="none" strike="noStrike" kern="1200" dirty="0">
                <a:solidFill>
                  <a:schemeClr val="tx1"/>
                </a:solidFill>
                <a:effectLst/>
                <a:latin typeface="BentonSans Book"/>
                <a:ea typeface="ＭＳ Ｐゴシック" charset="0"/>
                <a:cs typeface="+mn-cs"/>
              </a:rPr>
              <a:t>This shows test answers for students in different classrooms</a:t>
            </a:r>
          </a:p>
          <a:p>
            <a:pPr lvl="3" rtl="0" fontAlgn="base"/>
            <a:r>
              <a:rPr lang="en-US" sz="1800" b="0" i="0" u="none" strike="noStrike" kern="1200" dirty="0">
                <a:solidFill>
                  <a:schemeClr val="tx1"/>
                </a:solidFill>
                <a:effectLst/>
                <a:latin typeface="BentonSans Book"/>
                <a:ea typeface="ＭＳ Ｐゴシック" charset="0"/>
                <a:cs typeface="+mn-cs"/>
              </a:rPr>
              <a:t>A letter indicates a correct answer and a number indicates an incorrect answer</a:t>
            </a:r>
          </a:p>
          <a:p>
            <a:pPr lvl="3" rtl="0" fontAlgn="base"/>
            <a:r>
              <a:rPr lang="en-US" sz="1800" b="0" i="0" u="none" strike="noStrike" kern="1200" dirty="0">
                <a:solidFill>
                  <a:schemeClr val="tx1"/>
                </a:solidFill>
                <a:effectLst/>
                <a:latin typeface="BentonSans Book"/>
                <a:ea typeface="ＭＳ Ｐゴシック" charset="0"/>
                <a:cs typeface="+mn-cs"/>
              </a:rPr>
              <a:t>This data is trying to tell us that over 200 teachers in the Chicago public school system are cheating</a:t>
            </a:r>
          </a:p>
          <a:p>
            <a:pPr lvl="3" rtl="0" fontAlgn="base"/>
            <a:r>
              <a:rPr lang="en-US" sz="1800" b="0" i="0" u="none" strike="noStrike" kern="1200" dirty="0">
                <a:solidFill>
                  <a:schemeClr val="tx1"/>
                </a:solidFill>
                <a:effectLst/>
                <a:latin typeface="BentonSans Book"/>
                <a:ea typeface="ＭＳ Ｐゴシック" charset="0"/>
                <a:cs typeface="+mn-cs"/>
              </a:rPr>
              <a:t>They’re changing the answers that students are filling out on tests to make themselves look better</a:t>
            </a:r>
          </a:p>
          <a:p>
            <a:pPr lvl="3" rtl="0" fontAlgn="base"/>
            <a:r>
              <a:rPr lang="en-US" sz="1800" b="0" i="0" u="none" strike="noStrike" kern="1200" dirty="0">
                <a:solidFill>
                  <a:schemeClr val="tx1"/>
                </a:solidFill>
                <a:effectLst/>
                <a:latin typeface="BentonSans Book"/>
                <a:ea typeface="ＭＳ Ｐゴシック" charset="0"/>
                <a:cs typeface="+mn-cs"/>
              </a:rPr>
              <a:t>You’ll see it if you just look at it the right way</a:t>
            </a:r>
          </a:p>
          <a:p>
            <a:pPr lvl="3" rtl="0" fontAlgn="base"/>
            <a:r>
              <a:rPr lang="en-US" sz="1800" b="0" i="0" u="none" strike="noStrike" kern="1200" dirty="0">
                <a:solidFill>
                  <a:schemeClr val="tx1"/>
                </a:solidFill>
                <a:effectLst/>
                <a:latin typeface="BentonSans Book"/>
                <a:ea typeface="ＭＳ Ｐゴシック" charset="0"/>
                <a:cs typeface="+mn-cs"/>
              </a:rPr>
              <a:t>The Chicago Public Schools teaches more than 400,00 students a year. In 1996 The Chicago Public School system adopted “high-stakes” testing. This enacted minimum scores required on a number of tests in the 3rd, 6th and 8th grade. What was unique here was that it held the school accountable for these scores. For example, a school could be shut down entirely if it didn’t meet minimum reading scores or staff members could have a raise withheld, a promotion cancelled or even be dismissed if they did not meet certain thresholds. </a:t>
            </a:r>
          </a:p>
          <a:p>
            <a:pPr lvl="3" rtl="0" fontAlgn="base"/>
            <a:r>
              <a:rPr lang="en-US" sz="1800" b="0" i="0" u="none" strike="noStrike" kern="1200" dirty="0">
                <a:solidFill>
                  <a:schemeClr val="tx1"/>
                </a:solidFill>
                <a:effectLst/>
                <a:latin typeface="BentonSans Book"/>
                <a:ea typeface="ＭＳ Ｐゴシック" charset="0"/>
                <a:cs typeface="+mn-cs"/>
              </a:rPr>
              <a:t>Chicago Public Schools made available a database of the test answers for every CPS student from third grade through seventh grade from 1993 to 2000. This amounts to roughly 30,000 students per grade per year, more than 700,000 sets of test answers, and nearly 100 million individual answers. The data, organized by classroom, included each student’s question-by-question answer strings for reading and math tests</a:t>
            </a:r>
          </a:p>
        </p:txBody>
      </p:sp>
    </p:spTree>
    <p:extLst>
      <p:ext uri="{BB962C8B-B14F-4D97-AF65-F5344CB8AC3E}">
        <p14:creationId xmlns:p14="http://schemas.microsoft.com/office/powerpoint/2010/main" val="820239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Image &amp; Copy</a:t>
            </a:r>
          </a:p>
        </p:txBody>
      </p:sp>
    </p:spTree>
    <p:extLst>
      <p:ext uri="{BB962C8B-B14F-4D97-AF65-F5344CB8AC3E}">
        <p14:creationId xmlns:p14="http://schemas.microsoft.com/office/powerpoint/2010/main" val="42771455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907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https://www.amazon.co.uk/Seeds-Varieties-TRINIDAD-MORUGA-SCORPION/dp/B01M4LAHG7</a:t>
            </a:r>
            <a:endParaRPr lang="en-US" dirty="0">
              <a:latin typeface="BentonSans Book" charset="0"/>
            </a:endParaRPr>
          </a:p>
        </p:txBody>
      </p:sp>
    </p:spTree>
    <p:extLst>
      <p:ext uri="{BB962C8B-B14F-4D97-AF65-F5344CB8AC3E}">
        <p14:creationId xmlns:p14="http://schemas.microsoft.com/office/powerpoint/2010/main" val="2932997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Title Slide</a:t>
            </a:r>
          </a:p>
        </p:txBody>
      </p:sp>
    </p:spTree>
    <p:extLst>
      <p:ext uri="{BB962C8B-B14F-4D97-AF65-F5344CB8AC3E}">
        <p14:creationId xmlns:p14="http://schemas.microsoft.com/office/powerpoint/2010/main" val="3693581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Only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&amp; Copy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Numbered List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Bulleted Copy – 2 Column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3251" name="Date Placeholder 11"/>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9C4BAADF-5B99-4F4B-B884-A48A4C12A77F}"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
        <p:nvSpPr>
          <p:cNvPr id="6" name="Footer Placeholder 5"/>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427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427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232A0C7F-0752-2D42-9EEB-B7632E186308}"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https://mangarock.com/manga/mrs-serie-154427</a:t>
            </a:r>
            <a:endParaRPr lang="en-US" dirty="0">
              <a:latin typeface="BentonSans Book" charset="0"/>
            </a:endParaRPr>
          </a:p>
        </p:txBody>
      </p:sp>
    </p:spTree>
    <p:extLst>
      <p:ext uri="{BB962C8B-B14F-4D97-AF65-F5344CB8AC3E}">
        <p14:creationId xmlns:p14="http://schemas.microsoft.com/office/powerpoint/2010/main" val="3777176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5299"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5301"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16E0FE3C-A761-1C4B-AFB1-75362CA6906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6323"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6325"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09A26FB9-8ABE-2D42-BE5A-210A02F0F372}"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7347"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7349"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B0F649BB-AB5A-1E48-900A-2E01A62382CC}"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8371"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8373"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463D6BB0-0EB8-DC40-A693-B5397686F490}"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a:spcBef>
                <a:spcPct val="0"/>
              </a:spcBef>
            </a:pPr>
            <a:endParaRPr lang="en-US">
              <a:latin typeface="BentonSans Book" charset="0"/>
            </a:endParaRPr>
          </a:p>
        </p:txBody>
      </p:sp>
      <p:sp>
        <p:nvSpPr>
          <p:cNvPr id="59395" name="Header Placeholder 3"/>
          <p:cNvSpPr>
            <a:spLocks noGrp="1"/>
          </p:cNvSpPr>
          <p:nvPr>
            <p:ph type="hdr" sz="quarter"/>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r>
              <a:rPr lang="en-US" sz="1200">
                <a:latin typeface="BentonSans Book" charset="0"/>
              </a:rPr>
              <a:t>Tableau Conference 2015</a:t>
            </a:r>
          </a:p>
        </p:txBody>
      </p:sp>
      <p:sp>
        <p:nvSpPr>
          <p:cNvPr id="5" name="Footer Placeholder 4"/>
          <p:cNvSpPr>
            <a:spLocks noGrp="1"/>
          </p:cNvSpPr>
          <p:nvPr>
            <p:ph type="ftr" sz="quarter" idx="4"/>
          </p:nvPr>
        </p:nvSpPr>
        <p:spPr/>
        <p:txBody>
          <a:bodyPr/>
          <a:lstStyle/>
          <a:p>
            <a:pPr defTabSz="914099" eaLnBrk="0" hangingPunct="0">
              <a:defRPr/>
            </a:pPr>
            <a:r>
              <a:rPr lang="en-US" sz="400">
                <a:gradFill>
                  <a:gsLst>
                    <a:gs pos="0">
                      <a:prstClr val="black"/>
                    </a:gs>
                    <a:gs pos="100000">
                      <a:prstClr val="black"/>
                    </a:gs>
                  </a:gsLst>
                  <a:lin ang="5400000" scaled="0"/>
                </a:gradFill>
                <a:ea typeface="BentonSans Book"/>
              </a:rPr>
              <a:t>© 2015 Tableau Software. All rights reserved. </a:t>
            </a:r>
          </a:p>
        </p:txBody>
      </p:sp>
      <p:sp>
        <p:nvSpPr>
          <p:cNvPr id="59397" name="Date Placeholder 5"/>
          <p:cNvSpPr>
            <a:spLocks noGrp="1"/>
          </p:cNvSpPr>
          <p:nvPr>
            <p:ph type="dt" sz="quarter"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defTabSz="1304925" fontAlgn="base">
              <a:spcBef>
                <a:spcPct val="0"/>
              </a:spcBef>
              <a:spcAft>
                <a:spcPct val="0"/>
              </a:spcAft>
            </a:pPr>
            <a:fld id="{F2185CC4-D2BE-C941-B8FE-BDC0B5B6E94E}" type="datetime1">
              <a:rPr lang="en-US" sz="1200">
                <a:latin typeface="BentonSans Book" charset="0"/>
              </a:rPr>
              <a:pPr defTabSz="1304925" fontAlgn="base">
                <a:spcBef>
                  <a:spcPct val="0"/>
                </a:spcBef>
                <a:spcAft>
                  <a:spcPct val="0"/>
                </a:spcAft>
              </a:pPr>
              <a:t>5/27/2019</a:t>
            </a:fld>
            <a:endParaRPr lang="en-US" sz="1200">
              <a:latin typeface="BentonSans Book"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Quote</a:t>
            </a:r>
          </a:p>
        </p:txBody>
      </p:sp>
    </p:spTree>
    <p:extLst>
      <p:ext uri="{BB962C8B-B14F-4D97-AF65-F5344CB8AC3E}">
        <p14:creationId xmlns:p14="http://schemas.microsoft.com/office/powerpoint/2010/main" val="3050128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Image &amp; Copy</a:t>
            </a:r>
          </a:p>
        </p:txBody>
      </p:sp>
    </p:spTree>
    <p:extLst>
      <p:ext uri="{BB962C8B-B14F-4D97-AF65-F5344CB8AC3E}">
        <p14:creationId xmlns:p14="http://schemas.microsoft.com/office/powerpoint/2010/main" val="2330032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 of Contents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Section Header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hlinkClick r:id="rId3"/>
              </a:rPr>
              <a:t>https://healthitanalytics.com/news/big-data-to-see-explosive-growth-challenging-healthcare-organizations</a:t>
            </a:r>
            <a:endParaRPr lang="en-US" dirty="0">
              <a:latin typeface="BentonSans Book" charset="0"/>
            </a:endParaRPr>
          </a:p>
        </p:txBody>
      </p:sp>
    </p:spTree>
    <p:extLst>
      <p:ext uri="{BB962C8B-B14F-4D97-AF65-F5344CB8AC3E}">
        <p14:creationId xmlns:p14="http://schemas.microsoft.com/office/powerpoint/2010/main" val="4089722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3" name="Rectangle 2"/>
          <p:cNvSpPr/>
          <p:nvPr/>
        </p:nvSpPr>
        <p:spPr>
          <a:xfrm>
            <a:off x="0" y="6637338"/>
            <a:ext cx="14630400" cy="159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7" name="Picture 6" descr="Bottom_Viz_August-07.png"/>
          <p:cNvPicPr>
            <a:picLocks noChangeAspect="1"/>
          </p:cNvPicPr>
          <p:nvPr userDrawn="1"/>
        </p:nvPicPr>
        <p:blipFill rotWithShape="1">
          <a:blip r:embed="rId3"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 name="Text Placeholder 3"/>
          <p:cNvSpPr>
            <a:spLocks noGrp="1"/>
          </p:cNvSpPr>
          <p:nvPr>
            <p:ph type="body" sz="quarter" idx="11"/>
          </p:nvPr>
        </p:nvSpPr>
        <p:spPr>
          <a:xfrm>
            <a:off x="686744" y="1892479"/>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Edit Master text styles</a:t>
            </a:r>
          </a:p>
        </p:txBody>
      </p:sp>
      <p:pic>
        <p:nvPicPr>
          <p:cNvPr id="8" name="Picture 7" descr="Bottom_Viz_August-07.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1108" b="1571"/>
          <a:stretch/>
        </p:blipFill>
        <p:spPr>
          <a:xfrm>
            <a:off x="-22976" y="3193050"/>
            <a:ext cx="14650951" cy="5036550"/>
          </a:xfrm>
          <a:prstGeom prst="rect">
            <a:avLst/>
          </a:prstGeom>
        </p:spPr>
      </p:pic>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737769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Edit Master text styles</a:t>
            </a:r>
          </a:p>
        </p:txBody>
      </p:sp>
    </p:spTree>
    <p:extLst>
      <p:ext uri="{BB962C8B-B14F-4D97-AF65-F5344CB8AC3E}">
        <p14:creationId xmlns:p14="http://schemas.microsoft.com/office/powerpoint/2010/main" val="326605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9.png"/>
          <p:cNvPicPr>
            <a:picLocks noChangeAspect="1"/>
          </p:cNvPicPr>
          <p:nvPr/>
        </p:nvPicPr>
        <p:blipFill rotWithShape="1">
          <a:blip r:embed="rId17"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28" name="Title Placeholder 1"/>
          <p:cNvSpPr>
            <a:spLocks noGrp="1"/>
          </p:cNvSpPr>
          <p:nvPr>
            <p:ph type="title"/>
          </p:nvPr>
        </p:nvSpPr>
        <p:spPr bwMode="auto">
          <a:xfrm>
            <a:off x="712788" y="600075"/>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9" r:id="rId15"/>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healthitanalytics.com/news/big-data-to-see-explosive-growth-challenging-healthcare-organization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forbes.com/sites/louiscolumbus/2018/05/23/10-charts-that-will-change-your-perspective-of-big-datas-growth/#6743ec3d2926"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bm.com/blogs/insights-on-business/consumer-products/2-5-quintillion-bytes-of-data-created-every-day-how-does-cpg-retail-manage-it/"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blog.twitter.com/engineering/en_us/a/2013/new-tweets-per-second-record-and-how.html" TargetMode="External"/><Relationship Id="rId3" Type="http://schemas.openxmlformats.org/officeDocument/2006/relationships/hyperlink" Target="https://www.internetlivestats.com/google-search-statistics/" TargetMode="External"/><Relationship Id="rId7" Type="http://schemas.openxmlformats.org/officeDocument/2006/relationships/hyperlink" Target="https://www.internetlivestats.com/twitter-statistic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omnicoreagency.com/instagram-statistics/" TargetMode="External"/><Relationship Id="rId5" Type="http://schemas.openxmlformats.org/officeDocument/2006/relationships/hyperlink" Target="https://investor.snap.com/news-releases/2018/08-07-2018-211104059" TargetMode="External"/><Relationship Id="rId4" Type="http://schemas.openxmlformats.org/officeDocument/2006/relationships/hyperlink" Target="https://www.youtube.com/yt/about/press/" TargetMode="External"/><Relationship Id="rId9" Type="http://schemas.openxmlformats.org/officeDocument/2006/relationships/hyperlink" Target="https://www.internetlivestats.com/twitter-statistics/#ref-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attunity.com/blog/10-eye-opening-stats-about-the-growth-of-big-data/"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gif"/><Relationship Id="rId5" Type="http://schemas.openxmlformats.org/officeDocument/2006/relationships/image" Target="../media/image17.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jpeg"/><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onlinehelp.tableau.com/current/pro/desktop/en-us/examples_web_data_connector.htm" TargetMode="External"/><Relationship Id="rId3" Type="http://schemas.openxmlformats.org/officeDocument/2006/relationships/hyperlink" Target="https://community.tableau.com/community/forums/content" TargetMode="External"/><Relationship Id="rId7" Type="http://schemas.openxmlformats.org/officeDocument/2006/relationships/hyperlink" Target="https://onlinehelp.tableau.com/current/pro/desktop/en-us/dashboards_best_practices.htm"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6" Type="http://schemas.openxmlformats.org/officeDocument/2006/relationships/hyperlink" Target="https://onlinehelp.tableau.com/current/pro/desktop/en-us/gettingstarted_overview.htm" TargetMode="External"/><Relationship Id="rId11" Type="http://schemas.openxmlformats.org/officeDocument/2006/relationships/hyperlink" Target="http://tableau.github.io/webdataconnector/community/" TargetMode="External"/><Relationship Id="rId5" Type="http://schemas.openxmlformats.org/officeDocument/2006/relationships/hyperlink" Target="https://www.tableau.com/support/help" TargetMode="External"/><Relationship Id="rId10" Type="http://schemas.openxmlformats.org/officeDocument/2006/relationships/hyperlink" Target="http://tableau.github.io/webdataconnector/" TargetMode="External"/><Relationship Id="rId4" Type="http://schemas.openxmlformats.org/officeDocument/2006/relationships/hyperlink" Target="https://community.tableau.com/community/developers/web-data-connectors/content" TargetMode="External"/><Relationship Id="rId9" Type="http://schemas.openxmlformats.org/officeDocument/2006/relationships/hyperlink" Target="https://tableau.github.io/webdataconnector/docs/wdc_tutoria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pencer-shadley/data-lecture"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g"/><Relationship Id="rId1" Type="http://schemas.openxmlformats.org/officeDocument/2006/relationships/slideLayout" Target="../slideLayouts/slideLayout4.xml"/><Relationship Id="rId4" Type="http://schemas.openxmlformats.org/officeDocument/2006/relationships/image" Target="../media/image39.jp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650067"/>
          </a:xfrm>
        </p:spPr>
        <p:txBody>
          <a:bodyPr/>
          <a:lstStyle/>
          <a:p>
            <a:pPr defTabSz="1306221" fontAlgn="auto">
              <a:spcAft>
                <a:spcPts val="0"/>
              </a:spcAft>
              <a:buFont typeface="Arial" panose="020B0604020202020204" pitchFamily="34" charset="0"/>
              <a:buNone/>
              <a:defRPr/>
            </a:pPr>
            <a:r>
              <a:rPr lang="en-US" dirty="0">
                <a:ea typeface="+mn-ea"/>
              </a:rPr>
              <a:t>Tableau Guest Lecture</a:t>
            </a:r>
          </a:p>
          <a:p>
            <a:pPr defTabSz="1306221" fontAlgn="auto">
              <a:lnSpc>
                <a:spcPct val="110000"/>
              </a:lnSpc>
              <a:spcBef>
                <a:spcPts val="1776"/>
              </a:spcBef>
              <a:spcAft>
                <a:spcPts val="0"/>
              </a:spcAft>
              <a:buFont typeface="Arial" panose="020B0604020202020204" pitchFamily="34" charset="0"/>
              <a:buNone/>
              <a:defRPr/>
            </a:pPr>
            <a:r>
              <a:rPr lang="en-US" sz="2400" dirty="0">
                <a:latin typeface="Merriweather Light"/>
                <a:ea typeface="+mn-ea"/>
                <a:cs typeface="Merriweather Light"/>
              </a:rPr>
              <a:t>Spencer Shadley</a:t>
            </a:r>
          </a:p>
          <a:p>
            <a:pPr defTabSz="1306221" fontAlgn="auto">
              <a:lnSpc>
                <a:spcPct val="110000"/>
              </a:lnSpc>
              <a:spcAft>
                <a:spcPts val="0"/>
              </a:spcAft>
              <a:buFont typeface="Arial" panose="020B0604020202020204" pitchFamily="34" charset="0"/>
              <a:buNone/>
              <a:defRPr/>
            </a:pPr>
            <a:r>
              <a:rPr lang="en-US" sz="2400" dirty="0">
                <a:latin typeface="Merriweather Light"/>
                <a:ea typeface="+mn-ea"/>
                <a:cs typeface="Merriweather Light"/>
              </a:rPr>
              <a:t>5/29/29 | sshadley@tableau.com</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Growth of Data</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2466277"/>
            <a:ext cx="12907536" cy="2011000"/>
          </a:xfrm>
        </p:spPr>
        <p:txBody>
          <a:bodyPr/>
          <a:lstStyle/>
          <a:p>
            <a:pPr algn="ctr"/>
            <a:r>
              <a:rPr lang="en-US" dirty="0">
                <a:solidFill>
                  <a:srgbClr val="4C4C4C"/>
                </a:solidFill>
                <a:latin typeface="BentonSans Book" charset="0"/>
              </a:rPr>
              <a:t>“</a:t>
            </a:r>
            <a:r>
              <a:rPr lang="en-US" dirty="0"/>
              <a:t>Healthcare data will experience a compound annual growth rate (CAGR) of 36 percent through 2025</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05007" y="44772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261664156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30766" y="1462669"/>
            <a:ext cx="12907536" cy="4005392"/>
          </a:xfrm>
        </p:spPr>
        <p:txBody>
          <a:bodyPr/>
          <a:lstStyle/>
          <a:p>
            <a:pPr algn="ctr"/>
            <a:r>
              <a:rPr lang="en-US" dirty="0">
                <a:solidFill>
                  <a:srgbClr val="4C4C4C"/>
                </a:solidFill>
                <a:latin typeface="BentonSans Book" charset="0"/>
              </a:rPr>
              <a:t>“…</a:t>
            </a:r>
            <a:r>
              <a:rPr lang="en-US" dirty="0"/>
              <a:t>data in the manufacturing industry is projected to see a CAGR of 30 percent, financial services data is expected to grow at a rate of 26 percent, and data in the media and entertainment industry will increase at a compound rate of 25 percent</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568177"/>
            <a:ext cx="8077200" cy="276225"/>
          </a:xfrm>
        </p:spPr>
        <p:txBody>
          <a:bodyPr/>
          <a:lstStyle/>
          <a:p>
            <a:pPr defTabSz="1306221" fontAlgn="auto">
              <a:spcAft>
                <a:spcPts val="0"/>
              </a:spcAft>
              <a:buFont typeface="Arial" panose="020B0604020202020204" pitchFamily="34" charset="0"/>
              <a:buNone/>
              <a:defRPr/>
            </a:pPr>
            <a:r>
              <a:rPr lang="en-US" sz="1800" dirty="0">
                <a:ea typeface="+mn-ea"/>
              </a:rPr>
              <a:t>Jessica Kent, </a:t>
            </a:r>
            <a:r>
              <a:rPr lang="en-US" sz="1800" dirty="0">
                <a:ea typeface="+mn-ea"/>
                <a:hlinkClick r:id="rId3"/>
              </a:rPr>
              <a:t>Health IT Analytics</a:t>
            </a:r>
            <a:r>
              <a:rPr lang="en-US" sz="1800" dirty="0">
                <a:ea typeface="+mn-ea"/>
              </a:rPr>
              <a:t>, 2018</a:t>
            </a:r>
          </a:p>
        </p:txBody>
      </p:sp>
    </p:spTree>
    <p:extLst>
      <p:ext uri="{BB962C8B-B14F-4D97-AF65-F5344CB8AC3E}">
        <p14:creationId xmlns:p14="http://schemas.microsoft.com/office/powerpoint/2010/main" val="148595521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734012"/>
            <a:ext cx="12907536" cy="3340594"/>
          </a:xfrm>
        </p:spPr>
        <p:txBody>
          <a:bodyPr/>
          <a:lstStyle/>
          <a:p>
            <a:pPr algn="ctr"/>
            <a:r>
              <a:rPr lang="en-US" dirty="0">
                <a:solidFill>
                  <a:srgbClr val="4C4C4C"/>
                </a:solidFill>
                <a:latin typeface="BentonSans Book" charset="0"/>
              </a:rPr>
              <a:t>“Worldwide Big Data market revenues for software and services are projected to increase from $42B in 2018 to $103B in 2027, attaining a Compound Annual Growth Rate (CAGR) of 10.48% according to </a:t>
            </a:r>
            <a:r>
              <a:rPr lang="en-US" dirty="0" err="1">
                <a:solidFill>
                  <a:srgbClr val="4C4C4C"/>
                </a:solidFill>
                <a:latin typeface="BentonSans Book" charset="0"/>
              </a:rPr>
              <a:t>Wikibon</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276600" y="510853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425581443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332572"/>
            <a:ext cx="12907536" cy="4005392"/>
          </a:xfrm>
        </p:spPr>
        <p:txBody>
          <a:bodyPr/>
          <a:lstStyle/>
          <a:p>
            <a:pPr algn="ctr"/>
            <a:r>
              <a:rPr lang="en-US" dirty="0">
                <a:solidFill>
                  <a:srgbClr val="4C4C4C"/>
                </a:solidFill>
                <a:latin typeface="BentonSans Book" charset="0"/>
              </a:rPr>
              <a:t>“According to an Accenture study, 79% of enterprise executives agree that companies that do not embrace Big Data will lose their competitive position and could face extinction. Even more, 83%, have pursued Big Data projects to seize a competitive edge.”</a:t>
            </a:r>
          </a:p>
        </p:txBody>
      </p:sp>
      <p:sp>
        <p:nvSpPr>
          <p:cNvPr id="3" name="Text Placeholder 2"/>
          <p:cNvSpPr>
            <a:spLocks noGrp="1"/>
          </p:cNvSpPr>
          <p:nvPr>
            <p:ph type="body" sz="quarter" idx="11"/>
          </p:nvPr>
        </p:nvSpPr>
        <p:spPr>
          <a:xfrm>
            <a:off x="3276600" y="5325987"/>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387790956"/>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1143005"/>
            <a:ext cx="12907536" cy="4670189"/>
          </a:xfrm>
        </p:spPr>
        <p:txBody>
          <a:bodyPr/>
          <a:lstStyle/>
          <a:p>
            <a:pPr algn="ctr"/>
            <a:r>
              <a:rPr lang="en-US" dirty="0"/>
              <a:t>“The Hadoop and Big Data Market are projected to grow from $17.1B in 2017 to $99.31B in 2022 attaining a 28.5% CAGR. The greatest period of projected growth is in 2021 and 2022 when the market is projected to jump $30B in value in one year. Source: </a:t>
            </a:r>
            <a:r>
              <a:rPr lang="en-US" dirty="0" err="1"/>
              <a:t>StrategyMRC</a:t>
            </a:r>
            <a:r>
              <a:rPr lang="en-US" dirty="0"/>
              <a:t> and reported by Statista.”</a:t>
            </a:r>
          </a:p>
        </p:txBody>
      </p:sp>
      <p:sp>
        <p:nvSpPr>
          <p:cNvPr id="3" name="Text Placeholder 2"/>
          <p:cNvSpPr>
            <a:spLocks noGrp="1"/>
          </p:cNvSpPr>
          <p:nvPr>
            <p:ph type="body" sz="quarter" idx="11"/>
          </p:nvPr>
        </p:nvSpPr>
        <p:spPr>
          <a:xfrm>
            <a:off x="3276600" y="5861243"/>
            <a:ext cx="8077200" cy="276225"/>
          </a:xfrm>
        </p:spPr>
        <p:txBody>
          <a:bodyPr/>
          <a:lstStyle/>
          <a:p>
            <a:pPr defTabSz="1306221" fontAlgn="auto">
              <a:spcAft>
                <a:spcPts val="0"/>
              </a:spcAft>
              <a:buFont typeface="Arial" panose="020B0604020202020204" pitchFamily="34" charset="0"/>
              <a:buNone/>
              <a:defRPr/>
            </a:pPr>
            <a:r>
              <a:rPr lang="en-US" sz="1800" dirty="0">
                <a:ea typeface="+mn-ea"/>
              </a:rPr>
              <a:t>Louis Columbus, </a:t>
            </a:r>
            <a:r>
              <a:rPr lang="en-US" sz="1800" dirty="0">
                <a:ea typeface="+mn-ea"/>
                <a:hlinkClick r:id="rId3"/>
              </a:rPr>
              <a:t>Forbes</a:t>
            </a:r>
            <a:r>
              <a:rPr lang="en-US" sz="1800" dirty="0">
                <a:ea typeface="+mn-ea"/>
              </a:rPr>
              <a:t>, 2018</a:t>
            </a:r>
          </a:p>
        </p:txBody>
      </p:sp>
    </p:spTree>
    <p:extLst>
      <p:ext uri="{BB962C8B-B14F-4D97-AF65-F5344CB8AC3E}">
        <p14:creationId xmlns:p14="http://schemas.microsoft.com/office/powerpoint/2010/main" val="112958601"/>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861432" y="3278458"/>
            <a:ext cx="12907536" cy="1346202"/>
          </a:xfrm>
        </p:spPr>
        <p:txBody>
          <a:bodyPr/>
          <a:lstStyle/>
          <a:p>
            <a:pPr algn="ctr"/>
            <a:r>
              <a:rPr lang="en-US" dirty="0"/>
              <a:t>“90% of the data in the world today has been created in the last two years.”</a:t>
            </a:r>
          </a:p>
        </p:txBody>
      </p:sp>
      <p:sp>
        <p:nvSpPr>
          <p:cNvPr id="3" name="Text Placeholder 2"/>
          <p:cNvSpPr>
            <a:spLocks noGrp="1"/>
          </p:cNvSpPr>
          <p:nvPr>
            <p:ph type="body" sz="quarter" idx="11"/>
          </p:nvPr>
        </p:nvSpPr>
        <p:spPr>
          <a:xfrm>
            <a:off x="3276600" y="4679213"/>
            <a:ext cx="8077200" cy="276225"/>
          </a:xfrm>
        </p:spPr>
        <p:txBody>
          <a:bodyPr/>
          <a:lstStyle/>
          <a:p>
            <a:pPr defTabSz="1306221" fontAlgn="auto">
              <a:spcAft>
                <a:spcPts val="0"/>
              </a:spcAft>
              <a:defRPr/>
            </a:pPr>
            <a:r>
              <a:rPr lang="en-US" sz="1800" dirty="0"/>
              <a:t>Ralph Jacobson, </a:t>
            </a:r>
            <a:r>
              <a:rPr lang="en-US" sz="1800" dirty="0">
                <a:hlinkClick r:id="rId3"/>
              </a:rPr>
              <a:t>IBM</a:t>
            </a:r>
            <a:r>
              <a:rPr lang="en-US" sz="1800" dirty="0"/>
              <a:t>, 2013</a:t>
            </a:r>
          </a:p>
        </p:txBody>
      </p:sp>
    </p:spTree>
    <p:extLst>
      <p:ext uri="{BB962C8B-B14F-4D97-AF65-F5344CB8AC3E}">
        <p14:creationId xmlns:p14="http://schemas.microsoft.com/office/powerpoint/2010/main" val="71096740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816429"/>
          </a:xfrm>
        </p:spPr>
        <p:txBody>
          <a:bodyPr/>
          <a:lstStyle/>
          <a:p>
            <a:pPr marL="457200" indent="-457200" defTabSz="1306221" fontAlgn="auto">
              <a:defRPr/>
            </a:pPr>
            <a:r>
              <a:rPr lang="en-US" sz="2400" dirty="0">
                <a:ea typeface="+mn-ea"/>
              </a:rPr>
              <a:t>40,000 average Google searches as of 5/27/19 (</a:t>
            </a:r>
            <a:r>
              <a:rPr lang="en-US" sz="2400" dirty="0">
                <a:ea typeface="+mn-ea"/>
                <a:hlinkClick r:id="rId3"/>
              </a:rPr>
              <a:t>Internet Live Stats</a:t>
            </a:r>
            <a:r>
              <a:rPr lang="en-US" sz="2400" dirty="0">
                <a:ea typeface="+mn-ea"/>
              </a:rPr>
              <a:t>)</a:t>
            </a:r>
            <a:endParaRPr lang="en-US" sz="2400" dirty="0"/>
          </a:p>
          <a:p>
            <a:pPr marL="457200" indent="-457200" defTabSz="1306221" fontAlgn="auto">
              <a:defRPr/>
            </a:pPr>
            <a:r>
              <a:rPr lang="en-US" sz="2400" dirty="0"/>
              <a:t>57,870 YouTube videos watched on average in 2018 (</a:t>
            </a:r>
            <a:r>
              <a:rPr lang="en-US" sz="2400" dirty="0">
                <a:hlinkClick r:id="rId4"/>
              </a:rPr>
              <a:t>YouTube</a:t>
            </a:r>
            <a:r>
              <a:rPr lang="en-US" sz="2400" dirty="0"/>
              <a:t>)</a:t>
            </a:r>
          </a:p>
          <a:p>
            <a:pPr marL="457200" indent="-457200" defTabSz="1306221" fontAlgn="auto">
              <a:defRPr/>
            </a:pPr>
            <a:r>
              <a:rPr lang="en-US" sz="2400" dirty="0"/>
              <a:t>11,574 hours of YouTube video watched on average in 2018 (</a:t>
            </a:r>
            <a:r>
              <a:rPr lang="en-US" sz="2400" dirty="0">
                <a:hlinkClick r:id="rId4"/>
              </a:rPr>
              <a:t>YouTube</a:t>
            </a:r>
            <a:r>
              <a:rPr lang="en-US" sz="2400" dirty="0"/>
              <a:t>)</a:t>
            </a:r>
            <a:endParaRPr lang="en-US" sz="2400" dirty="0">
              <a:ea typeface="+mn-ea"/>
            </a:endParaRPr>
          </a:p>
          <a:p>
            <a:pPr marL="457200" indent="-457200" defTabSz="1306221" fontAlgn="auto">
              <a:defRPr/>
            </a:pPr>
            <a:r>
              <a:rPr lang="en-US" sz="2400" dirty="0">
                <a:ea typeface="+mn-ea"/>
              </a:rPr>
              <a:t>34,722 Snapchat photos shared on average in 2018 (</a:t>
            </a:r>
            <a:r>
              <a:rPr lang="en-US" sz="2400" dirty="0">
                <a:ea typeface="+mn-ea"/>
                <a:hlinkClick r:id="rId5"/>
              </a:rPr>
              <a:t>Snapchat</a:t>
            </a:r>
            <a:r>
              <a:rPr lang="en-US" sz="2400" dirty="0">
                <a:ea typeface="+mn-ea"/>
              </a:rPr>
              <a:t>)</a:t>
            </a:r>
          </a:p>
          <a:p>
            <a:pPr marL="457200" indent="-457200" defTabSz="1306221" fontAlgn="auto">
              <a:defRPr/>
            </a:pPr>
            <a:r>
              <a:rPr lang="en-US" sz="2400" dirty="0">
                <a:ea typeface="+mn-ea"/>
              </a:rPr>
              <a:t>1,157 Instagram photos and videos uploaded as of 9/17/18 (</a:t>
            </a:r>
            <a:r>
              <a:rPr lang="en-US" sz="2400" dirty="0" err="1">
                <a:ea typeface="+mn-ea"/>
                <a:hlinkClick r:id="rId6"/>
              </a:rPr>
              <a:t>Omnicore</a:t>
            </a:r>
            <a:r>
              <a:rPr lang="en-US" sz="2400" dirty="0">
                <a:ea typeface="+mn-ea"/>
              </a:rPr>
              <a:t>)</a:t>
            </a:r>
          </a:p>
          <a:p>
            <a:pPr marL="457200" indent="-457200" defTabSz="1306221" fontAlgn="auto">
              <a:defRPr/>
            </a:pPr>
            <a:r>
              <a:rPr lang="en-US" sz="2400" dirty="0">
                <a:ea typeface="+mn-ea"/>
              </a:rPr>
              <a:t>6,000 tweets on Twitter as of 5/17/19 </a:t>
            </a:r>
            <a:r>
              <a:rPr lang="en-US" sz="2400" dirty="0"/>
              <a:t>(</a:t>
            </a:r>
            <a:r>
              <a:rPr lang="en-US" sz="2400" dirty="0">
                <a:hlinkClick r:id="rId7"/>
              </a:rPr>
              <a:t>Internet Live Stats</a:t>
            </a:r>
            <a:r>
              <a:rPr lang="en-US" sz="2400" dirty="0"/>
              <a:t>)</a:t>
            </a:r>
          </a:p>
          <a:p>
            <a:pPr marL="739775" lvl="1" indent="-457200" defTabSz="1306221" fontAlgn="auto">
              <a:defRPr/>
            </a:pPr>
            <a:r>
              <a:rPr lang="en-US" sz="2000" dirty="0">
                <a:ea typeface="+mn-ea"/>
              </a:rPr>
              <a:t>Record second was 143,199 on August 3, 2013 when Castle in the Sky aired in Japan (</a:t>
            </a:r>
            <a:r>
              <a:rPr lang="en-US" sz="2000" dirty="0">
                <a:ea typeface="+mn-ea"/>
                <a:hlinkClick r:id="rId8"/>
              </a:rPr>
              <a:t>Twitter</a:t>
            </a:r>
            <a:r>
              <a:rPr lang="en-US" sz="2000" dirty="0">
                <a:ea typeface="+mn-ea"/>
              </a:rPr>
              <a:t>)</a:t>
            </a:r>
          </a:p>
          <a:p>
            <a:pPr marL="739775" lvl="1" indent="-457200" defTabSz="1306221" fontAlgn="auto">
              <a:defRPr/>
            </a:pPr>
            <a:r>
              <a:rPr lang="en-US" sz="2000" dirty="0">
                <a:ea typeface="+mn-ea"/>
              </a:rPr>
              <a:t>Previous record was set on June 25, 2009 at 456 tweets after Michael Jackson’s death (</a:t>
            </a:r>
            <a:r>
              <a:rPr lang="en-US" sz="2000" dirty="0">
                <a:ea typeface="+mn-ea"/>
                <a:hlinkClick r:id="rId9"/>
              </a:rPr>
              <a:t>Twitter</a:t>
            </a:r>
            <a:r>
              <a:rPr lang="en-US" sz="2000" dirty="0">
                <a:ea typeface="+mn-ea"/>
              </a:rPr>
              <a:t>)</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Amount of data per second</a:t>
            </a:r>
          </a:p>
        </p:txBody>
      </p:sp>
    </p:spTree>
    <p:extLst>
      <p:ext uri="{BB962C8B-B14F-4D97-AF65-F5344CB8AC3E}">
        <p14:creationId xmlns:p14="http://schemas.microsoft.com/office/powerpoint/2010/main" val="37537714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4401205"/>
          </a:xfrm>
        </p:spPr>
        <p:txBody>
          <a:bodyPr/>
          <a:lstStyle/>
          <a:p>
            <a:pPr marL="457200" indent="-457200" defTabSz="1306221" fontAlgn="auto">
              <a:defRPr/>
            </a:pPr>
            <a:r>
              <a:rPr lang="en-US" sz="2400" dirty="0">
                <a:ea typeface="+mn-ea"/>
              </a:rPr>
              <a:t>More opportunities to collect data</a:t>
            </a:r>
          </a:p>
          <a:p>
            <a:pPr marL="739775" lvl="1" indent="-457200" defTabSz="1306221" fontAlgn="auto">
              <a:defRPr/>
            </a:pPr>
            <a:r>
              <a:rPr lang="en-US" sz="2000" dirty="0">
                <a:ea typeface="+mn-ea"/>
              </a:rPr>
              <a:t>Virtual Assistants, chatbots</a:t>
            </a:r>
          </a:p>
          <a:p>
            <a:pPr marL="739775" lvl="1" indent="-457200" defTabSz="1306221" fontAlgn="auto">
              <a:defRPr/>
            </a:pPr>
            <a:r>
              <a:rPr lang="en-US" sz="2000" dirty="0">
                <a:ea typeface="+mn-ea"/>
              </a:rPr>
              <a:t>More “smart” devices (50 billion collecting data by 2020, </a:t>
            </a:r>
            <a:r>
              <a:rPr lang="en-US" sz="2000" dirty="0">
                <a:ea typeface="+mn-ea"/>
                <a:hlinkClick r:id="rId3"/>
              </a:rPr>
              <a:t>according to </a:t>
            </a:r>
            <a:r>
              <a:rPr lang="en-US" sz="2000" dirty="0" err="1">
                <a:ea typeface="+mn-ea"/>
                <a:hlinkClick r:id="rId3"/>
              </a:rPr>
              <a:t>Attunity</a:t>
            </a:r>
            <a:r>
              <a:rPr lang="en-US" sz="2000" dirty="0">
                <a:ea typeface="+mn-ea"/>
              </a:rPr>
              <a:t>)</a:t>
            </a:r>
          </a:p>
          <a:p>
            <a:pPr marL="739775" lvl="1" indent="-457200" defTabSz="1306221" fontAlgn="auto">
              <a:defRPr/>
            </a:pPr>
            <a:r>
              <a:rPr lang="en-US" sz="2000" dirty="0">
                <a:ea typeface="+mn-ea"/>
              </a:rPr>
              <a:t>Consumers are sharing more information (social media, photo sharing, purchase transactions, etc.)</a:t>
            </a:r>
          </a:p>
          <a:p>
            <a:pPr marL="739775" lvl="1" indent="-457200" defTabSz="1306221" fontAlgn="auto">
              <a:defRPr/>
            </a:pPr>
            <a:r>
              <a:rPr lang="en-US" sz="2000" dirty="0">
                <a:ea typeface="+mn-ea"/>
              </a:rPr>
              <a:t>More people to collect data from (increasing world population, increasing percent of digital users)</a:t>
            </a:r>
          </a:p>
          <a:p>
            <a:pPr marL="739775" lvl="1" indent="-457200" defTabSz="1306221" fontAlgn="auto">
              <a:defRPr/>
            </a:pPr>
            <a:r>
              <a:rPr lang="en-US" sz="2000" dirty="0">
                <a:ea typeface="+mn-ea"/>
              </a:rPr>
              <a:t>Telemetry (feature usage, performance, etc.)</a:t>
            </a:r>
          </a:p>
          <a:p>
            <a:pPr marL="457200" indent="-457200" defTabSz="1306221" fontAlgn="auto">
              <a:defRPr/>
            </a:pPr>
            <a:r>
              <a:rPr lang="en-US" sz="2400" dirty="0">
                <a:ea typeface="+mn-ea"/>
              </a:rPr>
              <a:t>Data is increasingly utilizable</a:t>
            </a:r>
          </a:p>
          <a:p>
            <a:pPr marL="739775" lvl="1" indent="-457200" defTabSz="1306221" fontAlgn="auto">
              <a:defRPr/>
            </a:pPr>
            <a:r>
              <a:rPr lang="en-US" sz="2000" dirty="0">
                <a:ea typeface="+mn-ea"/>
              </a:rPr>
              <a:t>Modern tools such as machine learning and modern visual analytics</a:t>
            </a:r>
          </a:p>
          <a:p>
            <a:pPr marL="739775" lvl="1" indent="-457200" defTabSz="1306221" fontAlgn="auto">
              <a:defRPr/>
            </a:pPr>
            <a:r>
              <a:rPr lang="en-US" sz="2000" dirty="0">
                <a:ea typeface="+mn-ea"/>
              </a:rPr>
              <a:t>Applicable to more scenarios such as machine learning (autonomous cars, image recognition)</a:t>
            </a:r>
          </a:p>
          <a:p>
            <a:pPr marL="457200" indent="-457200" defTabSz="1306221" fontAlgn="auto">
              <a:defRPr/>
            </a:pPr>
            <a:r>
              <a:rPr lang="en-US" sz="2400" dirty="0">
                <a:ea typeface="+mn-ea"/>
              </a:rPr>
              <a:t>It’s new (see “Technology Adoption Over Time”)</a:t>
            </a: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Why is there more data?</a:t>
            </a:r>
          </a:p>
        </p:txBody>
      </p:sp>
    </p:spTree>
    <p:extLst>
      <p:ext uri="{BB962C8B-B14F-4D97-AF65-F5344CB8AC3E}">
        <p14:creationId xmlns:p14="http://schemas.microsoft.com/office/powerpoint/2010/main" val="141250927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Why Data Matters – Three Examples</a:t>
            </a:r>
          </a:p>
        </p:txBody>
      </p:sp>
    </p:spTree>
    <p:extLst>
      <p:ext uri="{BB962C8B-B14F-4D97-AF65-F5344CB8AC3E}">
        <p14:creationId xmlns:p14="http://schemas.microsoft.com/office/powerpoint/2010/main" val="303846558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567848"/>
          </a:xfrm>
        </p:spPr>
        <p:txBody>
          <a:bodyPr/>
          <a:lstStyle/>
          <a:p>
            <a:r>
              <a:rPr lang="en-US" dirty="0">
                <a:solidFill>
                  <a:srgbClr val="4C4C4C"/>
                </a:solidFill>
                <a:latin typeface="BentonSans Book" charset="0"/>
              </a:rPr>
              <a:t>About Me</a:t>
            </a:r>
          </a:p>
        </p:txBody>
      </p:sp>
    </p:spTree>
    <p:extLst>
      <p:ext uri="{BB962C8B-B14F-4D97-AF65-F5344CB8AC3E}">
        <p14:creationId xmlns:p14="http://schemas.microsoft.com/office/powerpoint/2010/main" val="39567660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Wrote down mortality rates in a table</a:t>
            </a:r>
          </a:p>
          <a:p>
            <a:pPr marL="457200" indent="-457200" defTabSz="1306221" fontAlgn="auto">
              <a:buFont typeface="Arial" panose="020B0604020202020204" pitchFamily="34" charset="0"/>
              <a:buChar char="•"/>
              <a:defRPr/>
            </a:pPr>
            <a:r>
              <a:rPr lang="en-US" dirty="0"/>
              <a:t>Births assisted by doctors had higher mortality rates than those assisted by midwives</a:t>
            </a:r>
          </a:p>
          <a:p>
            <a:pPr marL="457200" indent="-457200" defTabSz="1306221" fontAlgn="auto">
              <a:buFont typeface="Arial" panose="020B0604020202020204" pitchFamily="34" charset="0"/>
              <a:buChar char="•"/>
              <a:defRPr/>
            </a:pPr>
            <a:r>
              <a:rPr lang="en-US" dirty="0"/>
              <a:t>Theorized something invisible to the eye must be transferring from previous surgeries</a:t>
            </a:r>
          </a:p>
          <a:p>
            <a:pPr marL="457200" indent="-457200" defTabSz="1306221" fontAlgn="auto">
              <a:buFont typeface="Arial" panose="020B0604020202020204" pitchFamily="34" charset="0"/>
              <a:buChar char="•"/>
              <a:defRPr/>
            </a:pPr>
            <a:r>
              <a:rPr lang="en-US" dirty="0"/>
              <a:t>Asked doctors to wash their hands before examining pregnant women</a:t>
            </a:r>
          </a:p>
          <a:p>
            <a:pPr marL="457200" indent="-457200" defTabSz="1306221" fontAlgn="auto">
              <a:buFont typeface="Arial" panose="020B0604020202020204" pitchFamily="34" charset="0"/>
              <a:buChar char="•"/>
              <a:defRPr/>
            </a:pPr>
            <a:r>
              <a:rPr lang="en-US" dirty="0"/>
              <a:t>Mortality rate decreased from 18% to 2.2%</a:t>
            </a:r>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a:t>
            </a:r>
          </a:p>
        </p:txBody>
      </p:sp>
      <p:pic>
        <p:nvPicPr>
          <p:cNvPr id="2050" name="Picture 2">
            <a:extLst>
              <a:ext uri="{FF2B5EF4-FFF2-40B4-BE49-F238E27FC236}">
                <a16:creationId xmlns:a16="http://schemas.microsoft.com/office/drawing/2014/main" id="{A312213D-0257-498F-944A-21D5B13C4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488" y="2925215"/>
            <a:ext cx="6581775" cy="3295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fade">
                                      <p:cBhvr>
                                        <p:cTn id="3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5084469"/>
          </a:xfrm>
        </p:spPr>
        <p:txBody>
          <a:bodyPr/>
          <a:lstStyle/>
          <a:p>
            <a:pPr marL="457200" indent="-457200" defTabSz="1306221" fontAlgn="auto">
              <a:buFont typeface="Arial" panose="020B0604020202020204" pitchFamily="34" charset="0"/>
              <a:buChar char="•"/>
              <a:defRPr/>
            </a:pPr>
            <a:r>
              <a:rPr lang="en-US" dirty="0"/>
              <a:t>Germ Theory of Disease</a:t>
            </a:r>
          </a:p>
          <a:p>
            <a:pPr marL="457200" indent="-457200" defTabSz="1306221" fontAlgn="auto">
              <a:buFont typeface="Arial" panose="020B0604020202020204" pitchFamily="34" charset="0"/>
              <a:buChar char="•"/>
              <a:defRPr/>
            </a:pPr>
            <a:r>
              <a:rPr lang="en-US" dirty="0"/>
              <a:t>Replaced Miasma theory</a:t>
            </a:r>
          </a:p>
          <a:p>
            <a:pPr marL="457200" indent="-457200" defTabSz="1306221" fontAlgn="auto">
              <a:buFont typeface="Arial" panose="020B0604020202020204" pitchFamily="34" charset="0"/>
              <a:buChar char="•"/>
              <a:defRPr/>
            </a:pPr>
            <a:r>
              <a:rPr lang="en-US" dirty="0"/>
              <a:t>Saved </a:t>
            </a:r>
            <a:r>
              <a:rPr lang="en-US" b="1" dirty="0"/>
              <a:t>many</a:t>
            </a:r>
            <a:r>
              <a:rPr lang="en-US" i="1" dirty="0"/>
              <a:t> </a:t>
            </a:r>
            <a:r>
              <a:rPr lang="en-US" dirty="0"/>
              <a:t>lives</a:t>
            </a:r>
          </a:p>
          <a:p>
            <a:pPr marL="457200" indent="-457200" defTabSz="1306221" fontAlgn="auto">
              <a:buFont typeface="Arial" panose="020B0604020202020204" pitchFamily="34" charset="0"/>
              <a:buChar char="•"/>
              <a:defRPr/>
            </a:pPr>
            <a:r>
              <a:rPr lang="en-US" dirty="0"/>
              <a:t>Community did not accept it</a:t>
            </a:r>
          </a:p>
          <a:p>
            <a:pPr marL="457200" indent="-457200" defTabSz="1306221" fontAlgn="auto">
              <a:buFont typeface="Arial" panose="020B0604020202020204" pitchFamily="34" charset="0"/>
              <a:buChar char="•"/>
              <a:defRPr/>
            </a:pPr>
            <a:r>
              <a:rPr lang="en-US" dirty="0"/>
              <a:t>Semmelweis died in an insane asylum</a:t>
            </a:r>
          </a:p>
          <a:p>
            <a:pPr marL="457200" indent="-457200" defTabSz="1306221" fontAlgn="auto">
              <a:buFont typeface="Arial" panose="020B0604020202020204" pitchFamily="34" charset="0"/>
              <a:buChar char="•"/>
              <a:defRPr/>
            </a:pPr>
            <a:r>
              <a:rPr lang="en-US" dirty="0"/>
              <a:t>Jo</a:t>
            </a:r>
            <a:r>
              <a:rPr lang="en-US" strike="sngStrike" dirty="0"/>
              <a:t>h</a:t>
            </a:r>
            <a:r>
              <a:rPr lang="en-US" dirty="0"/>
              <a:t>n Snow!</a:t>
            </a:r>
          </a:p>
          <a:p>
            <a:pPr marL="796925" lvl="1" indent="-457200" defTabSz="1306221" fontAlgn="auto">
              <a:buFont typeface="Arial" panose="020B0604020202020204" pitchFamily="34" charset="0"/>
              <a:buChar char="•"/>
              <a:defRPr/>
            </a:pPr>
            <a:r>
              <a:rPr lang="en-US" dirty="0"/>
              <a:t>With research from Louis Pasteur, Joseph Lister and others confirmed the theory</a:t>
            </a:r>
          </a:p>
          <a:p>
            <a:pPr marL="796925" lvl="1" indent="-457200" defTabSz="1306221" fontAlgn="auto">
              <a:buFont typeface="Arial" panose="020B0604020202020204" pitchFamily="34" charset="0"/>
              <a:buChar char="•"/>
              <a:defRPr/>
            </a:pPr>
            <a:r>
              <a:rPr lang="en-US" dirty="0"/>
              <a:t>Wrote persuasive essay called </a:t>
            </a:r>
            <a:r>
              <a:rPr lang="en-US" i="1" dirty="0"/>
              <a:t>On the Mode of Communication of Cholera</a:t>
            </a:r>
            <a:r>
              <a:rPr lang="en-US" dirty="0"/>
              <a:t> (1849)</a:t>
            </a:r>
          </a:p>
          <a:p>
            <a:pPr marL="796925" lvl="1" indent="-457200" defTabSz="1306221" fontAlgn="auto">
              <a:buFont typeface="Arial" panose="020B0604020202020204" pitchFamily="34" charset="0"/>
              <a:buChar char="•"/>
              <a:defRPr/>
            </a:pPr>
            <a:endParaRPr lang="en-US" dirty="0"/>
          </a:p>
        </p:txBody>
      </p:sp>
      <p:pic>
        <p:nvPicPr>
          <p:cNvPr id="6" name="Picture Placeholder 5">
            <a:extLst>
              <a:ext uri="{FF2B5EF4-FFF2-40B4-BE49-F238E27FC236}">
                <a16:creationId xmlns:a16="http://schemas.microsoft.com/office/drawing/2014/main" id="{070D9BDA-892E-4AE2-97F5-F56E3AC1B5E4}"/>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766" r="18766"/>
          <a:stretch>
            <a:fillRect/>
          </a:stretch>
        </p:blipFill>
        <p:spPr/>
      </p:pic>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Ignaz Semmelweis (continued)</a:t>
            </a:r>
          </a:p>
        </p:txBody>
      </p:sp>
      <p:pic>
        <p:nvPicPr>
          <p:cNvPr id="1030" name="Picture 6">
            <a:extLst>
              <a:ext uri="{FF2B5EF4-FFF2-40B4-BE49-F238E27FC236}">
                <a16:creationId xmlns:a16="http://schemas.microsoft.com/office/drawing/2014/main" id="{364361C8-B591-4D47-BCFE-E8B0AB54C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612" y="1869073"/>
            <a:ext cx="5395241" cy="539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7365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par>
                          <p:cTn id="31" fill="hold">
                            <p:stCondLst>
                              <p:cond delay="0"/>
                            </p:stCondLst>
                            <p:childTnLst>
                              <p:par>
                                <p:cTn id="32" presetID="10" presetClass="exit" presetSubtype="0" fill="hold" nodeType="after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30"/>
                                        </p:tgtEl>
                                        <p:attrNameLst>
                                          <p:attrName>style.visibility</p:attrName>
                                        </p:attrNameLst>
                                      </p:cBhvr>
                                      <p:to>
                                        <p:strVal val="visible"/>
                                      </p:to>
                                    </p:set>
                                    <p:animEffect transition="in" filter="fade">
                                      <p:cBhvr>
                                        <p:cTn id="38"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3323987"/>
          </a:xfrm>
        </p:spPr>
        <p:txBody>
          <a:bodyPr/>
          <a:lstStyle/>
          <a:p>
            <a:pPr marL="796925" lvl="1" indent="-457200" defTabSz="1306221" fontAlgn="auto">
              <a:buFont typeface="Arial" panose="020B0604020202020204" pitchFamily="34" charset="0"/>
              <a:buChar char="•"/>
              <a:defRPr/>
            </a:pPr>
            <a:r>
              <a:rPr lang="en-US" dirty="0"/>
              <a:t>Russian chemist and inventor</a:t>
            </a:r>
          </a:p>
          <a:p>
            <a:pPr marL="796925" lvl="1" indent="-457200" defTabSz="1306221" fontAlgn="auto">
              <a:buFont typeface="Arial" panose="020B0604020202020204" pitchFamily="34" charset="0"/>
              <a:buChar char="•"/>
              <a:defRPr/>
            </a:pPr>
            <a:r>
              <a:rPr lang="en-US" dirty="0"/>
              <a:t>Became teacher in 1867 and made a great discovery while writing his textbook – </a:t>
            </a:r>
            <a:r>
              <a:rPr lang="en-US" i="1" dirty="0"/>
              <a:t>Principles of Chemistry</a:t>
            </a:r>
          </a:p>
          <a:p>
            <a:pPr marL="796925" lvl="1" indent="-457200" defTabSz="1306221" fontAlgn="auto">
              <a:buFont typeface="Arial" panose="020B0604020202020204" pitchFamily="34" charset="0"/>
              <a:buChar char="•"/>
              <a:defRPr/>
            </a:pPr>
            <a:r>
              <a:rPr lang="en-US" dirty="0"/>
              <a:t>Viewed elements from a different perspective, playing with how to visualize them</a:t>
            </a:r>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Dmitri Mendeleev</a:t>
            </a:r>
          </a:p>
        </p:txBody>
      </p:sp>
      <p:pic>
        <p:nvPicPr>
          <p:cNvPr id="1026" name="Picture 2" descr="https://lh6.googleusercontent.com/a2PMKW8mhxvKQHekMr-j8tX9I2FT835fgtBlOojWQbGw6t0iBw54WkMLWqK3iG_7sbkWCJAnbftZFGssUac_xAahEmVmwX47hfGeWOEVKbDaStp2WnhWguwhPtFnBZQ4tnlbW4-x">
            <a:extLst>
              <a:ext uri="{FF2B5EF4-FFF2-40B4-BE49-F238E27FC236}">
                <a16:creationId xmlns:a16="http://schemas.microsoft.com/office/drawing/2014/main" id="{86B4DD78-FED8-4216-A9E9-040487BE6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209" y="2306327"/>
            <a:ext cx="2997239" cy="407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9462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1680117"/>
            <a:ext cx="8077200" cy="4000006"/>
          </a:xfrm>
        </p:spPr>
        <p:txBody>
          <a:bodyPr/>
          <a:lstStyle/>
          <a:p>
            <a:r>
              <a:rPr lang="en-US" dirty="0">
                <a:solidFill>
                  <a:srgbClr val="4C4C4C"/>
                </a:solidFill>
                <a:latin typeface="BentonSans Book" charset="0"/>
              </a:rPr>
              <a:t>“</a:t>
            </a:r>
            <a:r>
              <a:rPr lang="en-US" dirty="0"/>
              <a:t>I saw in a dream a table where all the elements fell into place as required. Awakening, I immediately wrote it down on a piece of paper</a:t>
            </a:r>
            <a:r>
              <a:rPr lang="en-US" dirty="0">
                <a:solidFill>
                  <a:srgbClr val="4C4C4C"/>
                </a:solidFill>
                <a:latin typeface="BentonSans Book" charset="0"/>
              </a:rPr>
              <a:t>.”</a:t>
            </a:r>
          </a:p>
        </p:txBody>
      </p:sp>
      <p:sp>
        <p:nvSpPr>
          <p:cNvPr id="3" name="Text Placeholder 2"/>
          <p:cNvSpPr>
            <a:spLocks noGrp="1"/>
          </p:cNvSpPr>
          <p:nvPr>
            <p:ph type="body" sz="quarter" idx="11"/>
          </p:nvPr>
        </p:nvSpPr>
        <p:spPr>
          <a:xfrm>
            <a:off x="3560763" y="5846948"/>
            <a:ext cx="8077200" cy="276225"/>
          </a:xfrm>
        </p:spPr>
        <p:txBody>
          <a:bodyPr/>
          <a:lstStyle/>
          <a:p>
            <a:pPr defTabSz="1306221" fontAlgn="auto">
              <a:spcAft>
                <a:spcPts val="0"/>
              </a:spcAft>
              <a:buFont typeface="Arial" panose="020B0604020202020204" pitchFamily="34" charset="0"/>
              <a:buNone/>
              <a:defRPr/>
            </a:pPr>
            <a:r>
              <a:rPr lang="en-US" sz="1800" dirty="0">
                <a:ea typeface="+mn-ea"/>
              </a:rPr>
              <a:t>Dmitri Mendeleev</a:t>
            </a:r>
          </a:p>
        </p:txBody>
      </p:sp>
    </p:spTree>
    <p:extLst>
      <p:ext uri="{BB962C8B-B14F-4D97-AF65-F5344CB8AC3E}">
        <p14:creationId xmlns:p14="http://schemas.microsoft.com/office/powerpoint/2010/main" val="988820585"/>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pic>
        <p:nvPicPr>
          <p:cNvPr id="3074" name="Picture 2" descr="https://www.meta-synthesis.com/webbook/35_pt/First_Draft_PT.png">
            <a:extLst>
              <a:ext uri="{FF2B5EF4-FFF2-40B4-BE49-F238E27FC236}">
                <a16:creationId xmlns:a16="http://schemas.microsoft.com/office/drawing/2014/main" id="{9B2B273E-9194-48CB-9E38-7C01E24B8626}"/>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97089" y="630572"/>
            <a:ext cx="3978275" cy="62799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60809"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1868 </a:t>
            </a:r>
          </a:p>
          <a:p>
            <a:pPr marL="0" indent="0" defTabSz="1306221" fontAlgn="auto">
              <a:buNone/>
              <a:defRPr/>
            </a:pPr>
            <a:r>
              <a:rPr lang="en-US" sz="8000" dirty="0"/>
              <a:t>First</a:t>
            </a:r>
          </a:p>
          <a:p>
            <a:pPr marL="0" indent="0" defTabSz="1306221" fontAlgn="auto">
              <a:buNone/>
              <a:defRPr/>
            </a:pPr>
            <a:r>
              <a:rPr lang="en-US" sz="8000" dirty="0"/>
              <a:t>Draft</a:t>
            </a:r>
          </a:p>
        </p:txBody>
      </p:sp>
    </p:spTree>
    <p:extLst>
      <p:ext uri="{BB962C8B-B14F-4D97-AF65-F5344CB8AC3E}">
        <p14:creationId xmlns:p14="http://schemas.microsoft.com/office/powerpoint/2010/main" val="3840652395"/>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upload.wikimedia.org/wikipedia/commons/thumb/4/4d/Mendeleev%27s_1869_periodic_table.svg/375px-Mendeleev%27s_1869_periodic_table.svg.png">
            <a:extLst>
              <a:ext uri="{FF2B5EF4-FFF2-40B4-BE49-F238E27FC236}">
                <a16:creationId xmlns:a16="http://schemas.microsoft.com/office/drawing/2014/main" id="{04884433-1862-41BE-947A-9C5E3917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11" y="455850"/>
            <a:ext cx="5961690" cy="6629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ottom_Viz_August-09.png"/>
          <p:cNvPicPr>
            <a:picLocks noChangeAspect="1"/>
          </p:cNvPicPr>
          <p:nvPr/>
        </p:nvPicPr>
        <p:blipFill rotWithShape="1">
          <a:blip r:embed="rId4"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44083"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1869</a:t>
            </a:r>
          </a:p>
          <a:p>
            <a:pPr marL="0" indent="0" defTabSz="1306221" fontAlgn="auto">
              <a:buNone/>
              <a:defRPr/>
            </a:pPr>
            <a:r>
              <a:rPr lang="en-US" sz="8000" dirty="0"/>
              <a:t>Mendeleev’s</a:t>
            </a:r>
          </a:p>
          <a:p>
            <a:pPr marL="0" indent="0" defTabSz="1306221" fontAlgn="auto">
              <a:buNone/>
              <a:defRPr/>
            </a:pPr>
            <a:r>
              <a:rPr lang="en-US" sz="8000" dirty="0"/>
              <a:t>Tabelle I</a:t>
            </a:r>
          </a:p>
        </p:txBody>
      </p:sp>
      <p:pic>
        <p:nvPicPr>
          <p:cNvPr id="4098" name="Picture 2" descr="Mendeleev's Tabelle I">
            <a:extLst>
              <a:ext uri="{FF2B5EF4-FFF2-40B4-BE49-F238E27FC236}">
                <a16:creationId xmlns:a16="http://schemas.microsoft.com/office/drawing/2014/main" id="{CEA8D233-AAF9-4080-9347-5FAEAE13091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681370" y="455850"/>
            <a:ext cx="4594798"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002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par>
                                <p:cTn id="8" presetID="10" presetClass="entr" presetSubtype="0" fill="hold" nodeType="withEffect">
                                  <p:stCondLst>
                                    <p:cond delay="30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
        <p:nvSpPr>
          <p:cNvPr id="10" name="Text Placeholder 1">
            <a:extLst>
              <a:ext uri="{FF2B5EF4-FFF2-40B4-BE49-F238E27FC236}">
                <a16:creationId xmlns:a16="http://schemas.microsoft.com/office/drawing/2014/main" id="{6810FE93-ECFD-4BB2-A1BA-63EC2FA4EBF8}"/>
              </a:ext>
            </a:extLst>
          </p:cNvPr>
          <p:cNvSpPr txBox="1">
            <a:spLocks/>
          </p:cNvSpPr>
          <p:nvPr/>
        </p:nvSpPr>
        <p:spPr>
          <a:xfrm>
            <a:off x="7878380" y="3105293"/>
            <a:ext cx="5513770" cy="1009507"/>
          </a:xfrm>
          <a:prstGeom prst="rect">
            <a:avLst/>
          </a:prstGeom>
        </p:spPr>
        <p:txBody>
          <a:bodyPr anchor="ct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defTabSz="1306221" fontAlgn="auto">
              <a:buNone/>
              <a:defRPr/>
            </a:pPr>
            <a:r>
              <a:rPr lang="en-US" sz="8000" dirty="0"/>
              <a:t>1871</a:t>
            </a:r>
          </a:p>
          <a:p>
            <a:pPr marL="0" indent="0" defTabSz="1306221" fontAlgn="auto">
              <a:buNone/>
              <a:defRPr/>
            </a:pPr>
            <a:r>
              <a:rPr lang="en-US" sz="8000" dirty="0"/>
              <a:t>Mendeleev’s</a:t>
            </a:r>
          </a:p>
          <a:p>
            <a:pPr marL="0" indent="0" defTabSz="1306221" fontAlgn="auto">
              <a:buNone/>
              <a:defRPr/>
            </a:pPr>
            <a:r>
              <a:rPr lang="en-US" sz="8000" dirty="0"/>
              <a:t>Tabelle II</a:t>
            </a:r>
          </a:p>
        </p:txBody>
      </p:sp>
      <p:pic>
        <p:nvPicPr>
          <p:cNvPr id="5122" name="Picture 2" descr="https://www.meta-synthesis.com/webbook/35_pt/pt02.jpg">
            <a:extLst>
              <a:ext uri="{FF2B5EF4-FFF2-40B4-BE49-F238E27FC236}">
                <a16:creationId xmlns:a16="http://schemas.microsoft.com/office/drawing/2014/main" id="{BCAE560C-CD3B-431A-9BC4-49C157F9F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50" y="2189400"/>
            <a:ext cx="607695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upload.wikimedia.org/wikipedia/commons/thumb/a/aa/Periodic_table_by_Mendeleev%2C_1871.svg/750px-Periodic_table_by_Mendeleev%2C_1871.svg.png">
            <a:extLst>
              <a:ext uri="{FF2B5EF4-FFF2-40B4-BE49-F238E27FC236}">
                <a16:creationId xmlns:a16="http://schemas.microsoft.com/office/drawing/2014/main" id="{37759E33-8FA5-46AF-B9CA-7C0A35FE8FF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067032" y="2189400"/>
            <a:ext cx="6376804" cy="34604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www.meta-synthesis.com/webbook/35_pt/Mendeleev%27sPeriodic.gif">
            <a:extLst>
              <a:ext uri="{FF2B5EF4-FFF2-40B4-BE49-F238E27FC236}">
                <a16:creationId xmlns:a16="http://schemas.microsoft.com/office/drawing/2014/main" id="{9FBB4AE7-C78E-4DFD-A388-DA5242E8D0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482" y="1908847"/>
            <a:ext cx="6312486" cy="40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390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22"/>
                                        </p:tgtEl>
                                      </p:cBhvr>
                                    </p:animEffect>
                                    <p:set>
                                      <p:cBhvr>
                                        <p:cTn id="7" dur="1" fill="hold">
                                          <p:stCondLst>
                                            <p:cond delay="499"/>
                                          </p:stCondLst>
                                        </p:cTn>
                                        <p:tgtEl>
                                          <p:spTgt spid="512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6"/>
                                        </p:tgtEl>
                                        <p:attrNameLst>
                                          <p:attrName>style.visibility</p:attrName>
                                        </p:attrNameLst>
                                      </p:cBhvr>
                                      <p:to>
                                        <p:strVal val="visible"/>
                                      </p:to>
                                    </p:set>
                                    <p:animEffect transition="in" filter="fade">
                                      <p:cBhvr>
                                        <p:cTn id="15"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Image result for periodic table">
            <a:extLst>
              <a:ext uri="{FF2B5EF4-FFF2-40B4-BE49-F238E27FC236}">
                <a16:creationId xmlns:a16="http://schemas.microsoft.com/office/drawing/2014/main" id="{A2D4D87C-4814-4D04-A1C5-55D3D4810B9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96758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a:xfrm>
            <a:off x="7329803" y="1887752"/>
            <a:ext cx="6649347" cy="6771084"/>
          </a:xfrm>
        </p:spPr>
        <p:txBody>
          <a:bodyPr/>
          <a:lstStyle/>
          <a:p>
            <a:pPr marL="457200" indent="-457200" defTabSz="1306221" fontAlgn="auto">
              <a:buFont typeface="Arial" panose="020B0604020202020204" pitchFamily="34" charset="0"/>
              <a:buChar char="•"/>
              <a:defRPr/>
            </a:pPr>
            <a:r>
              <a:rPr lang="en-US" dirty="0"/>
              <a:t>Economist, author of </a:t>
            </a:r>
            <a:r>
              <a:rPr lang="en-US" i="1" dirty="0"/>
              <a:t>Freakonomics</a:t>
            </a:r>
          </a:p>
          <a:p>
            <a:pPr marL="457200" indent="-457200" defTabSz="1306221" fontAlgn="auto">
              <a:buFont typeface="Arial" panose="020B0604020202020204" pitchFamily="34" charset="0"/>
              <a:buChar char="•"/>
              <a:defRPr/>
            </a:pPr>
            <a:r>
              <a:rPr lang="en-US" dirty="0"/>
              <a:t>Chicago Public School System switched to new testing criterium</a:t>
            </a:r>
          </a:p>
          <a:p>
            <a:pPr marL="796925" lvl="1" indent="-457200" defTabSz="1306221" fontAlgn="auto">
              <a:buFont typeface="Arial" panose="020B0604020202020204" pitchFamily="34" charset="0"/>
              <a:buChar char="•"/>
              <a:defRPr/>
            </a:pPr>
            <a:r>
              <a:rPr lang="en-US" dirty="0"/>
              <a:t>Introduced potential penalties and restrictions on teachers and schools</a:t>
            </a:r>
          </a:p>
          <a:p>
            <a:pPr marL="796925" lvl="1" indent="-457200" defTabSz="1306221" fontAlgn="auto">
              <a:buFont typeface="Arial" panose="020B0604020202020204" pitchFamily="34" charset="0"/>
              <a:buChar char="•"/>
              <a:defRPr/>
            </a:pPr>
            <a:r>
              <a:rPr lang="en-US" dirty="0"/>
              <a:t>Grades improved, substantially</a:t>
            </a:r>
          </a:p>
          <a:p>
            <a:pPr marL="457200" indent="-457200" defTabSz="1306221" fontAlgn="auto">
              <a:buFont typeface="Arial" panose="020B0604020202020204" pitchFamily="34" charset="0"/>
              <a:buChar char="•"/>
              <a:defRPr/>
            </a:pPr>
            <a:r>
              <a:rPr lang="en-US" dirty="0"/>
              <a:t>Released test scores publicly</a:t>
            </a:r>
          </a:p>
          <a:p>
            <a:pPr marL="796925" lvl="1" indent="-457200" defTabSz="1306221" fontAlgn="auto">
              <a:buFont typeface="Arial" panose="020B0604020202020204" pitchFamily="34" charset="0"/>
              <a:buChar char="•"/>
              <a:defRPr/>
            </a:pPr>
            <a:r>
              <a:rPr lang="en-US" dirty="0"/>
              <a:t>1993 – 2000</a:t>
            </a:r>
          </a:p>
          <a:p>
            <a:pPr marL="796925" lvl="1" indent="-457200" defTabSz="1306221" fontAlgn="auto">
              <a:buFont typeface="Arial" panose="020B0604020202020204" pitchFamily="34" charset="0"/>
              <a:buChar char="•"/>
              <a:defRPr/>
            </a:pPr>
            <a:r>
              <a:rPr lang="en-US" dirty="0"/>
              <a:t>400,000 students per year</a:t>
            </a:r>
          </a:p>
          <a:p>
            <a:pPr marL="796925" lvl="1" indent="-457200" defTabSz="1306221" fontAlgn="auto">
              <a:buFont typeface="Arial" panose="020B0604020202020204" pitchFamily="34" charset="0"/>
              <a:buChar char="•"/>
              <a:defRPr/>
            </a:pPr>
            <a:r>
              <a:rPr lang="en-US" dirty="0"/>
              <a:t>700,000 tests, organized by classroom</a:t>
            </a:r>
          </a:p>
          <a:p>
            <a:pPr marL="796925" lvl="1" indent="-457200" defTabSz="1306221" fontAlgn="auto">
              <a:buFont typeface="Arial" panose="020B0604020202020204" pitchFamily="34" charset="0"/>
              <a:buChar char="•"/>
              <a:defRPr/>
            </a:pPr>
            <a:r>
              <a:rPr lang="en-US" dirty="0"/>
              <a:t>100 million individual answers</a:t>
            </a:r>
          </a:p>
          <a:p>
            <a:pPr marL="796925" lvl="1" indent="-457200" defTabSz="1306221" fontAlgn="auto">
              <a:buFont typeface="Arial" panose="020B0604020202020204" pitchFamily="34" charset="0"/>
              <a:buChar char="•"/>
              <a:defRPr/>
            </a:pPr>
            <a:r>
              <a:rPr lang="en-US" dirty="0"/>
              <a:t>Letter == correct answer; number == incorrect</a:t>
            </a:r>
          </a:p>
          <a:p>
            <a:pPr marL="796925" lvl="1" indent="-457200" defTabSz="1306221" fontAlgn="auto">
              <a:buFont typeface="Arial" panose="020B0604020202020204" pitchFamily="34" charset="0"/>
              <a:buChar char="•"/>
              <a:defRPr/>
            </a:pPr>
            <a:endParaRPr lang="en-US" dirty="0"/>
          </a:p>
          <a:p>
            <a:pPr marL="796925" lvl="1" indent="-457200" defTabSz="1306221" fontAlgn="auto">
              <a:buFont typeface="Arial" panose="020B0604020202020204" pitchFamily="34" charset="0"/>
              <a:buChar char="•"/>
              <a:defRPr/>
            </a:pPr>
            <a:endParaRPr lang="en-US" dirty="0"/>
          </a:p>
          <a:p>
            <a:pPr marL="457200" indent="-457200" defTabSz="1306221" fontAlgn="auto">
              <a:buFont typeface="Arial" panose="020B0604020202020204" pitchFamily="34" charset="0"/>
              <a:buChar char="•"/>
              <a:defRPr/>
            </a:pPr>
            <a:endParaRPr lang="en-US" dirty="0"/>
          </a:p>
        </p:txBody>
      </p:sp>
      <p:sp>
        <p:nvSpPr>
          <p:cNvPr id="5" name="Text Placeholder 1"/>
          <p:cNvSpPr>
            <a:spLocks noGrp="1"/>
          </p:cNvSpPr>
          <p:nvPr>
            <p:ph type="body" sz="quarter" idx="12"/>
          </p:nvPr>
        </p:nvSpPr>
        <p:spPr>
          <a:xfrm>
            <a:off x="710057" y="598699"/>
            <a:ext cx="13269093" cy="1009507"/>
          </a:xfrm>
          <a:prstGeom prst="rect">
            <a:avLst/>
          </a:prstGeom>
        </p:spPr>
        <p:txBody>
          <a:bodyPr/>
          <a:lstStyle/>
          <a:p>
            <a:pPr defTabSz="1306221" fontAlgn="auto">
              <a:defRPr/>
            </a:pPr>
            <a:r>
              <a:rPr lang="en-US" sz="8000" dirty="0"/>
              <a:t>Steven Levitt</a:t>
            </a:r>
          </a:p>
        </p:txBody>
      </p:sp>
      <p:pic>
        <p:nvPicPr>
          <p:cNvPr id="9" name="Picture 2" descr="https://lh5.googleusercontent.com/2nHtAaAidypwtGoBo7Wnzmm5s87KRds7ueFFJlOfX9W6UtpCx2Sb9fEihOTuXDiFErIkxow78-I6hL7JwiESyO1Cs3TQcqEt5pmrYe9w0d7rtgoaIT5hcz5am1oc0luazVt94T8Z">
            <a:extLst>
              <a:ext uri="{FF2B5EF4-FFF2-40B4-BE49-F238E27FC236}">
                <a16:creationId xmlns:a16="http://schemas.microsoft.com/office/drawing/2014/main" id="{782B2912-AEDF-4FBF-AB2F-BC91C856DFB0}"/>
              </a:ext>
            </a:extLst>
          </p:cNvPr>
          <p:cNvPicPr>
            <a:picLocks noGrp="1" noChangeAspect="1" noChangeArrowheads="1"/>
          </p:cNvPicPr>
          <p:nvPr>
            <p:ph type="pic" sz="quarter" idx="10"/>
          </p:nvPr>
        </p:nvPicPr>
        <p:blipFill>
          <a:blip r:embed="rId3" cstate="email">
            <a:extLst>
              <a:ext uri="{28A0092B-C50C-407E-A947-70E740481C1C}">
                <a14:useLocalDpi xmlns:a14="http://schemas.microsoft.com/office/drawing/2010/main" val="0"/>
              </a:ext>
            </a:extLst>
          </a:blip>
          <a:srcRect t="2378" b="2378"/>
          <a:stretch>
            <a:fillRect/>
          </a:stretch>
        </p:blipFill>
        <p:spPr bwMode="auto">
          <a:xfrm>
            <a:off x="704850" y="1868488"/>
            <a:ext cx="6019800" cy="540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06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What’s Different Here?</a:t>
            </a:r>
          </a:p>
        </p:txBody>
      </p:sp>
      <p:pic>
        <p:nvPicPr>
          <p:cNvPr id="4106" name="Picture 10" descr="https://cdn-images-1.medium.com/max/1600/0*LUE_Wa0aJ2kTNhfW.">
            <a:extLst>
              <a:ext uri="{FF2B5EF4-FFF2-40B4-BE49-F238E27FC236}">
                <a16:creationId xmlns:a16="http://schemas.microsoft.com/office/drawing/2014/main" id="{57161E5D-C2A1-4481-BF8B-36BA82856C8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4476" y="1692542"/>
            <a:ext cx="5711748" cy="5388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https://cdn-images-1.medium.com/max/1600/0*C1dsWj4KkCoQpBBe.">
            <a:extLst>
              <a:ext uri="{FF2B5EF4-FFF2-40B4-BE49-F238E27FC236}">
                <a16:creationId xmlns:a16="http://schemas.microsoft.com/office/drawing/2014/main" id="{8AAAEEB3-CD20-46DD-B856-079A6D5C1E1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136219" y="2045157"/>
            <a:ext cx="5842933" cy="5035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4" descr="https://cdn-images-1.medium.com/max/1600/0*kDLKkN3Wy9U3EZ6R.">
            <a:extLst>
              <a:ext uri="{FF2B5EF4-FFF2-40B4-BE49-F238E27FC236}">
                <a16:creationId xmlns:a16="http://schemas.microsoft.com/office/drawing/2014/main" id="{6633C1A3-C36B-43FB-9E2A-39058D9A265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4477" y="1897894"/>
            <a:ext cx="5789706" cy="497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8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xit" presetSubtype="0" fill="hold" nodeType="withEffect">
                                  <p:stCondLst>
                                    <p:cond delay="0"/>
                                  </p:stCondLst>
                                  <p:childTnLst>
                                    <p:animEffect transition="out" filter="fade">
                                      <p:cBhvr>
                                        <p:cTn id="9" dur="500"/>
                                        <p:tgtEl>
                                          <p:spTgt spid="4106"/>
                                        </p:tgtEl>
                                      </p:cBhvr>
                                    </p:animEffect>
                                    <p:set>
                                      <p:cBhvr>
                                        <p:cTn id="10" dur="1" fill="hold">
                                          <p:stCondLst>
                                            <p:cond delay="499"/>
                                          </p:stCondLst>
                                        </p:cTn>
                                        <p:tgtEl>
                                          <p:spTgt spid="4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66CED44-C35F-44AF-91DC-1CF5A3398EE6}"/>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l="1980" r="1980"/>
          <a:stretch>
            <a:fillRect/>
          </a:stretch>
        </p:blipFill>
        <p:spPr/>
      </p:pic>
    </p:spTree>
    <p:extLst>
      <p:ext uri="{BB962C8B-B14F-4D97-AF65-F5344CB8AC3E}">
        <p14:creationId xmlns:p14="http://schemas.microsoft.com/office/powerpoint/2010/main" val="1124204281"/>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idx="4294967295"/>
          </p:nvPr>
        </p:nvSpPr>
        <p:spPr>
          <a:xfrm>
            <a:off x="704850" y="1811338"/>
            <a:ext cx="13274675" cy="577081"/>
          </a:xfrm>
        </p:spPr>
        <p:txBody>
          <a:bodyPr/>
          <a:lstStyle/>
          <a:p>
            <a:r>
              <a:rPr lang="en-US" dirty="0">
                <a:solidFill>
                  <a:srgbClr val="4C4C4C"/>
                </a:solidFill>
                <a:latin typeface="BentonSans Book" charset="0"/>
              </a:rPr>
              <a:t>Tableau</a:t>
            </a:r>
          </a:p>
        </p:txBody>
      </p:sp>
    </p:spTree>
    <p:extLst>
      <p:ext uri="{BB962C8B-B14F-4D97-AF65-F5344CB8AC3E}">
        <p14:creationId xmlns:p14="http://schemas.microsoft.com/office/powerpoint/2010/main" val="54645820"/>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a:xfrm>
            <a:off x="704476" y="1893515"/>
            <a:ext cx="13273820" cy="3939540"/>
          </a:xfrm>
        </p:spPr>
        <p:txBody>
          <a:bodyPr/>
          <a:lstStyle/>
          <a:p>
            <a:pPr marL="457200" indent="-457200" defTabSz="1306221" fontAlgn="auto">
              <a:defRPr/>
            </a:pPr>
            <a:r>
              <a:rPr lang="en-US" sz="2400" dirty="0">
                <a:ea typeface="+mn-ea"/>
                <a:hlinkClick r:id="rId3"/>
              </a:rPr>
              <a:t>Community Forums</a:t>
            </a:r>
            <a:r>
              <a:rPr lang="en-US" sz="2400" dirty="0">
                <a:ea typeface="+mn-ea"/>
              </a:rPr>
              <a:t> (</a:t>
            </a:r>
            <a:r>
              <a:rPr lang="en-US" sz="2400" dirty="0">
                <a:ea typeface="+mn-ea"/>
                <a:hlinkClick r:id="rId4"/>
              </a:rPr>
              <a:t>Web Data Connector</a:t>
            </a:r>
            <a:r>
              <a:rPr lang="en-US" sz="2400" dirty="0">
                <a:ea typeface="+mn-ea"/>
              </a:rPr>
              <a:t>)</a:t>
            </a:r>
          </a:p>
          <a:p>
            <a:pPr marL="457200" indent="-457200" defTabSz="1306221" fontAlgn="auto">
              <a:defRPr/>
            </a:pPr>
            <a:r>
              <a:rPr lang="en-US" sz="2400" dirty="0">
                <a:ea typeface="+mn-ea"/>
                <a:hlinkClick r:id="rId5"/>
              </a:rPr>
              <a:t>Tableau Help</a:t>
            </a:r>
            <a:endParaRPr lang="en-US" sz="2400" dirty="0">
              <a:ea typeface="+mn-ea"/>
            </a:endParaRPr>
          </a:p>
          <a:p>
            <a:pPr marL="457200" indent="-457200" defTabSz="1306221" fontAlgn="auto">
              <a:defRPr/>
            </a:pPr>
            <a:r>
              <a:rPr lang="en-US" sz="2400" dirty="0">
                <a:ea typeface="+mn-ea"/>
                <a:hlinkClick r:id="rId6"/>
              </a:rPr>
              <a:t>Getting Started with Tableau</a:t>
            </a:r>
            <a:endParaRPr lang="en-US" sz="2400" dirty="0">
              <a:ea typeface="+mn-ea"/>
            </a:endParaRPr>
          </a:p>
          <a:p>
            <a:pPr marL="457200" indent="-457200" defTabSz="1306221" fontAlgn="auto">
              <a:defRPr/>
            </a:pPr>
            <a:r>
              <a:rPr lang="en-US" sz="2400" dirty="0">
                <a:ea typeface="+mn-ea"/>
                <a:hlinkClick r:id="rId7"/>
              </a:rPr>
              <a:t>Dashboard Best Practices</a:t>
            </a:r>
            <a:endParaRPr lang="en-US" sz="2400" dirty="0">
              <a:ea typeface="+mn-ea"/>
            </a:endParaRPr>
          </a:p>
          <a:p>
            <a:pPr marL="457200" indent="-457200" defTabSz="1306221" fontAlgn="auto">
              <a:defRPr/>
            </a:pPr>
            <a:r>
              <a:rPr lang="en-US" sz="2400" dirty="0">
                <a:ea typeface="+mn-ea"/>
                <a:hlinkClick r:id="rId8"/>
              </a:rPr>
              <a:t>Using Web Data Connector</a:t>
            </a:r>
            <a:endParaRPr lang="en-US" sz="2400" dirty="0">
              <a:ea typeface="+mn-ea"/>
            </a:endParaRPr>
          </a:p>
          <a:p>
            <a:pPr marL="457200" indent="-457200" defTabSz="1306221" fontAlgn="auto">
              <a:defRPr/>
            </a:pPr>
            <a:r>
              <a:rPr lang="en-US" sz="2400" dirty="0">
                <a:ea typeface="+mn-ea"/>
                <a:hlinkClick r:id="rId9"/>
              </a:rPr>
              <a:t>Web Data Connector Tutorial</a:t>
            </a:r>
            <a:endParaRPr lang="en-US" sz="2400" dirty="0">
              <a:ea typeface="+mn-ea"/>
            </a:endParaRPr>
          </a:p>
          <a:p>
            <a:pPr marL="457200" indent="-457200" defTabSz="1306221" fontAlgn="auto">
              <a:defRPr/>
            </a:pPr>
            <a:r>
              <a:rPr lang="en-US" sz="2400" dirty="0">
                <a:ea typeface="+mn-ea"/>
                <a:hlinkClick r:id="rId10"/>
              </a:rPr>
              <a:t>Tableau Web Data Connector Home</a:t>
            </a:r>
            <a:endParaRPr lang="en-US" sz="2400" dirty="0">
              <a:ea typeface="+mn-ea"/>
            </a:endParaRPr>
          </a:p>
          <a:p>
            <a:pPr marL="457200" indent="-457200" defTabSz="1306221" fontAlgn="auto">
              <a:defRPr/>
            </a:pPr>
            <a:r>
              <a:rPr lang="en-US" sz="2400" dirty="0">
                <a:ea typeface="+mn-ea"/>
                <a:hlinkClick r:id="rId11"/>
              </a:rPr>
              <a:t>Web Data Connector Examples</a:t>
            </a:r>
            <a:endParaRPr lang="en-US" sz="2400" dirty="0">
              <a:ea typeface="+mn-ea"/>
            </a:endParaRPr>
          </a:p>
          <a:p>
            <a:pPr marL="457200" indent="-457200" defTabSz="1306221" fontAlgn="auto">
              <a:defRPr/>
            </a:pPr>
            <a:endParaRPr lang="en-US" sz="2400" dirty="0">
              <a:ea typeface="+mn-ea"/>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Tableau Resources</a:t>
            </a:r>
          </a:p>
        </p:txBody>
      </p:sp>
    </p:spTree>
    <p:extLst>
      <p:ext uri="{BB962C8B-B14F-4D97-AF65-F5344CB8AC3E}">
        <p14:creationId xmlns:p14="http://schemas.microsoft.com/office/powerpoint/2010/main" val="2569842244"/>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87388" y="1812925"/>
            <a:ext cx="13244512" cy="1577035"/>
          </a:xfrm>
        </p:spPr>
        <p:txBody>
          <a:bodyPr/>
          <a:lstStyle/>
          <a:p>
            <a:pPr defTabSz="1306221" fontAlgn="auto">
              <a:spcAft>
                <a:spcPts val="0"/>
              </a:spcAft>
              <a:buFont typeface="Arial" panose="020B0604020202020204" pitchFamily="34" charset="0"/>
              <a:buNone/>
              <a:defRPr/>
            </a:pPr>
            <a:r>
              <a:rPr lang="en-US" dirty="0">
                <a:ea typeface="+mn-ea"/>
              </a:rPr>
              <a:t>Any Questions?</a:t>
            </a:r>
          </a:p>
          <a:p>
            <a:pPr defTabSz="1306221" fontAlgn="auto">
              <a:lnSpc>
                <a:spcPct val="110000"/>
              </a:lnSpc>
              <a:spcBef>
                <a:spcPts val="1776"/>
              </a:spcBef>
              <a:spcAft>
                <a:spcPts val="0"/>
              </a:spcAft>
              <a:defRPr/>
            </a:pPr>
            <a:r>
              <a:rPr lang="en-US" sz="2400" dirty="0">
                <a:latin typeface="Merriweather Light"/>
                <a:ea typeface="+mn-ea"/>
                <a:cs typeface="Merriweather Light"/>
              </a:rPr>
              <a:t>Slides, workbooks and assets are available at</a:t>
            </a:r>
          </a:p>
          <a:p>
            <a:pPr defTabSz="1306221" fontAlgn="auto">
              <a:lnSpc>
                <a:spcPct val="110000"/>
              </a:lnSpc>
              <a:spcBef>
                <a:spcPts val="0"/>
              </a:spcBef>
              <a:spcAft>
                <a:spcPts val="0"/>
              </a:spcAft>
              <a:defRPr/>
            </a:pPr>
            <a:r>
              <a:rPr lang="en-US" sz="2400" dirty="0">
                <a:hlinkClick r:id="rId3"/>
              </a:rPr>
              <a:t>https://github.com/spencer-shadley/data-lecture</a:t>
            </a:r>
            <a:endParaRPr lang="en-US" sz="2400" dirty="0">
              <a:latin typeface="Merriweather Light"/>
              <a:ea typeface="+mn-ea"/>
              <a:cs typeface="Merriweather Light"/>
            </a:endParaRPr>
          </a:p>
        </p:txBody>
      </p:sp>
    </p:spTree>
    <p:extLst>
      <p:ext uri="{BB962C8B-B14F-4D97-AF65-F5344CB8AC3E}">
        <p14:creationId xmlns:p14="http://schemas.microsoft.com/office/powerpoint/2010/main" val="27954268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1269578"/>
          </a:xfrm>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a:p>
            <a:pPr defTabSz="1306221" fontAlgn="auto">
              <a:lnSpc>
                <a:spcPct val="80000"/>
              </a:lnSpc>
              <a:spcAft>
                <a:spcPts val="0"/>
              </a:spcAft>
              <a:buFont typeface="Arial" panose="020B0604020202020204" pitchFamily="34" charset="0"/>
              <a:buNone/>
              <a:defRPr/>
            </a:pPr>
            <a:r>
              <a:rPr lang="en-US" dirty="0">
                <a:ea typeface="+mn-ea"/>
              </a:rPr>
              <a:t>2 lines max</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
        <p:nvSpPr>
          <p:cNvPr id="3" name="Content Placeholder 2"/>
          <p:cNvSpPr>
            <a:spLocks noGrp="1"/>
          </p:cNvSpPr>
          <p:nvPr>
            <p:ph idx="14"/>
          </p:nvPr>
        </p:nvSpPr>
        <p:spPr/>
        <p:txBody>
          <a:bodyPr/>
          <a:lstStyle/>
          <a:p>
            <a:pPr defTabSz="1306221" fontAlgn="auto">
              <a:defRPr/>
            </a:pPr>
            <a:r>
              <a:rPr lang="en-US" dirty="0">
                <a:ea typeface="+mn-ea"/>
              </a:rPr>
              <a:t>[Copy content]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a:xfrm>
            <a:off x="704357" y="1893515"/>
            <a:ext cx="13274793" cy="3477875"/>
          </a:xfrm>
        </p:spPr>
        <p:txBody>
          <a:bodyPr/>
          <a:lstStyle/>
          <a:p>
            <a:pPr defTabSz="1306221" fontAlgn="auto">
              <a:defRPr/>
            </a:pPr>
            <a:r>
              <a:rPr lang="en-US" dirty="0">
                <a:ea typeface="+mn-ea"/>
              </a:rPr>
              <a:t>Why does data matter?</a:t>
            </a:r>
          </a:p>
          <a:p>
            <a:pPr defTabSz="1306221" fontAlgn="auto">
              <a:defRPr/>
            </a:pPr>
            <a:r>
              <a:rPr lang="en-US" dirty="0">
                <a:ea typeface="+mn-ea"/>
              </a:rPr>
              <a:t>[High-level content] </a:t>
            </a:r>
          </a:p>
          <a:p>
            <a:pPr lvl="1" defTabSz="1306221" fontAlgn="auto">
              <a:defRPr/>
            </a:pPr>
            <a:r>
              <a:rPr lang="en-US" dirty="0">
                <a:ea typeface="+mn-ea"/>
              </a:rPr>
              <a:t>[Secondary information about high-level content]</a:t>
            </a:r>
          </a:p>
          <a:p>
            <a:pPr lvl="2" defTabSz="1306221" fontAlgn="auto">
              <a:buFont typeface="Arial"/>
              <a:buChar char="•"/>
              <a:defRPr/>
            </a:pPr>
            <a:r>
              <a:rPr lang="en-US" dirty="0">
                <a:ea typeface="+mn-ea"/>
              </a:rPr>
              <a:t>[More details]</a:t>
            </a:r>
          </a:p>
          <a:p>
            <a:pPr lvl="2" defTabSz="1306221" fontAlgn="auto">
              <a:buFont typeface="Arial"/>
              <a:buChar char="•"/>
              <a:defRPr/>
            </a:pPr>
            <a:r>
              <a:rPr lang="en-US" dirty="0">
                <a:ea typeface="+mn-ea"/>
              </a:rPr>
              <a:t>[More details] </a:t>
            </a:r>
          </a:p>
          <a:p>
            <a:pPr lvl="2" defTabSz="1306221" fontAlgn="auto">
              <a:buFont typeface="Arial"/>
              <a:buChar char="•"/>
              <a:defRPr/>
            </a:pPr>
            <a:r>
              <a:rPr lang="en-US" dirty="0">
                <a:ea typeface="+mn-ea"/>
              </a:rPr>
              <a:t>[More details]</a:t>
            </a:r>
          </a:p>
          <a:p>
            <a:pPr lvl="1" defTabSz="1306221" fontAlgn="auto">
              <a:defRPr/>
            </a:pPr>
            <a:r>
              <a:rPr lang="en-US" dirty="0">
                <a:ea typeface="+mn-ea"/>
              </a:rPr>
              <a:t>[Secondary information about high-level content]</a:t>
            </a:r>
          </a:p>
          <a:p>
            <a:pPr lvl="1" defTabSz="1306221" fontAlgn="auto">
              <a:defRPr/>
            </a:pPr>
            <a:r>
              <a:rPr lang="en-US" dirty="0">
                <a:ea typeface="+mn-ea"/>
              </a:rPr>
              <a:t> [High-level content]</a:t>
            </a:r>
          </a:p>
        </p:txBody>
      </p:sp>
      <p:sp>
        <p:nvSpPr>
          <p:cNvPr id="6"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ea typeface="+mn-ea"/>
              </a:rPr>
              <a:t>[Title/Topic]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4"/>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7" name="Content Placeholder 4"/>
          <p:cNvSpPr>
            <a:spLocks noGrp="1"/>
          </p:cNvSpPr>
          <p:nvPr>
            <p:ph idx="15"/>
          </p:nvPr>
        </p:nvSpPr>
        <p:spPr/>
        <p:txBody>
          <a:bodyPr/>
          <a:lstStyle/>
          <a:p>
            <a:pPr marL="457200" indent="-457200" defTabSz="1306221" fontAlgn="auto">
              <a:defRPr/>
            </a:pPr>
            <a:r>
              <a:rPr lang="en-US" dirty="0">
                <a:ea typeface="+mn-ea"/>
              </a:rPr>
              <a:t>[First Point]</a:t>
            </a:r>
          </a:p>
          <a:p>
            <a:pPr marL="457200" indent="-457200" defTabSz="1306221" fontAlgn="auto">
              <a:defRPr/>
            </a:pPr>
            <a:r>
              <a:rPr lang="en-US" dirty="0">
                <a:ea typeface="+mn-ea"/>
              </a:rPr>
              <a:t>[Second Point]</a:t>
            </a:r>
          </a:p>
          <a:p>
            <a:pPr marL="681038" lvl="2" indent="-457200" defTabSz="1306221" fontAlgn="auto">
              <a:defRPr/>
            </a:pPr>
            <a:r>
              <a:rPr lang="en-US" dirty="0">
                <a:latin typeface="Merriweather Light"/>
                <a:ea typeface="+mn-ea"/>
                <a:cs typeface="Merriweather Light"/>
              </a:rPr>
              <a:t>[Sub bullet]</a:t>
            </a:r>
          </a:p>
          <a:p>
            <a:pPr marL="681038" lvl="2" indent="-457200" defTabSz="1306221" fontAlgn="auto">
              <a:defRPr/>
            </a:pPr>
            <a:r>
              <a:rPr lang="en-US" dirty="0">
                <a:latin typeface="Merriweather Light"/>
                <a:ea typeface="+mn-ea"/>
                <a:cs typeface="Merriweather Light"/>
              </a:rPr>
              <a:t>[Sub bullet]</a:t>
            </a:r>
          </a:p>
        </p:txBody>
      </p:sp>
      <p:sp>
        <p:nvSpPr>
          <p:cNvPr id="4" name="Text Placeholder 3"/>
          <p:cNvSpPr>
            <a:spLocks noGrp="1"/>
          </p:cNvSpPr>
          <p:nvPr>
            <p:ph type="body" sz="quarter" idx="12"/>
          </p:nvPr>
        </p:nvSpPr>
        <p:spPr>
          <a:xfrm>
            <a:off x="710057" y="598699"/>
            <a:ext cx="13269093" cy="577081"/>
          </a:xfrm>
        </p:spPr>
        <p:txBody>
          <a:bodyPr/>
          <a:lstStyle/>
          <a:p>
            <a:r>
              <a:rPr lang="en-US" dirty="0"/>
              <a:t>[Title/Topic]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Picture Placeholder 1"/>
          <p:cNvSpPr>
            <a:spLocks noGrp="1"/>
          </p:cNvSpPr>
          <p:nvPr>
            <p:ph type="pic" sz="quarter" idx="10"/>
          </p:nvPr>
        </p:nvSpPr>
        <p:spPr bwMode="auto">
          <a:xfrm>
            <a:off x="0" y="0"/>
            <a:ext cx="14630400" cy="8229600"/>
          </a:xfrm>
          <a:noFill/>
          <a:ln>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pic>
        <p:nvPicPr>
          <p:cNvPr id="6" name="Picture 5" descr="Bottom_Viz_August-09.png"/>
          <p:cNvPicPr>
            <a:picLocks noChangeAspect="1"/>
          </p:cNvPicPr>
          <p:nvPr/>
        </p:nvPicPr>
        <p:blipFill rotWithShape="1">
          <a:blip r:embed="rId3" cstate="email">
            <a:extLst>
              <a:ext uri="{28A0092B-C50C-407E-A947-70E740481C1C}">
                <a14:useLocalDpi xmlns:a14="http://schemas.microsoft.com/office/drawing/2010/main" val="0"/>
              </a:ext>
            </a:extLst>
          </a:blip>
          <a:srcRect l="1098" b="58330"/>
          <a:stretch/>
        </p:blipFill>
        <p:spPr>
          <a:xfrm flipH="1">
            <a:off x="0" y="6910529"/>
            <a:ext cx="14630400" cy="13190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F89766-138E-4143-9B57-976D4CA07254}"/>
              </a:ext>
            </a:extLst>
          </p:cNvPr>
          <p:cNvPicPr>
            <a:picLocks noGrp="1" noChangeAspect="1"/>
          </p:cNvPicPr>
          <p:nvPr>
            <p:ph type="pic" sz="quarter" idx="10"/>
          </p:nvPr>
        </p:nvPicPr>
        <p:blipFill>
          <a:blip r:embed="rId2" cstate="email">
            <a:extLst>
              <a:ext uri="{28A0092B-C50C-407E-A947-70E740481C1C}">
                <a14:useLocalDpi xmlns:a14="http://schemas.microsoft.com/office/drawing/2010/main" val="0"/>
              </a:ext>
            </a:extLst>
          </a:blip>
          <a:srcRect t="7813" b="7813"/>
          <a:stretch>
            <a:fillRect/>
          </a:stretch>
        </p:blipFill>
        <p:spPr/>
      </p:pic>
    </p:spTree>
    <p:extLst>
      <p:ext uri="{BB962C8B-B14F-4D97-AF65-F5344CB8AC3E}">
        <p14:creationId xmlns:p14="http://schemas.microsoft.com/office/powerpoint/2010/main" val="732574801"/>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idx="4294967295"/>
          </p:nvPr>
        </p:nvSpPr>
        <p:spPr>
          <a:xfrm>
            <a:off x="704850" y="1811338"/>
            <a:ext cx="13274675" cy="635000"/>
          </a:xfrm>
        </p:spPr>
        <p:txBody>
          <a:bodyPr/>
          <a:lstStyle/>
          <a:p>
            <a:r>
              <a:rPr lang="en-US">
                <a:solidFill>
                  <a:srgbClr val="4C4C4C"/>
                </a:solidFill>
                <a:latin typeface="BentonSans Book" charset="0"/>
              </a:rPr>
              <a:t>Instructional Slides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4"/>
          </p:nvPr>
        </p:nvSpPr>
        <p:spPr/>
        <p:txBody>
          <a:bodyPr/>
          <a:lstStyle/>
          <a:p>
            <a:pPr marL="457200" indent="-457200" defTabSz="1306221" fontAlgn="auto">
              <a:defRPr/>
            </a:pPr>
            <a:r>
              <a:rPr lang="en-US" sz="2400" dirty="0">
                <a:ea typeface="+mn-ea"/>
              </a:rPr>
              <a:t>All headline copy should be in Benton Sans. All body copy should be in </a:t>
            </a:r>
            <a:r>
              <a:rPr lang="en-US" sz="2400" dirty="0" err="1">
                <a:ea typeface="+mn-ea"/>
              </a:rPr>
              <a:t>Merriweather</a:t>
            </a:r>
            <a:r>
              <a:rPr lang="en-US" sz="2400" dirty="0">
                <a:ea typeface="+mn-ea"/>
              </a:rPr>
              <a:t>.  </a:t>
            </a:r>
          </a:p>
          <a:p>
            <a:pPr marL="457200" indent="-457200" defTabSz="1306221" fontAlgn="auto">
              <a:defRPr/>
            </a:pPr>
            <a:r>
              <a:rPr lang="en-US" sz="2400" dirty="0">
                <a:ea typeface="+mn-ea"/>
              </a:rPr>
              <a:t>Title copy should be top left aligned.</a:t>
            </a:r>
          </a:p>
          <a:p>
            <a:pPr marL="457200" indent="-457200" defTabSz="1306221" fontAlgn="auto">
              <a:defRPr/>
            </a:pPr>
            <a:r>
              <a:rPr lang="en-US" sz="2400" dirty="0">
                <a:ea typeface="+mn-ea"/>
              </a:rPr>
              <a:t>Copy blocks should be top left aligned.</a:t>
            </a:r>
          </a:p>
          <a:p>
            <a:pPr marL="457200" indent="-457200" defTabSz="1306221" fontAlgn="auto">
              <a:defRPr/>
            </a:pPr>
            <a:r>
              <a:rPr lang="en-US" sz="2400" dirty="0">
                <a:ea typeface="+mn-ea"/>
              </a:rPr>
              <a:t>Copy should be in the dark grey theme color, or reversed out.</a:t>
            </a:r>
          </a:p>
          <a:p>
            <a:pPr marL="457200" indent="-457200" defTabSz="1306221" fontAlgn="auto">
              <a:defRPr/>
            </a:pPr>
            <a:r>
              <a:rPr lang="en-US" sz="2400" dirty="0">
                <a:ea typeface="+mn-ea"/>
              </a:rPr>
              <a:t>Please use theme colors for all elements.</a:t>
            </a:r>
          </a:p>
          <a:p>
            <a:pPr marL="457200" indent="-457200" defTabSz="1306221" fontAlgn="auto">
              <a:defRPr/>
            </a:pPr>
            <a:r>
              <a:rPr lang="en-US" sz="2400" dirty="0">
                <a:ea typeface="+mn-ea"/>
              </a:rPr>
              <a:t>Copy should be minimal &amp; should be reference points to be discussed verbally.</a:t>
            </a:r>
          </a:p>
          <a:p>
            <a:pPr marL="457200" indent="-457200" defTabSz="1306221" fontAlgn="auto">
              <a:defRPr/>
            </a:pPr>
            <a:r>
              <a:rPr lang="en-US" sz="2400" dirty="0">
                <a:ea typeface="+mn-ea"/>
              </a:rPr>
              <a:t>Reference guides for margins &amp; alignment.</a:t>
            </a:r>
          </a:p>
          <a:p>
            <a:pPr marL="457200" indent="-457200" defTabSz="1306221" fontAlgn="auto">
              <a:defRPr/>
            </a:pPr>
            <a:r>
              <a:rPr lang="en-US" sz="2400" dirty="0">
                <a:ea typeface="+mn-ea"/>
              </a:rPr>
              <a:t>Use provided template pages when possible.  They are named for best use.</a:t>
            </a:r>
          </a:p>
          <a:p>
            <a:pPr marL="457200" indent="-457200" defTabSz="1306221" fontAlgn="auto">
              <a:defRPr/>
            </a:pPr>
            <a:r>
              <a:rPr lang="en-US" sz="2400" dirty="0">
                <a:ea typeface="+mn-ea"/>
              </a:rPr>
              <a:t>Keep slides simple &amp; clean like normal Tableau branding. </a:t>
            </a:r>
          </a:p>
          <a:p>
            <a:pPr marL="457200" indent="-457200" defTabSz="1306221" fontAlgn="auto">
              <a:defRPr/>
            </a:pPr>
            <a:r>
              <a:rPr lang="en-US" sz="2400" dirty="0">
                <a:ea typeface="+mn-ea"/>
              </a:rPr>
              <a:t>Delete unused master pages when saving to help with file size. </a:t>
            </a:r>
          </a:p>
          <a:p>
            <a:pPr marL="457200" indent="-457200" defTabSz="1306221" fontAlgn="auto">
              <a:defRPr/>
            </a:pPr>
            <a:r>
              <a:rPr lang="en-US" sz="2400" dirty="0">
                <a:ea typeface="+mn-ea"/>
              </a:rPr>
              <a:t>Compress images &amp; delete cropped out areas to reduce file size. </a:t>
            </a: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Best Practices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bwMode="auto">
          <a:xfrm>
            <a:off x="8535988" y="3533775"/>
            <a:ext cx="1249362" cy="1249363"/>
          </a:xfrm>
          <a:prstGeom prst="ellipse">
            <a:avLst/>
          </a:prstGeom>
          <a:solidFill>
            <a:schemeClr val="accent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3</a:t>
            </a:r>
          </a:p>
        </p:txBody>
      </p:sp>
      <p:sp>
        <p:nvSpPr>
          <p:cNvPr id="5" name="Oval 4"/>
          <p:cNvSpPr/>
          <p:nvPr/>
        </p:nvSpPr>
        <p:spPr bwMode="auto">
          <a:xfrm>
            <a:off x="7185025" y="3533775"/>
            <a:ext cx="1249363" cy="1249363"/>
          </a:xfrm>
          <a:prstGeom prst="ellipse">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2</a:t>
            </a:r>
          </a:p>
        </p:txBody>
      </p:sp>
      <p:sp>
        <p:nvSpPr>
          <p:cNvPr id="6" name="Oval 5"/>
          <p:cNvSpPr/>
          <p:nvPr/>
        </p:nvSpPr>
        <p:spPr bwMode="auto">
          <a:xfrm>
            <a:off x="5834063" y="3533775"/>
            <a:ext cx="1249362" cy="1249363"/>
          </a:xfrm>
          <a:prstGeom prst="ellipse">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1</a:t>
            </a:r>
          </a:p>
        </p:txBody>
      </p:sp>
      <p:sp>
        <p:nvSpPr>
          <p:cNvPr id="7" name="Oval 6"/>
          <p:cNvSpPr/>
          <p:nvPr/>
        </p:nvSpPr>
        <p:spPr bwMode="auto">
          <a:xfrm>
            <a:off x="12590463" y="3533775"/>
            <a:ext cx="1249362" cy="1249363"/>
          </a:xfrm>
          <a:prstGeom prst="ellipse">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0" tIns="0" rIns="0" bIns="0" anchor="ctr"/>
          <a:lstStyle/>
          <a:p>
            <a:pPr algn="ctr" defTabSz="1096960">
              <a:defRPr/>
            </a:pPr>
            <a:r>
              <a:rPr lang="en-US" sz="1400" dirty="0">
                <a:solidFill>
                  <a:schemeClr val="bg1"/>
                </a:solidFill>
                <a:latin typeface="Merriweather Light"/>
                <a:cs typeface="Merriweather Light"/>
              </a:rPr>
              <a:t>Accent 6</a:t>
            </a:r>
          </a:p>
        </p:txBody>
      </p:sp>
      <p:sp>
        <p:nvSpPr>
          <p:cNvPr id="8" name="Oval 7"/>
          <p:cNvSpPr/>
          <p:nvPr/>
        </p:nvSpPr>
        <p:spPr bwMode="auto">
          <a:xfrm>
            <a:off x="11239500" y="3533775"/>
            <a:ext cx="1249363" cy="1249363"/>
          </a:xfrm>
          <a:prstGeom prst="ellipse">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5</a:t>
            </a:r>
          </a:p>
        </p:txBody>
      </p:sp>
      <p:sp>
        <p:nvSpPr>
          <p:cNvPr id="9" name="Oval 8"/>
          <p:cNvSpPr/>
          <p:nvPr/>
        </p:nvSpPr>
        <p:spPr bwMode="auto">
          <a:xfrm>
            <a:off x="9886950" y="3533775"/>
            <a:ext cx="1249363" cy="1249363"/>
          </a:xfrm>
          <a:prstGeom prst="ellipse">
            <a:avLst/>
          </a:prstGeom>
          <a:solidFill>
            <a:schemeClr val="accent3"/>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0" tIns="0" rIns="0" bIns="0" anchor="ctr"/>
          <a:lstStyle/>
          <a:p>
            <a:pPr algn="ctr" defTabSz="1096960">
              <a:defRPr/>
            </a:pPr>
            <a:r>
              <a:rPr lang="en-US" sz="1400" dirty="0">
                <a:solidFill>
                  <a:srgbClr val="FFFFFF"/>
                </a:solidFill>
                <a:latin typeface="Merriweather Light"/>
                <a:cs typeface="Merriweather Light"/>
              </a:rPr>
              <a:t>Accent 4</a:t>
            </a:r>
          </a:p>
        </p:txBody>
      </p:sp>
      <p:sp>
        <p:nvSpPr>
          <p:cNvPr id="10" name="Oval 9"/>
          <p:cNvSpPr/>
          <p:nvPr/>
        </p:nvSpPr>
        <p:spPr bwMode="auto">
          <a:xfrm>
            <a:off x="3620632" y="3533652"/>
            <a:ext cx="1249354" cy="1248850"/>
          </a:xfrm>
          <a:prstGeom prst="ellipse">
            <a:avLst/>
          </a:prstGeom>
          <a:solidFill>
            <a:srgbClr val="4C4C4C"/>
          </a:solidFill>
          <a:ln>
            <a:solidFill>
              <a:srgbClr val="FFFFFF">
                <a:alpha val="9020"/>
              </a:srgb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2</a:t>
            </a:r>
          </a:p>
        </p:txBody>
      </p:sp>
      <p:sp>
        <p:nvSpPr>
          <p:cNvPr id="11" name="Oval 10"/>
          <p:cNvSpPr/>
          <p:nvPr/>
        </p:nvSpPr>
        <p:spPr bwMode="auto">
          <a:xfrm>
            <a:off x="2269336" y="3533652"/>
            <a:ext cx="1249354" cy="1248850"/>
          </a:xfrm>
          <a:prstGeom prst="ellipse">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gradFill>
                  <a:gsLst>
                    <a:gs pos="0">
                      <a:schemeClr val="bg1"/>
                    </a:gs>
                    <a:gs pos="100000">
                      <a:schemeClr val="bg1"/>
                    </a:gs>
                  </a:gsLst>
                  <a:lin ang="5400000" scaled="0"/>
                </a:gradFill>
                <a:latin typeface="Merriweather Light"/>
                <a:cs typeface="Merriweather Light"/>
              </a:rPr>
              <a:t>Text/</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Background</a:t>
            </a:r>
          </a:p>
          <a:p>
            <a:pPr algn="ctr" defTabSz="1096960">
              <a:defRPr/>
            </a:pPr>
            <a:r>
              <a:rPr lang="en-US" sz="1400" dirty="0">
                <a:gradFill>
                  <a:gsLst>
                    <a:gs pos="0">
                      <a:schemeClr val="bg1"/>
                    </a:gs>
                    <a:gs pos="100000">
                      <a:schemeClr val="bg1"/>
                    </a:gs>
                  </a:gsLst>
                  <a:lin ang="5400000" scaled="0"/>
                </a:gradFill>
                <a:latin typeface="Merriweather Light"/>
                <a:cs typeface="Merriweather Light"/>
              </a:rPr>
              <a:t>Dark 1</a:t>
            </a:r>
          </a:p>
        </p:txBody>
      </p:sp>
      <p:sp>
        <p:nvSpPr>
          <p:cNvPr id="12" name="Oval 11"/>
          <p:cNvSpPr/>
          <p:nvPr/>
        </p:nvSpPr>
        <p:spPr bwMode="auto">
          <a:xfrm>
            <a:off x="917575" y="3533775"/>
            <a:ext cx="1249363" cy="1249363"/>
          </a:xfrm>
          <a:prstGeom prst="ellipse">
            <a:avLst/>
          </a:prstGeom>
          <a:solidFill>
            <a:schemeClr val="bg1"/>
          </a:solidFill>
          <a:ln>
            <a:solidFill>
              <a:schemeClr val="accent5">
                <a:alpha val="18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defTabSz="1096960">
              <a:defRPr/>
            </a:pPr>
            <a:r>
              <a:rPr lang="en-US" sz="1400" dirty="0">
                <a:solidFill>
                  <a:srgbClr val="4C4C4C"/>
                </a:solidFill>
                <a:latin typeface="Merriweather Light"/>
                <a:cs typeface="Merriweather Light"/>
              </a:rPr>
              <a:t>Text/</a:t>
            </a:r>
          </a:p>
          <a:p>
            <a:pPr algn="ctr" defTabSz="1096960">
              <a:defRPr/>
            </a:pPr>
            <a:r>
              <a:rPr lang="en-US" sz="1400" dirty="0">
                <a:solidFill>
                  <a:srgbClr val="4C4C4C"/>
                </a:solidFill>
                <a:latin typeface="Merriweather Light"/>
                <a:cs typeface="Merriweather Light"/>
              </a:rPr>
              <a:t>Background</a:t>
            </a:r>
          </a:p>
          <a:p>
            <a:pPr algn="ctr" defTabSz="1096960">
              <a:defRPr/>
            </a:pPr>
            <a:r>
              <a:rPr lang="en-US" sz="1400" dirty="0">
                <a:solidFill>
                  <a:srgbClr val="4C4C4C"/>
                </a:solidFill>
                <a:latin typeface="Merriweather Light"/>
                <a:cs typeface="Merriweather Light"/>
              </a:rPr>
              <a:t>Light 1</a:t>
            </a:r>
          </a:p>
        </p:txBody>
      </p:sp>
      <p:sp>
        <p:nvSpPr>
          <p:cNvPr id="27" name="TextBox 26"/>
          <p:cNvSpPr txBox="1"/>
          <p:nvPr/>
        </p:nvSpPr>
        <p:spPr>
          <a:xfrm>
            <a:off x="8221663" y="2667000"/>
            <a:ext cx="3273425" cy="369888"/>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Accent colors</a:t>
            </a:r>
          </a:p>
        </p:txBody>
      </p:sp>
      <p:grpSp>
        <p:nvGrpSpPr>
          <p:cNvPr id="23563" name="Group 30"/>
          <p:cNvGrpSpPr>
            <a:grpSpLocks/>
          </p:cNvGrpSpPr>
          <p:nvPr/>
        </p:nvGrpSpPr>
        <p:grpSpPr bwMode="auto">
          <a:xfrm>
            <a:off x="5802313" y="2867025"/>
            <a:ext cx="8072437" cy="488950"/>
            <a:chOff x="5068911" y="3783440"/>
            <a:chExt cx="6196192" cy="375601"/>
          </a:xfrm>
        </p:grpSpPr>
        <p:cxnSp>
          <p:nvCxnSpPr>
            <p:cNvPr id="26" name="Straight Connector 25"/>
            <p:cNvCxnSpPr/>
            <p:nvPr/>
          </p:nvCxnSpPr>
          <p:spPr>
            <a:xfrm>
              <a:off x="5079877" y="3965143"/>
              <a:ext cx="6176696"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29" name="Straight Connector 28"/>
            <p:cNvCxnSpPr/>
            <p:nvPr/>
          </p:nvCxnSpPr>
          <p:spPr>
            <a:xfrm>
              <a:off x="5068911" y="3795635"/>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1265103" y="3783440"/>
              <a:ext cx="0" cy="36340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23564" name="Group 19"/>
          <p:cNvGrpSpPr>
            <a:grpSpLocks/>
          </p:cNvGrpSpPr>
          <p:nvPr/>
        </p:nvGrpSpPr>
        <p:grpSpPr bwMode="auto">
          <a:xfrm>
            <a:off x="744538" y="2867025"/>
            <a:ext cx="4532312" cy="488950"/>
            <a:chOff x="744538" y="2866688"/>
            <a:chExt cx="4532977" cy="489145"/>
          </a:xfrm>
        </p:grpSpPr>
        <p:cxnSp>
          <p:nvCxnSpPr>
            <p:cNvPr id="36" name="Straight Connector 35"/>
            <p:cNvCxnSpPr/>
            <p:nvPr/>
          </p:nvCxnSpPr>
          <p:spPr>
            <a:xfrm>
              <a:off x="744538" y="3103320"/>
              <a:ext cx="4517100" cy="0"/>
            </a:xfrm>
            <a:prstGeom prst="line">
              <a:avLst/>
            </a:prstGeom>
            <a:noFill/>
            <a:ln>
              <a:solidFill>
                <a:schemeClr val="accent5"/>
              </a:solidFill>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Connector 36"/>
            <p:cNvCxnSpPr/>
            <p:nvPr/>
          </p:nvCxnSpPr>
          <p:spPr>
            <a:xfrm>
              <a:off x="744538" y="2866688"/>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277515" y="2882569"/>
              <a:ext cx="0" cy="473264"/>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763588" y="2203450"/>
            <a:ext cx="4484687" cy="739775"/>
          </a:xfrm>
          <a:prstGeom prst="rect">
            <a:avLst/>
          </a:prstGeom>
          <a:noFill/>
        </p:spPr>
        <p:txBody>
          <a:bodyPr lIns="0" tIns="0" rIns="0" bIns="0">
            <a:spAutoFit/>
          </a:bodyPr>
          <a:lstStyle/>
          <a:p>
            <a:pPr algn="ctr" defTabSz="1306221" fontAlgn="auto">
              <a:spcBef>
                <a:spcPts val="0"/>
              </a:spcBef>
              <a:spcAft>
                <a:spcPts val="0"/>
              </a:spcAft>
              <a:defRPr/>
            </a:pPr>
            <a:r>
              <a:rPr lang="en-US" sz="2400" dirty="0">
                <a:solidFill>
                  <a:schemeClr val="accent5"/>
                </a:solidFill>
                <a:latin typeface="Merriweather Light"/>
                <a:ea typeface="+mn-ea"/>
                <a:cs typeface="Merriweather Light"/>
              </a:rPr>
              <a:t>Text &amp; slide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background colors</a:t>
            </a:r>
          </a:p>
        </p:txBody>
      </p:sp>
      <p:sp>
        <p:nvSpPr>
          <p:cNvPr id="16" name="Rectangle 15"/>
          <p:cNvSpPr/>
          <p:nvPr/>
        </p:nvSpPr>
        <p:spPr>
          <a:xfrm>
            <a:off x="5770563" y="5187950"/>
            <a:ext cx="8189912" cy="1938338"/>
          </a:xfrm>
          <a:prstGeom prst="rect">
            <a:avLst/>
          </a:prstGeom>
        </p:spPr>
        <p:txBody>
          <a:bodyPr>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Type and background combinations must meet a minimum 4.5:1 contrast ratio or greater for accessibility and large format screen legibility. </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Examples above demonstrate correct color use for</a:t>
            </a:r>
            <a:br>
              <a:rPr lang="en-US" sz="2400" dirty="0">
                <a:solidFill>
                  <a:schemeClr val="accent5"/>
                </a:solidFill>
                <a:latin typeface="Merriweather Light"/>
                <a:ea typeface="+mn-ea"/>
                <a:cs typeface="Merriweather Light"/>
              </a:rPr>
            </a:br>
            <a:r>
              <a:rPr lang="en-US" sz="2400" dirty="0">
                <a:solidFill>
                  <a:schemeClr val="accent5"/>
                </a:solidFill>
                <a:latin typeface="Merriweather Light"/>
                <a:ea typeface="+mn-ea"/>
                <a:cs typeface="Merriweather Light"/>
              </a:rPr>
              <a:t>on-screen applications. </a:t>
            </a:r>
          </a:p>
        </p:txBody>
      </p:sp>
      <p:pic>
        <p:nvPicPr>
          <p:cNvPr id="23567" name="Picture 23" descr="Screen Shot 2015-11-23 at 3.48.16 PM.png"/>
          <p:cNvPicPr>
            <a:picLocks noChangeAspect="1"/>
          </p:cNvPicPr>
          <p:nvPr/>
        </p:nvPicPr>
        <p:blipFill>
          <a:blip r:embed="rId3">
            <a:extLst>
              <a:ext uri="{28A0092B-C50C-407E-A947-70E740481C1C}">
                <a14:useLocalDpi xmlns:a14="http://schemas.microsoft.com/office/drawing/2010/main" val="0"/>
              </a:ext>
            </a:extLst>
          </a:blip>
          <a:srcRect t="3278" r="1192"/>
          <a:stretch>
            <a:fillRect/>
          </a:stretch>
        </p:blipFill>
        <p:spPr bwMode="auto">
          <a:xfrm>
            <a:off x="695325" y="5173663"/>
            <a:ext cx="3324225" cy="2112962"/>
          </a:xfrm>
          <a:prstGeom prst="rect">
            <a:avLst/>
          </a:prstGeom>
          <a:noFill/>
          <a:ln w="317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sp>
        <p:nvSpPr>
          <p:cNvPr id="23568" name="Text Placeholder 2"/>
          <p:cNvSpPr>
            <a:spLocks noGrp="1"/>
          </p:cNvSpPr>
          <p:nvPr>
            <p:ph type="body" sz="quarter" idx="4294967295"/>
          </p:nvPr>
        </p:nvSpPr>
        <p:spPr bwMode="auto">
          <a:xfrm>
            <a:off x="712788" y="598488"/>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a:solidFill>
                  <a:srgbClr val="4C4C4C"/>
                </a:solidFill>
                <a:latin typeface="BentonSans Book" charset="0"/>
                <a:cs typeface="BentonSans Book" charset="0"/>
              </a:rPr>
              <a:t>Theme Colors</a:t>
            </a:r>
          </a:p>
          <a:p>
            <a:pPr marL="0" indent="0">
              <a:buFont typeface="Arial" charset="0"/>
              <a:buNone/>
            </a:pPr>
            <a:r>
              <a:rPr lang="en-US" sz="2800">
                <a:solidFill>
                  <a:srgbClr val="4C4C4C"/>
                </a:solidFill>
                <a:latin typeface="BentonSans Book" charset="0"/>
                <a:cs typeface="BentonSans Book" charset="0"/>
              </a:rPr>
              <a:t>PowerPoint palette for this Slide Master</a:t>
            </a:r>
          </a:p>
          <a:p>
            <a:pPr marL="0" indent="0">
              <a:buFont typeface="Arial" charset="0"/>
              <a:buNone/>
            </a:pPr>
            <a:endParaRPr lang="en-US">
              <a:solidFill>
                <a:srgbClr val="4C4C4C"/>
              </a:solidFill>
              <a:latin typeface="BentonSans Book" charset="0"/>
              <a:cs typeface="BentonSans Book"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709613" y="598488"/>
            <a:ext cx="13269912" cy="635000"/>
          </a:xfrm>
        </p:spPr>
        <p:txBody>
          <a:bodyPr/>
          <a:lstStyle/>
          <a:p>
            <a:pPr defTabSz="1306221" fontAlgn="auto">
              <a:spcAft>
                <a:spcPts val="0"/>
              </a:spcAft>
              <a:defRPr/>
            </a:pPr>
            <a:r>
              <a:rPr lang="en-US" dirty="0">
                <a:ea typeface="+mn-ea"/>
              </a:rPr>
              <a:t>Typography</a:t>
            </a:r>
          </a:p>
        </p:txBody>
      </p:sp>
      <p:sp>
        <p:nvSpPr>
          <p:cNvPr id="6" name="Content Placeholder 5"/>
          <p:cNvSpPr>
            <a:spLocks noGrp="1"/>
          </p:cNvSpPr>
          <p:nvPr>
            <p:ph idx="14"/>
          </p:nvPr>
        </p:nvSpPr>
        <p:spPr>
          <a:xfrm>
            <a:off x="714375" y="1874838"/>
            <a:ext cx="13284200" cy="5900162"/>
          </a:xfrm>
        </p:spPr>
        <p:txBody>
          <a:bodyPr/>
          <a:lstStyle/>
          <a:p>
            <a:pPr defTabSz="1306221" fontAlgn="auto">
              <a:defRPr/>
            </a:pPr>
            <a:r>
              <a:rPr lang="en-US" dirty="0">
                <a:latin typeface="BentonSans Book"/>
                <a:ea typeface="+mn-ea"/>
                <a:cs typeface="BentonSans Book"/>
              </a:rPr>
              <a:t>Fonts</a:t>
            </a:r>
          </a:p>
          <a:p>
            <a:pPr marL="0" lvl="1" defTabSz="1306221" fontAlgn="auto">
              <a:defRPr/>
            </a:pPr>
            <a:r>
              <a:rPr lang="en-US" sz="2100" dirty="0">
                <a:latin typeface="Merriweather Light"/>
                <a:ea typeface="+mn-ea"/>
                <a:cs typeface="Merriweather Light"/>
              </a:rPr>
              <a:t>This template has been formatted with Benton Sans &amp; </a:t>
            </a:r>
            <a:r>
              <a:rPr lang="en-US" sz="2100" dirty="0" err="1">
                <a:latin typeface="Merriweather Light"/>
                <a:ea typeface="+mn-ea"/>
                <a:cs typeface="Merriweather Light"/>
              </a:rPr>
              <a:t>Merriweather</a:t>
            </a:r>
            <a:r>
              <a:rPr lang="en-US" sz="2100" dirty="0">
                <a:latin typeface="Merriweather Light"/>
                <a:ea typeface="+mn-ea"/>
                <a:cs typeface="Merriweather Light"/>
              </a:rPr>
              <a:t> which are the new corporate fonts. If you do not have these on your machine, please reach out to IT for assistance. If you are still having issues with fonts, or are sending the deck to someone outside of Tableau please set the deck in Arial, as it is a system font on all machines. Do this at Format&gt;Replace Fonts.</a:t>
            </a:r>
          </a:p>
          <a:p>
            <a:pPr marL="0" lvl="1" defTabSz="1306221" fontAlgn="auto">
              <a:spcBef>
                <a:spcPts val="1200"/>
              </a:spcBef>
              <a:defRPr/>
            </a:pPr>
            <a:r>
              <a:rPr lang="en-US" sz="2900" dirty="0">
                <a:latin typeface="BentonSans Book"/>
                <a:ea typeface="+mn-ea"/>
                <a:cs typeface="BentonSans Book"/>
              </a:rPr>
              <a:t>Slide Titles and Headers</a:t>
            </a:r>
          </a:p>
          <a:p>
            <a:pPr marL="0" lvl="1" defTabSz="1306221" fontAlgn="auto">
              <a:defRPr/>
            </a:pPr>
            <a:r>
              <a:rPr lang="en-US" sz="2100" dirty="0">
                <a:latin typeface="Merriweather Light"/>
                <a:ea typeface="+mn-ea"/>
                <a:cs typeface="Merriweather Light"/>
              </a:rPr>
              <a:t>Slide Title and Header text should be set in Benton Sans Book and have each word capitalized. Slide Titles should be set at 45pt when possible, sub headings should be set at 28pt. </a:t>
            </a:r>
          </a:p>
          <a:p>
            <a:pPr marL="0" lvl="1" defTabSz="1306221" fontAlgn="auto">
              <a:spcBef>
                <a:spcPts val="1200"/>
              </a:spcBef>
              <a:defRPr/>
            </a:pPr>
            <a:r>
              <a:rPr lang="en-US" sz="2900" dirty="0">
                <a:latin typeface="BentonSans Book"/>
                <a:ea typeface="+mn-ea"/>
                <a:cs typeface="BentonSans Book"/>
              </a:rPr>
              <a:t>Body Copy</a:t>
            </a:r>
          </a:p>
          <a:p>
            <a:pPr marL="0" lvl="1" defTabSz="1306221" fontAlgn="auto">
              <a:defRPr/>
            </a:pPr>
            <a:r>
              <a:rPr lang="en-US" sz="2100" dirty="0">
                <a:latin typeface="Merriweather Light"/>
                <a:ea typeface="+mn-ea"/>
                <a:cs typeface="Merriweather Light"/>
              </a:rPr>
              <a:t>Body copy should be set to </a:t>
            </a:r>
            <a:r>
              <a:rPr lang="en-US" sz="2100" dirty="0" err="1">
                <a:latin typeface="Merriweather Light"/>
                <a:ea typeface="+mn-ea"/>
                <a:cs typeface="Merriweather Light"/>
              </a:rPr>
              <a:t>Merriweather</a:t>
            </a:r>
            <a:r>
              <a:rPr lang="en-US" sz="2100" dirty="0">
                <a:latin typeface="Merriweather Light"/>
                <a:ea typeface="+mn-ea"/>
                <a:cs typeface="Merriweather Light"/>
              </a:rPr>
              <a:t> Light 28pt when possible. Try to limit each slide to a maximum of 3 font sizes.</a:t>
            </a:r>
          </a:p>
          <a:p>
            <a:pPr marL="0" lvl="1" defTabSz="1306221" fontAlgn="auto">
              <a:spcBef>
                <a:spcPts val="1200"/>
              </a:spcBef>
              <a:defRPr/>
            </a:pPr>
            <a:r>
              <a:rPr lang="en-US" sz="2900" dirty="0">
                <a:latin typeface="BentonSans Book"/>
                <a:ea typeface="+mn-ea"/>
                <a:cs typeface="BentonSans Book"/>
              </a:rPr>
              <a:t>Type Tips</a:t>
            </a:r>
          </a:p>
          <a:p>
            <a:pPr marL="0" lvl="1" defTabSz="1306221" fontAlgn="auto">
              <a:defRPr/>
            </a:pPr>
            <a:r>
              <a:rPr lang="en-US" sz="2100" dirty="0">
                <a:latin typeface="Merriweather Light"/>
                <a:ea typeface="+mn-ea"/>
                <a:cs typeface="Merriweather Light"/>
              </a:rPr>
              <a:t>Create visual differentiation/focus by using scale versus using bullets.</a:t>
            </a:r>
          </a:p>
          <a:p>
            <a:pPr defTabSz="1306221" fontAlgn="auto">
              <a:defRPr/>
            </a:pPr>
            <a:endParaRPr lang="en-US" dirty="0">
              <a:ea typeface="+mn-ea"/>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Placeholder 6"/>
          <p:cNvSpPr>
            <a:spLocks noGrp="1"/>
          </p:cNvSpPr>
          <p:nvPr>
            <p:ph type="body" sz="quarter" idx="4294967295"/>
          </p:nvPr>
        </p:nvSpPr>
        <p:spPr bwMode="auto">
          <a:xfrm>
            <a:off x="1362075" y="3284185"/>
            <a:ext cx="13268325" cy="13954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atin typeface="BentonSans Book" charset="0"/>
              </a:rPr>
              <a:t>Grid/Guidelines</a:t>
            </a:r>
          </a:p>
        </p:txBody>
      </p:sp>
      <p:sp>
        <p:nvSpPr>
          <p:cNvPr id="25602" name="Content Placeholder 8"/>
          <p:cNvSpPr>
            <a:spLocks noGrp="1"/>
          </p:cNvSpPr>
          <p:nvPr>
            <p:ph idx="4294967295"/>
          </p:nvPr>
        </p:nvSpPr>
        <p:spPr bwMode="auto">
          <a:xfrm>
            <a:off x="7302500" y="1890360"/>
            <a:ext cx="6553200" cy="4929188"/>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2400" dirty="0">
                <a:latin typeface="Merriweather Light" charset="0"/>
                <a:cs typeface="Merriweather Light" charset="0"/>
              </a:rPr>
              <a:t>To view the grid and guidelines, check the Guides box in the Show section under the </a:t>
            </a:r>
            <a:br>
              <a:rPr lang="en-US" sz="2400" dirty="0">
                <a:latin typeface="Merriweather Light" charset="0"/>
                <a:cs typeface="Merriweather Light" charset="0"/>
              </a:rPr>
            </a:br>
            <a:r>
              <a:rPr lang="en-US" sz="2400" dirty="0">
                <a:latin typeface="Merriweather Light" charset="0"/>
                <a:cs typeface="Merriweather Light" charset="0"/>
              </a:rPr>
              <a:t>view tab.</a:t>
            </a:r>
          </a:p>
          <a:p>
            <a:r>
              <a:rPr lang="en-US" sz="2400" dirty="0">
                <a:latin typeface="Merriweather Light" charset="0"/>
                <a:cs typeface="Merriweather Light" charset="0"/>
              </a:rPr>
              <a:t>To further aid in </a:t>
            </a:r>
            <a:br>
              <a:rPr lang="en-US" sz="2400" dirty="0">
                <a:latin typeface="Merriweather Light" charset="0"/>
                <a:cs typeface="Merriweather Light" charset="0"/>
              </a:rPr>
            </a:br>
            <a:r>
              <a:rPr lang="en-US" sz="2400" dirty="0">
                <a:latin typeface="Merriweather Light" charset="0"/>
                <a:cs typeface="Merriweather Light" charset="0"/>
              </a:rPr>
              <a:t>alignment of objects,</a:t>
            </a:r>
            <a:br>
              <a:rPr lang="en-US" sz="2400" dirty="0">
                <a:latin typeface="Merriweather Light" charset="0"/>
                <a:cs typeface="Merriweather Light" charset="0"/>
              </a:rPr>
            </a:br>
            <a:r>
              <a:rPr lang="en-US" sz="2400" dirty="0">
                <a:latin typeface="Merriweather Light" charset="0"/>
                <a:cs typeface="Merriweather Light" charset="0"/>
              </a:rPr>
              <a:t>click the expand icon</a:t>
            </a:r>
            <a:br>
              <a:rPr lang="en-US" sz="2400" dirty="0">
                <a:latin typeface="Merriweather Light" charset="0"/>
                <a:cs typeface="Merriweather Light" charset="0"/>
              </a:rPr>
            </a:br>
            <a:r>
              <a:rPr lang="en-US" sz="2400" dirty="0">
                <a:latin typeface="Merriweather Light" charset="0"/>
                <a:cs typeface="Merriweather Light" charset="0"/>
              </a:rPr>
              <a:t>in the bottom-right</a:t>
            </a:r>
            <a:br>
              <a:rPr lang="en-US" sz="2400" dirty="0">
                <a:latin typeface="Merriweather Light" charset="0"/>
                <a:cs typeface="Merriweather Light" charset="0"/>
              </a:rPr>
            </a:br>
            <a:r>
              <a:rPr lang="en-US" sz="2400" dirty="0">
                <a:latin typeface="Merriweather Light" charset="0"/>
                <a:cs typeface="Merriweather Light" charset="0"/>
              </a:rPr>
              <a:t>corner of the Show</a:t>
            </a:r>
            <a:br>
              <a:rPr lang="en-US" sz="2400" dirty="0">
                <a:latin typeface="Merriweather Light" charset="0"/>
                <a:cs typeface="Merriweather Light" charset="0"/>
              </a:rPr>
            </a:br>
            <a:r>
              <a:rPr lang="en-US" sz="2400" dirty="0">
                <a:latin typeface="Merriweather Light" charset="0"/>
                <a:cs typeface="Merriweather Light" charset="0"/>
              </a:rPr>
              <a:t>section and check</a:t>
            </a:r>
            <a:br>
              <a:rPr lang="en-US" sz="2400" dirty="0">
                <a:latin typeface="Merriweather Light" charset="0"/>
                <a:cs typeface="Merriweather Light" charset="0"/>
              </a:rPr>
            </a:br>
            <a:r>
              <a:rPr lang="en-US" sz="2400" dirty="0">
                <a:latin typeface="Merriweather Light" charset="0"/>
                <a:cs typeface="Merriweather Light" charset="0"/>
              </a:rPr>
              <a:t>‘Display smart </a:t>
            </a:r>
            <a:br>
              <a:rPr lang="en-US" sz="2400" dirty="0">
                <a:latin typeface="Merriweather Light" charset="0"/>
                <a:cs typeface="Merriweather Light" charset="0"/>
              </a:rPr>
            </a:br>
            <a:r>
              <a:rPr lang="en-US" sz="2400" dirty="0">
                <a:latin typeface="Merriweather Light" charset="0"/>
                <a:cs typeface="Merriweather Light" charset="0"/>
              </a:rPr>
              <a:t>guides when shapes </a:t>
            </a:r>
            <a:br>
              <a:rPr lang="en-US" sz="2400" dirty="0">
                <a:latin typeface="Merriweather Light" charset="0"/>
                <a:cs typeface="Merriweather Light" charset="0"/>
              </a:rPr>
            </a:br>
            <a:r>
              <a:rPr lang="en-US" sz="2400" dirty="0">
                <a:latin typeface="Merriweather Light" charset="0"/>
                <a:cs typeface="Merriweather Light" charset="0"/>
              </a:rPr>
              <a:t>are aligned.’</a:t>
            </a:r>
          </a:p>
        </p:txBody>
      </p:sp>
      <p:pic>
        <p:nvPicPr>
          <p:cNvPr id="25603" name="Picture 3"/>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3263" y="1887185"/>
            <a:ext cx="5951537" cy="3348038"/>
          </a:xfrm>
          <a:prstGeom prst="rect">
            <a:avLst/>
          </a:prstGeom>
          <a:noFill/>
          <a:ln w="317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pic>
        <p:nvPicPr>
          <p:cNvPr id="25604" name="Picture 7"/>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483975" y="4058885"/>
            <a:ext cx="2438400" cy="2052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5" name="Picture 3"/>
          <p:cNvPicPr>
            <a:picLocks noChangeArrowheads="1"/>
          </p:cNvPicPr>
          <p:nvPr/>
        </p:nvPicPr>
        <p:blipFill>
          <a:blip r:embed="rId5" cstate="email">
            <a:extLst>
              <a:ext uri="{28A0092B-C50C-407E-A947-70E740481C1C}">
                <a14:useLocalDpi xmlns:a14="http://schemas.microsoft.com/office/drawing/2010/main" val="0"/>
              </a:ext>
            </a:extLst>
          </a:blip>
          <a:srcRect l="3917" t="-1138" r="9183" b="1138"/>
          <a:stretch>
            <a:fillRect/>
          </a:stretch>
        </p:blipFill>
        <p:spPr bwMode="auto">
          <a:xfrm>
            <a:off x="11483975" y="2960335"/>
            <a:ext cx="2425700" cy="9810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Oval 10"/>
          <p:cNvSpPr/>
          <p:nvPr/>
        </p:nvSpPr>
        <p:spPr bwMode="auto">
          <a:xfrm>
            <a:off x="12284075" y="3765198"/>
            <a:ext cx="228600" cy="228600"/>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latin typeface="BentonSans Book"/>
              <a:ea typeface="BentonSans Book"/>
              <a:cs typeface="BentonSans Book"/>
            </a:endParaRPr>
          </a:p>
        </p:txBody>
      </p:sp>
      <p:cxnSp>
        <p:nvCxnSpPr>
          <p:cNvPr id="17" name="Elbow Connector 16"/>
          <p:cNvCxnSpPr>
            <a:stCxn id="11" idx="2"/>
          </p:cNvCxnSpPr>
          <p:nvPr/>
        </p:nvCxnSpPr>
        <p:spPr>
          <a:xfrm rot="10800000" flipV="1">
            <a:off x="12093575" y="3879498"/>
            <a:ext cx="190500" cy="327025"/>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Text Placeholder 6"/>
          <p:cNvSpPr>
            <a:spLocks noGrp="1"/>
          </p:cNvSpPr>
          <p:nvPr>
            <p:ph type="body" sz="quarter" idx="4294967295"/>
          </p:nvPr>
        </p:nvSpPr>
        <p:spPr>
          <a:xfrm>
            <a:off x="709613" y="598488"/>
            <a:ext cx="13269912" cy="635000"/>
          </a:xfrm>
          <a:prstGeom prst="rect">
            <a:avLst/>
          </a:prstGeom>
        </p:spPr>
        <p:txBody>
          <a:bodyPr/>
          <a:lstStyle/>
          <a:p>
            <a:pPr marL="0" indent="0" defTabSz="1306221" fontAlgn="auto">
              <a:spcAft>
                <a:spcPts val="0"/>
              </a:spcAft>
              <a:buFont typeface="Arial" panose="020B0604020202020204" pitchFamily="34" charset="0"/>
              <a:buNone/>
              <a:defRPr/>
            </a:pPr>
            <a:r>
              <a:rPr lang="en-US" dirty="0">
                <a:solidFill>
                  <a:schemeClr val="accent5"/>
                </a:solidFill>
                <a:latin typeface="BentonSans Book"/>
                <a:ea typeface="+mn-ea"/>
                <a:cs typeface="BentonSans Book"/>
              </a:rPr>
              <a:t>Guidelines</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Margins</a:t>
            </a:r>
          </a:p>
        </p:txBody>
      </p:sp>
      <p:pic>
        <p:nvPicPr>
          <p:cNvPr id="26626" name="Picture 11"/>
          <p:cNvPicPr>
            <a:picLocks noChangeAspect="1"/>
          </p:cNvPicPr>
          <p:nvPr/>
        </p:nvPicPr>
        <p:blipFill>
          <a:blip r:embed="rId3" cstate="email">
            <a:extLst>
              <a:ext uri="{28A0092B-C50C-407E-A947-70E740481C1C}">
                <a14:useLocalDpi xmlns:a14="http://schemas.microsoft.com/office/drawing/2010/main" val="0"/>
              </a:ext>
            </a:extLst>
          </a:blip>
          <a:srcRect b="6291"/>
          <a:stretch>
            <a:fillRect/>
          </a:stretch>
        </p:blipFill>
        <p:spPr bwMode="auto">
          <a:xfrm>
            <a:off x="4846638" y="3062288"/>
            <a:ext cx="9029700" cy="287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947738" y="3327400"/>
            <a:ext cx="2401887" cy="1846263"/>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Title copy should rest on top line from top &amp; left margin line</a:t>
            </a:r>
          </a:p>
        </p:txBody>
      </p:sp>
      <p:sp>
        <p:nvSpPr>
          <p:cNvPr id="13" name="Rectangle 12"/>
          <p:cNvSpPr/>
          <p:nvPr/>
        </p:nvSpPr>
        <p:spPr>
          <a:xfrm>
            <a:off x="1292225" y="604202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start at corner of second line from top &amp; left margin</a:t>
            </a:r>
          </a:p>
        </p:txBody>
      </p:sp>
      <p:sp>
        <p:nvSpPr>
          <p:cNvPr id="14" name="Rectangle 13"/>
          <p:cNvSpPr/>
          <p:nvPr/>
        </p:nvSpPr>
        <p:spPr>
          <a:xfrm>
            <a:off x="9439275" y="6442075"/>
            <a:ext cx="3908425" cy="1108075"/>
          </a:xfrm>
          <a:prstGeom prst="rect">
            <a:avLst/>
          </a:prstGeom>
        </p:spPr>
        <p:txBody>
          <a:bodyPr lIns="0" tIns="0" rIns="0" bIns="0">
            <a:spAutoFit/>
          </a:bodyPr>
          <a:lstStyle/>
          <a:p>
            <a:pPr defTabSz="1306221" fontAlgn="auto">
              <a:spcBef>
                <a:spcPts val="0"/>
              </a:spcBef>
              <a:spcAft>
                <a:spcPts val="0"/>
              </a:spcAft>
              <a:defRPr/>
            </a:pPr>
            <a:r>
              <a:rPr lang="en-US" sz="2400" dirty="0">
                <a:solidFill>
                  <a:schemeClr val="accent5"/>
                </a:solidFill>
                <a:latin typeface="Merriweather Light"/>
                <a:ea typeface="+mn-ea"/>
                <a:cs typeface="Merriweather Light"/>
              </a:rPr>
              <a:t>Content should not extend beyond the right margin line</a:t>
            </a:r>
          </a:p>
        </p:txBody>
      </p:sp>
      <p:cxnSp>
        <p:nvCxnSpPr>
          <p:cNvPr id="16" name="Straight Arrow Connector 15"/>
          <p:cNvCxnSpPr>
            <a:stCxn id="6" idx="3"/>
          </p:cNvCxnSpPr>
          <p:nvPr/>
        </p:nvCxnSpPr>
        <p:spPr>
          <a:xfrm flipV="1">
            <a:off x="3349625" y="3843338"/>
            <a:ext cx="1343025" cy="40640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3" idx="0"/>
          </p:cNvCxnSpPr>
          <p:nvPr/>
        </p:nvCxnSpPr>
        <p:spPr>
          <a:xfrm flipV="1">
            <a:off x="3246438" y="4351338"/>
            <a:ext cx="1573212" cy="1690687"/>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4" idx="0"/>
          </p:cNvCxnSpPr>
          <p:nvPr/>
        </p:nvCxnSpPr>
        <p:spPr>
          <a:xfrm flipV="1">
            <a:off x="11393488" y="5838825"/>
            <a:ext cx="1825625" cy="60325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26633" name="Rectangle 1"/>
          <p:cNvSpPr>
            <a:spLocks noChangeArrowheads="1"/>
          </p:cNvSpPr>
          <p:nvPr/>
        </p:nvSpPr>
        <p:spPr bwMode="auto">
          <a:xfrm>
            <a:off x="706438" y="1822450"/>
            <a:ext cx="13134975" cy="827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a:solidFill>
                  <a:srgbClr val="4C4C4C"/>
                </a:solidFill>
                <a:latin typeface="Merriweather Light" charset="0"/>
                <a:cs typeface="Merriweather Light" charset="0"/>
              </a:rPr>
              <a:t>Please pay close attention to slide margins &amp; be sure that guides are turned on when aligning objects on the slide.  </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4294967295"/>
          </p:nvPr>
        </p:nvSpPr>
        <p:spPr>
          <a:xfrm>
            <a:off x="712788" y="600075"/>
            <a:ext cx="13244512" cy="635000"/>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Logos</a:t>
            </a:r>
          </a:p>
          <a:p>
            <a:pPr defTabSz="1306221" fontAlgn="auto">
              <a:spcAft>
                <a:spcPts val="0"/>
              </a:spcAft>
              <a:buFont typeface="Arial" panose="020B0604020202020204" pitchFamily="34" charset="0"/>
              <a:buNone/>
              <a:defRPr/>
            </a:pPr>
            <a:r>
              <a:rPr lang="en-US" sz="2800" dirty="0">
                <a:ea typeface="+mn-ea"/>
              </a:rPr>
              <a:t>Not to be altered, can be resized.</a:t>
            </a:r>
          </a:p>
        </p:txBody>
      </p:sp>
      <p:sp>
        <p:nvSpPr>
          <p:cNvPr id="14" name="Rectangle 13"/>
          <p:cNvSpPr/>
          <p:nvPr/>
        </p:nvSpPr>
        <p:spPr>
          <a:xfrm>
            <a:off x="8691563" y="2430463"/>
            <a:ext cx="5135562" cy="15446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27651" name="Picture 117" descr="\\psf\Host\Volumes\files\Design Studio\_Steenberge\Powerpoint\Projects\Corporate PPT\Assets\tableau_whit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09063" y="2763838"/>
            <a:ext cx="4473575" cy="925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2" name="Picture 118" descr="\\psf\Host\Volumes\files\Design Studio\_Steenberge\Powerpoint\Projects\Corporate PPT\Assets\tableau_cmyk.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22313" y="4275138"/>
            <a:ext cx="4779962" cy="987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119"/>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9775" y="2428875"/>
            <a:ext cx="4748213" cy="982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 name="Content Placeholder 1"/>
          <p:cNvSpPr txBox="1">
            <a:spLocks/>
          </p:cNvSpPr>
          <p:nvPr/>
        </p:nvSpPr>
        <p:spPr>
          <a:xfrm>
            <a:off x="2667000" y="3565525"/>
            <a:ext cx="893763" cy="246063"/>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grey</a:t>
            </a:r>
          </a:p>
        </p:txBody>
      </p:sp>
      <p:sp>
        <p:nvSpPr>
          <p:cNvPr id="29" name="Content Placeholder 1"/>
          <p:cNvSpPr txBox="1">
            <a:spLocks/>
          </p:cNvSpPr>
          <p:nvPr/>
        </p:nvSpPr>
        <p:spPr>
          <a:xfrm>
            <a:off x="2663825" y="5464175"/>
            <a:ext cx="1095375" cy="247650"/>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full color</a:t>
            </a:r>
          </a:p>
        </p:txBody>
      </p:sp>
      <p:sp>
        <p:nvSpPr>
          <p:cNvPr id="30" name="Content Placeholder 1"/>
          <p:cNvSpPr txBox="1">
            <a:spLocks/>
          </p:cNvSpPr>
          <p:nvPr/>
        </p:nvSpPr>
        <p:spPr>
          <a:xfrm>
            <a:off x="9804400" y="4151313"/>
            <a:ext cx="2909888" cy="563562"/>
          </a:xfrm>
          <a:prstGeom prst="rect">
            <a:avLst/>
          </a:prstGeom>
        </p:spPr>
        <p:txBody>
          <a:bodyP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200" dirty="0">
                <a:solidFill>
                  <a:schemeClr val="accent5"/>
                </a:solidFill>
                <a:latin typeface="Merriweather Light"/>
                <a:cs typeface="Merriweather Light"/>
              </a:rPr>
              <a:t>reversed out use this when the background is dark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33"/>
          <p:cNvSpPr>
            <a:spLocks noEditPoints="1"/>
          </p:cNvSpPr>
          <p:nvPr/>
        </p:nvSpPr>
        <p:spPr bwMode="auto">
          <a:xfrm>
            <a:off x="4127500" y="5614988"/>
            <a:ext cx="785813" cy="785812"/>
          </a:xfrm>
          <a:custGeom>
            <a:avLst/>
            <a:gdLst>
              <a:gd name="T0" fmla="*/ 1935 w 3870"/>
              <a:gd name="T1" fmla="*/ 0 h 3868"/>
              <a:gd name="T2" fmla="*/ 1640 w 3870"/>
              <a:gd name="T3" fmla="*/ 23 h 3868"/>
              <a:gd name="T4" fmla="*/ 1361 w 3870"/>
              <a:gd name="T5" fmla="*/ 87 h 3868"/>
              <a:gd name="T6" fmla="*/ 1096 w 3870"/>
              <a:gd name="T7" fmla="*/ 191 h 3868"/>
              <a:gd name="T8" fmla="*/ 705 w 3870"/>
              <a:gd name="T9" fmla="*/ 442 h 3868"/>
              <a:gd name="T10" fmla="*/ 331 w 3870"/>
              <a:gd name="T11" fmla="*/ 854 h 3868"/>
              <a:gd name="T12" fmla="*/ 153 w 3870"/>
              <a:gd name="T13" fmla="*/ 1182 h 3868"/>
              <a:gd name="T14" fmla="*/ 60 w 3870"/>
              <a:gd name="T15" fmla="*/ 1451 h 3868"/>
              <a:gd name="T16" fmla="*/ 9 w 3870"/>
              <a:gd name="T17" fmla="*/ 1736 h 3868"/>
              <a:gd name="T18" fmla="*/ 0 w 3870"/>
              <a:gd name="T19" fmla="*/ 1983 h 3868"/>
              <a:gd name="T20" fmla="*/ 30 w 3870"/>
              <a:gd name="T21" fmla="*/ 2276 h 3868"/>
              <a:gd name="T22" fmla="*/ 102 w 3870"/>
              <a:gd name="T23" fmla="*/ 2553 h 3868"/>
              <a:gd name="T24" fmla="*/ 212 w 3870"/>
              <a:gd name="T25" fmla="*/ 2814 h 3868"/>
              <a:gd name="T26" fmla="*/ 503 w 3870"/>
              <a:gd name="T27" fmla="*/ 3233 h 3868"/>
              <a:gd name="T28" fmla="*/ 932 w 3870"/>
              <a:gd name="T29" fmla="*/ 3588 h 3868"/>
              <a:gd name="T30" fmla="*/ 1226 w 3870"/>
              <a:gd name="T31" fmla="*/ 3734 h 3868"/>
              <a:gd name="T32" fmla="*/ 1498 w 3870"/>
              <a:gd name="T33" fmla="*/ 3819 h 3868"/>
              <a:gd name="T34" fmla="*/ 1786 w 3870"/>
              <a:gd name="T35" fmla="*/ 3862 h 3868"/>
              <a:gd name="T36" fmla="*/ 2035 w 3870"/>
              <a:gd name="T37" fmla="*/ 3866 h 3868"/>
              <a:gd name="T38" fmla="*/ 2324 w 3870"/>
              <a:gd name="T39" fmla="*/ 3828 h 3868"/>
              <a:gd name="T40" fmla="*/ 2600 w 3870"/>
              <a:gd name="T41" fmla="*/ 3751 h 3868"/>
              <a:gd name="T42" fmla="*/ 2857 w 3870"/>
              <a:gd name="T43" fmla="*/ 3634 h 3868"/>
              <a:gd name="T44" fmla="*/ 3303 w 3870"/>
              <a:gd name="T45" fmla="*/ 3301 h 3868"/>
              <a:gd name="T46" fmla="*/ 3636 w 3870"/>
              <a:gd name="T47" fmla="*/ 2856 h 3868"/>
              <a:gd name="T48" fmla="*/ 3753 w 3870"/>
              <a:gd name="T49" fmla="*/ 2599 h 3868"/>
              <a:gd name="T50" fmla="*/ 3830 w 3870"/>
              <a:gd name="T51" fmla="*/ 2323 h 3868"/>
              <a:gd name="T52" fmla="*/ 3868 w 3870"/>
              <a:gd name="T53" fmla="*/ 2034 h 3868"/>
              <a:gd name="T54" fmla="*/ 3864 w 3870"/>
              <a:gd name="T55" fmla="*/ 1785 h 3868"/>
              <a:gd name="T56" fmla="*/ 3821 w 3870"/>
              <a:gd name="T57" fmla="*/ 1498 h 3868"/>
              <a:gd name="T58" fmla="*/ 3736 w 3870"/>
              <a:gd name="T59" fmla="*/ 1226 h 3868"/>
              <a:gd name="T60" fmla="*/ 3590 w 3870"/>
              <a:gd name="T61" fmla="*/ 931 h 3868"/>
              <a:gd name="T62" fmla="*/ 3235 w 3870"/>
              <a:gd name="T63" fmla="*/ 502 h 3868"/>
              <a:gd name="T64" fmla="*/ 2816 w 3870"/>
              <a:gd name="T65" fmla="*/ 212 h 3868"/>
              <a:gd name="T66" fmla="*/ 2555 w 3870"/>
              <a:gd name="T67" fmla="*/ 102 h 3868"/>
              <a:gd name="T68" fmla="*/ 2277 w 3870"/>
              <a:gd name="T69" fmla="*/ 30 h 3868"/>
              <a:gd name="T70" fmla="*/ 1984 w 3870"/>
              <a:gd name="T71" fmla="*/ 0 h 3868"/>
              <a:gd name="T72" fmla="*/ 2026 w 3870"/>
              <a:gd name="T73" fmla="*/ 161 h 3868"/>
              <a:gd name="T74" fmla="*/ 2464 w 3870"/>
              <a:gd name="T75" fmla="*/ 238 h 3868"/>
              <a:gd name="T76" fmla="*/ 2929 w 3870"/>
              <a:gd name="T77" fmla="*/ 461 h 3868"/>
              <a:gd name="T78" fmla="*/ 3307 w 3870"/>
              <a:gd name="T79" fmla="*/ 805 h 3868"/>
              <a:gd name="T80" fmla="*/ 3573 w 3870"/>
              <a:gd name="T81" fmla="*/ 1243 h 3868"/>
              <a:gd name="T82" fmla="*/ 3704 w 3870"/>
              <a:gd name="T83" fmla="*/ 1753 h 3868"/>
              <a:gd name="T84" fmla="*/ 3711 w 3870"/>
              <a:gd name="T85" fmla="*/ 1979 h 3868"/>
              <a:gd name="T86" fmla="*/ 3656 w 3870"/>
              <a:gd name="T87" fmla="*/ 2378 h 3868"/>
              <a:gd name="T88" fmla="*/ 3456 w 3870"/>
              <a:gd name="T89" fmla="*/ 2856 h 3868"/>
              <a:gd name="T90" fmla="*/ 3131 w 3870"/>
              <a:gd name="T91" fmla="*/ 3249 h 3868"/>
              <a:gd name="T92" fmla="*/ 2706 w 3870"/>
              <a:gd name="T93" fmla="*/ 3536 h 3868"/>
              <a:gd name="T94" fmla="*/ 2205 w 3870"/>
              <a:gd name="T95" fmla="*/ 3690 h 3868"/>
              <a:gd name="T96" fmla="*/ 1935 w 3870"/>
              <a:gd name="T97" fmla="*/ 3711 h 3868"/>
              <a:gd name="T98" fmla="*/ 1576 w 3870"/>
              <a:gd name="T99" fmla="*/ 3673 h 3868"/>
              <a:gd name="T100" fmla="*/ 1087 w 3870"/>
              <a:gd name="T101" fmla="*/ 3496 h 3868"/>
              <a:gd name="T102" fmla="*/ 678 w 3870"/>
              <a:gd name="T103" fmla="*/ 3190 h 3868"/>
              <a:gd name="T104" fmla="*/ 372 w 3870"/>
              <a:gd name="T105" fmla="*/ 2782 h 3868"/>
              <a:gd name="T106" fmla="*/ 195 w 3870"/>
              <a:gd name="T107" fmla="*/ 2293 h 3868"/>
              <a:gd name="T108" fmla="*/ 157 w 3870"/>
              <a:gd name="T109" fmla="*/ 1934 h 3868"/>
              <a:gd name="T110" fmla="*/ 178 w 3870"/>
              <a:gd name="T111" fmla="*/ 1664 h 3868"/>
              <a:gd name="T112" fmla="*/ 333 w 3870"/>
              <a:gd name="T113" fmla="*/ 1163 h 3868"/>
              <a:gd name="T114" fmla="*/ 620 w 3870"/>
              <a:gd name="T115" fmla="*/ 738 h 3868"/>
              <a:gd name="T116" fmla="*/ 1013 w 3870"/>
              <a:gd name="T117" fmla="*/ 414 h 3868"/>
              <a:gd name="T118" fmla="*/ 1491 w 3870"/>
              <a:gd name="T119" fmla="*/ 213 h 3868"/>
              <a:gd name="T120" fmla="*/ 1890 w 3870"/>
              <a:gd name="T121" fmla="*/ 159 h 3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lnTo>
                  <a:pt x="1935" y="1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4" name="Freeform 23"/>
          <p:cNvSpPr>
            <a:spLocks/>
          </p:cNvSpPr>
          <p:nvPr/>
        </p:nvSpPr>
        <p:spPr bwMode="auto">
          <a:xfrm>
            <a:off x="4125913" y="1944688"/>
            <a:ext cx="788987" cy="639762"/>
          </a:xfrm>
          <a:custGeom>
            <a:avLst/>
            <a:gdLst>
              <a:gd name="T0" fmla="*/ 2620 w 2780"/>
              <a:gd name="T1" fmla="*/ 324 h 2258"/>
              <a:gd name="T2" fmla="*/ 2474 w 2780"/>
              <a:gd name="T3" fmla="*/ 343 h 2258"/>
              <a:gd name="T4" fmla="*/ 2589 w 2780"/>
              <a:gd name="T5" fmla="*/ 243 h 2258"/>
              <a:gd name="T6" fmla="*/ 2673 w 2780"/>
              <a:gd name="T7" fmla="*/ 115 h 2258"/>
              <a:gd name="T8" fmla="*/ 2618 w 2780"/>
              <a:gd name="T9" fmla="*/ 87 h 2258"/>
              <a:gd name="T10" fmla="*/ 2340 w 2780"/>
              <a:gd name="T11" fmla="*/ 180 h 2258"/>
              <a:gd name="T12" fmla="*/ 2231 w 2780"/>
              <a:gd name="T13" fmla="*/ 89 h 2258"/>
              <a:gd name="T14" fmla="*/ 2073 w 2780"/>
              <a:gd name="T15" fmla="*/ 19 h 2258"/>
              <a:gd name="T16" fmla="*/ 1925 w 2780"/>
              <a:gd name="T17" fmla="*/ 0 h 2258"/>
              <a:gd name="T18" fmla="*/ 1755 w 2780"/>
              <a:gd name="T19" fmla="*/ 26 h 2258"/>
              <a:gd name="T20" fmla="*/ 1606 w 2780"/>
              <a:gd name="T21" fmla="*/ 97 h 2258"/>
              <a:gd name="T22" fmla="*/ 1484 w 2780"/>
              <a:gd name="T23" fmla="*/ 208 h 2258"/>
              <a:gd name="T24" fmla="*/ 1400 w 2780"/>
              <a:gd name="T25" fmla="*/ 348 h 2258"/>
              <a:gd name="T26" fmla="*/ 1357 w 2780"/>
              <a:gd name="T27" fmla="*/ 512 h 2258"/>
              <a:gd name="T28" fmla="*/ 1363 w 2780"/>
              <a:gd name="T29" fmla="*/ 668 h 2258"/>
              <a:gd name="T30" fmla="*/ 1195 w 2780"/>
              <a:gd name="T31" fmla="*/ 681 h 2258"/>
              <a:gd name="T32" fmla="*/ 944 w 2780"/>
              <a:gd name="T33" fmla="*/ 621 h 2258"/>
              <a:gd name="T34" fmla="*/ 709 w 2780"/>
              <a:gd name="T35" fmla="*/ 523 h 2258"/>
              <a:gd name="T36" fmla="*/ 496 w 2780"/>
              <a:gd name="T37" fmla="*/ 390 h 2258"/>
              <a:gd name="T38" fmla="*/ 306 w 2780"/>
              <a:gd name="T39" fmla="*/ 228 h 2258"/>
              <a:gd name="T40" fmla="*/ 176 w 2780"/>
              <a:gd name="T41" fmla="*/ 137 h 2258"/>
              <a:gd name="T42" fmla="*/ 117 w 2780"/>
              <a:gd name="T43" fmla="*/ 352 h 2258"/>
              <a:gd name="T44" fmla="*/ 135 w 2780"/>
              <a:gd name="T45" fmla="*/ 534 h 2258"/>
              <a:gd name="T46" fmla="*/ 223 w 2780"/>
              <a:gd name="T47" fmla="*/ 722 h 2258"/>
              <a:gd name="T48" fmla="*/ 370 w 2780"/>
              <a:gd name="T49" fmla="*/ 866 h 2258"/>
              <a:gd name="T50" fmla="*/ 203 w 2780"/>
              <a:gd name="T51" fmla="*/ 834 h 2258"/>
              <a:gd name="T52" fmla="*/ 112 w 2780"/>
              <a:gd name="T53" fmla="*/ 801 h 2258"/>
              <a:gd name="T54" fmla="*/ 132 w 2780"/>
              <a:gd name="T55" fmla="*/ 952 h 2258"/>
              <a:gd name="T56" fmla="*/ 188 w 2780"/>
              <a:gd name="T57" fmla="*/ 1085 h 2258"/>
              <a:gd name="T58" fmla="*/ 274 w 2780"/>
              <a:gd name="T59" fmla="*/ 1200 h 2258"/>
              <a:gd name="T60" fmla="*/ 388 w 2780"/>
              <a:gd name="T61" fmla="*/ 1290 h 2258"/>
              <a:gd name="T62" fmla="*/ 522 w 2780"/>
              <a:gd name="T63" fmla="*/ 1349 h 2258"/>
              <a:gd name="T64" fmla="*/ 457 w 2780"/>
              <a:gd name="T65" fmla="*/ 1379 h 2258"/>
              <a:gd name="T66" fmla="*/ 311 w 2780"/>
              <a:gd name="T67" fmla="*/ 1371 h 2258"/>
              <a:gd name="T68" fmla="*/ 355 w 2780"/>
              <a:gd name="T69" fmla="*/ 1472 h 2258"/>
              <a:gd name="T70" fmla="*/ 431 w 2780"/>
              <a:gd name="T71" fmla="*/ 1578 h 2258"/>
              <a:gd name="T72" fmla="*/ 530 w 2780"/>
              <a:gd name="T73" fmla="*/ 1664 h 2258"/>
              <a:gd name="T74" fmla="*/ 646 w 2780"/>
              <a:gd name="T75" fmla="*/ 1726 h 2258"/>
              <a:gd name="T76" fmla="*/ 776 w 2780"/>
              <a:gd name="T77" fmla="*/ 1761 h 2258"/>
              <a:gd name="T78" fmla="*/ 769 w 2780"/>
              <a:gd name="T79" fmla="*/ 1820 h 2258"/>
              <a:gd name="T80" fmla="*/ 517 w 2780"/>
              <a:gd name="T81" fmla="*/ 1945 h 2258"/>
              <a:gd name="T82" fmla="*/ 235 w 2780"/>
              <a:gd name="T83" fmla="*/ 2005 h 2258"/>
              <a:gd name="T84" fmla="*/ 34 w 2780"/>
              <a:gd name="T85" fmla="*/ 2005 h 2258"/>
              <a:gd name="T86" fmla="*/ 198 w 2780"/>
              <a:gd name="T87" fmla="*/ 2111 h 2258"/>
              <a:gd name="T88" fmla="*/ 523 w 2780"/>
              <a:gd name="T89" fmla="*/ 2220 h 2258"/>
              <a:gd name="T90" fmla="*/ 874 w 2780"/>
              <a:gd name="T91" fmla="*/ 2258 h 2258"/>
              <a:gd name="T92" fmla="*/ 1111 w 2780"/>
              <a:gd name="T93" fmla="*/ 2243 h 2258"/>
              <a:gd name="T94" fmla="*/ 1372 w 2780"/>
              <a:gd name="T95" fmla="*/ 2186 h 2258"/>
              <a:gd name="T96" fmla="*/ 1607 w 2780"/>
              <a:gd name="T97" fmla="*/ 2093 h 2258"/>
              <a:gd name="T98" fmla="*/ 1816 w 2780"/>
              <a:gd name="T99" fmla="*/ 1967 h 2258"/>
              <a:gd name="T100" fmla="*/ 1998 w 2780"/>
              <a:gd name="T101" fmla="*/ 1814 h 2258"/>
              <a:gd name="T102" fmla="*/ 2153 w 2780"/>
              <a:gd name="T103" fmla="*/ 1640 h 2258"/>
              <a:gd name="T104" fmla="*/ 2279 w 2780"/>
              <a:gd name="T105" fmla="*/ 1447 h 2258"/>
              <a:gd name="T106" fmla="*/ 2377 w 2780"/>
              <a:gd name="T107" fmla="*/ 1242 h 2258"/>
              <a:gd name="T108" fmla="*/ 2482 w 2780"/>
              <a:gd name="T109" fmla="*/ 851 h 2258"/>
              <a:gd name="T110" fmla="*/ 2497 w 2780"/>
              <a:gd name="T111" fmla="*/ 636 h 2258"/>
              <a:gd name="T112" fmla="*/ 2613 w 2780"/>
              <a:gd name="T113" fmla="*/ 464 h 2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704" y="41"/>
                </a:lnTo>
                <a:lnTo>
                  <a:pt x="2661" y="66"/>
                </a:lnTo>
                <a:lnTo>
                  <a:pt x="2618" y="87"/>
                </a:lnTo>
                <a:lnTo>
                  <a:pt x="2574" y="108"/>
                </a:lnTo>
                <a:lnTo>
                  <a:pt x="2529" y="126"/>
                </a:lnTo>
                <a:lnTo>
                  <a:pt x="2484" y="142"/>
                </a:lnTo>
                <a:lnTo>
                  <a:pt x="2437" y="157"/>
                </a:lnTo>
                <a:lnTo>
                  <a:pt x="2389" y="169"/>
                </a:lnTo>
                <a:lnTo>
                  <a:pt x="2340" y="180"/>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4" y="569"/>
                </a:lnTo>
                <a:lnTo>
                  <a:pt x="1356" y="603"/>
                </a:lnTo>
                <a:lnTo>
                  <a:pt x="1359" y="636"/>
                </a:lnTo>
                <a:lnTo>
                  <a:pt x="1363" y="668"/>
                </a:lnTo>
                <a:lnTo>
                  <a:pt x="1370" y="700"/>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94" y="104"/>
                </a:lnTo>
                <a:lnTo>
                  <a:pt x="176" y="137"/>
                </a:lnTo>
                <a:lnTo>
                  <a:pt x="161" y="169"/>
                </a:lnTo>
                <a:lnTo>
                  <a:pt x="147" y="205"/>
                </a:lnTo>
                <a:lnTo>
                  <a:pt x="137" y="240"/>
                </a:lnTo>
                <a:lnTo>
                  <a:pt x="128" y="276"/>
                </a:lnTo>
                <a:lnTo>
                  <a:pt x="122" y="314"/>
                </a:lnTo>
                <a:lnTo>
                  <a:pt x="117" y="352"/>
                </a:lnTo>
                <a:lnTo>
                  <a:pt x="116" y="390"/>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70" y="866"/>
                </a:lnTo>
                <a:lnTo>
                  <a:pt x="336" y="863"/>
                </a:lnTo>
                <a:lnTo>
                  <a:pt x="302" y="859"/>
                </a:lnTo>
                <a:lnTo>
                  <a:pt x="268" y="853"/>
                </a:lnTo>
                <a:lnTo>
                  <a:pt x="235" y="845"/>
                </a:lnTo>
                <a:lnTo>
                  <a:pt x="203" y="834"/>
                </a:lnTo>
                <a:lnTo>
                  <a:pt x="172" y="823"/>
                </a:lnTo>
                <a:lnTo>
                  <a:pt x="141" y="810"/>
                </a:lnTo>
                <a:lnTo>
                  <a:pt x="112" y="795"/>
                </a:lnTo>
                <a:lnTo>
                  <a:pt x="112" y="795"/>
                </a:lnTo>
                <a:lnTo>
                  <a:pt x="112" y="801"/>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69" y="1360"/>
                </a:lnTo>
                <a:lnTo>
                  <a:pt x="533" y="1369"/>
                </a:lnTo>
                <a:lnTo>
                  <a:pt x="496" y="1375"/>
                </a:lnTo>
                <a:lnTo>
                  <a:pt x="457" y="1379"/>
                </a:lnTo>
                <a:lnTo>
                  <a:pt x="419" y="1380"/>
                </a:lnTo>
                <a:lnTo>
                  <a:pt x="419" y="1380"/>
                </a:lnTo>
                <a:lnTo>
                  <a:pt x="392" y="1380"/>
                </a:lnTo>
                <a:lnTo>
                  <a:pt x="365" y="1377"/>
                </a:lnTo>
                <a:lnTo>
                  <a:pt x="339" y="1375"/>
                </a:lnTo>
                <a:lnTo>
                  <a:pt x="311" y="1371"/>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37" y="2010"/>
                </a:lnTo>
                <a:lnTo>
                  <a:pt x="102" y="2010"/>
                </a:lnTo>
                <a:lnTo>
                  <a:pt x="68" y="2008"/>
                </a:lnTo>
                <a:lnTo>
                  <a:pt x="34" y="2005"/>
                </a:lnTo>
                <a:lnTo>
                  <a:pt x="0" y="2001"/>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7" y="636"/>
                </a:lnTo>
                <a:lnTo>
                  <a:pt x="2496" y="599"/>
                </a:lnTo>
                <a:lnTo>
                  <a:pt x="2495" y="562"/>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36" name="Rectangle 35"/>
          <p:cNvSpPr/>
          <p:nvPr/>
        </p:nvSpPr>
        <p:spPr>
          <a:xfrm>
            <a:off x="6894513" y="1719263"/>
            <a:ext cx="6988175" cy="5370512"/>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Objects &amp; Icons</a:t>
            </a:r>
          </a:p>
        </p:txBody>
      </p:sp>
      <p:cxnSp>
        <p:nvCxnSpPr>
          <p:cNvPr id="6" name="Straight Connector 5"/>
          <p:cNvCxnSpPr/>
          <p:nvPr/>
        </p:nvCxnSpPr>
        <p:spPr>
          <a:xfrm>
            <a:off x="725488" y="2562225"/>
            <a:ext cx="2732087" cy="0"/>
          </a:xfrm>
          <a:prstGeom prst="line">
            <a:avLst/>
          </a:prstGeom>
          <a:ln w="6350" cmpd="sng">
            <a:solidFill>
              <a:schemeClr val="accent5"/>
            </a:solidFill>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725488" y="3171825"/>
            <a:ext cx="2751137"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725488" y="3552825"/>
            <a:ext cx="2732087"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11" name="Rectangle 10"/>
          <p:cNvSpPr/>
          <p:nvPr/>
        </p:nvSpPr>
        <p:spPr>
          <a:xfrm>
            <a:off x="725488" y="4221163"/>
            <a:ext cx="2732087"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28681" name="Group 29"/>
          <p:cNvGrpSpPr>
            <a:grpSpLocks/>
          </p:cNvGrpSpPr>
          <p:nvPr/>
        </p:nvGrpSpPr>
        <p:grpSpPr bwMode="auto">
          <a:xfrm>
            <a:off x="725488" y="4965700"/>
            <a:ext cx="3041650" cy="547688"/>
            <a:chOff x="6109916" y="6481139"/>
            <a:chExt cx="4349386" cy="548640"/>
          </a:xfrm>
        </p:grpSpPr>
        <p:cxnSp>
          <p:nvCxnSpPr>
            <p:cNvPr id="31" name="Straight Arrow Connector 30"/>
            <p:cNvCxnSpPr/>
            <p:nvPr/>
          </p:nvCxnSpPr>
          <p:spPr>
            <a:xfrm>
              <a:off x="9889523" y="6756254"/>
              <a:ext cx="569779" cy="0"/>
            </a:xfrm>
            <a:prstGeom prst="straightConnector1">
              <a:avLst/>
            </a:prstGeom>
            <a:ln w="6350" cmpd="sng">
              <a:solidFill>
                <a:srgbClr val="4C4C4C"/>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6109916" y="6481139"/>
              <a:ext cx="3963480" cy="548640"/>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28682" name="Group 32"/>
          <p:cNvGrpSpPr>
            <a:grpSpLocks/>
          </p:cNvGrpSpPr>
          <p:nvPr/>
        </p:nvGrpSpPr>
        <p:grpSpPr bwMode="auto">
          <a:xfrm>
            <a:off x="725488" y="5665788"/>
            <a:ext cx="2768600" cy="979487"/>
            <a:chOff x="1159863" y="5254814"/>
            <a:chExt cx="3962400" cy="979203"/>
          </a:xfrm>
        </p:grpSpPr>
        <p:cxnSp>
          <p:nvCxnSpPr>
            <p:cNvPr id="34" name="Straight Arrow Connector 33"/>
            <p:cNvCxnSpPr/>
            <p:nvPr/>
          </p:nvCxnSpPr>
          <p:spPr>
            <a:xfrm rot="16200000" flipH="1">
              <a:off x="2859253" y="5949937"/>
              <a:ext cx="568160" cy="0"/>
            </a:xfrm>
            <a:prstGeom prst="straightConnector1">
              <a:avLst/>
            </a:prstGeom>
            <a:ln w="6350" cmpd="sng">
              <a:solidFill>
                <a:schemeClr val="accent5"/>
              </a:solidFill>
              <a:tailEnd type="arrow"/>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1159863" y="5254814"/>
              <a:ext cx="3962400" cy="549116"/>
            </a:xfrm>
            <a:prstGeom prst="rect">
              <a:avLst/>
            </a:prstGeom>
            <a:solidFill>
              <a:srgbClr val="4C4C4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56" name="Content Placeholder 1"/>
          <p:cNvSpPr txBox="1">
            <a:spLocks/>
          </p:cNvSpPr>
          <p:nvPr/>
        </p:nvSpPr>
        <p:spPr>
          <a:xfrm>
            <a:off x="4157663" y="2778125"/>
            <a:ext cx="725487"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twitter</a:t>
            </a:r>
          </a:p>
        </p:txBody>
      </p:sp>
      <p:sp>
        <p:nvSpPr>
          <p:cNvPr id="58" name="Content Placeholder 1"/>
          <p:cNvSpPr txBox="1">
            <a:spLocks/>
          </p:cNvSpPr>
          <p:nvPr/>
        </p:nvSpPr>
        <p:spPr>
          <a:xfrm>
            <a:off x="5281613" y="2760663"/>
            <a:ext cx="1050925" cy="234950"/>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facebook</a:t>
            </a:r>
            <a:endParaRPr lang="en-US" sz="1000" dirty="0">
              <a:solidFill>
                <a:schemeClr val="accent5"/>
              </a:solidFill>
              <a:latin typeface="Merriweather Light"/>
              <a:cs typeface="Merriweather Light"/>
            </a:endParaRPr>
          </a:p>
        </p:txBody>
      </p:sp>
      <p:sp>
        <p:nvSpPr>
          <p:cNvPr id="173" name="Content Placeholder 1"/>
          <p:cNvSpPr txBox="1">
            <a:spLocks/>
          </p:cNvSpPr>
          <p:nvPr/>
        </p:nvSpPr>
        <p:spPr>
          <a:xfrm>
            <a:off x="4129088" y="3962400"/>
            <a:ext cx="784225"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linkedin</a:t>
            </a:r>
            <a:endParaRPr lang="en-US" sz="1000" dirty="0">
              <a:solidFill>
                <a:schemeClr val="accent5"/>
              </a:solidFill>
              <a:latin typeface="Merriweather Light"/>
              <a:cs typeface="Merriweather Light"/>
            </a:endParaRPr>
          </a:p>
        </p:txBody>
      </p:sp>
      <p:sp>
        <p:nvSpPr>
          <p:cNvPr id="207" name="Content Placeholder 1"/>
          <p:cNvSpPr txBox="1">
            <a:spLocks/>
          </p:cNvSpPr>
          <p:nvPr/>
        </p:nvSpPr>
        <p:spPr>
          <a:xfrm>
            <a:off x="5324475" y="3956050"/>
            <a:ext cx="965200" cy="212725"/>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you tube</a:t>
            </a:r>
          </a:p>
        </p:txBody>
      </p:sp>
      <p:sp>
        <p:nvSpPr>
          <p:cNvPr id="209" name="Content Placeholder 1"/>
          <p:cNvSpPr txBox="1">
            <a:spLocks/>
          </p:cNvSpPr>
          <p:nvPr/>
        </p:nvSpPr>
        <p:spPr>
          <a:xfrm>
            <a:off x="4114800" y="6637338"/>
            <a:ext cx="812800" cy="200025"/>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play icon</a:t>
            </a:r>
          </a:p>
        </p:txBody>
      </p:sp>
      <p:sp>
        <p:nvSpPr>
          <p:cNvPr id="48" name="Content Placeholder 1"/>
          <p:cNvSpPr txBox="1">
            <a:spLocks/>
          </p:cNvSpPr>
          <p:nvPr/>
        </p:nvSpPr>
        <p:spPr>
          <a:xfrm>
            <a:off x="4989513" y="6608763"/>
            <a:ext cx="1635125" cy="258762"/>
          </a:xfrm>
          <a:prstGeom prst="rect">
            <a:avLst/>
          </a:prstGeom>
        </p:spPr>
        <p:txBody>
          <a:bodyPr lIns="146304" tIns="73152" rIns="146304" bIns="73152"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a:solidFill>
                  <a:schemeClr val="accent5"/>
                </a:solidFill>
                <a:latin typeface="Merriweather Light"/>
                <a:cs typeface="Merriweather Light"/>
              </a:rPr>
              <a:t>marketing funnel</a:t>
            </a:r>
          </a:p>
        </p:txBody>
      </p:sp>
      <p:grpSp>
        <p:nvGrpSpPr>
          <p:cNvPr id="28689" name="Group 3"/>
          <p:cNvGrpSpPr>
            <a:grpSpLocks/>
          </p:cNvGrpSpPr>
          <p:nvPr/>
        </p:nvGrpSpPr>
        <p:grpSpPr bwMode="auto">
          <a:xfrm>
            <a:off x="5413375" y="5654675"/>
            <a:ext cx="787400" cy="885825"/>
            <a:chOff x="6958013" y="3763963"/>
            <a:chExt cx="968375" cy="1090612"/>
          </a:xfrm>
        </p:grpSpPr>
        <p:sp>
          <p:nvSpPr>
            <p:cNvPr id="28719" name="Freeform 5"/>
            <p:cNvSpPr>
              <a:spLocks/>
            </p:cNvSpPr>
            <p:nvPr/>
          </p:nvSpPr>
          <p:spPr bwMode="auto">
            <a:xfrm>
              <a:off x="6958013" y="3763963"/>
              <a:ext cx="968375" cy="182562"/>
            </a:xfrm>
            <a:custGeom>
              <a:avLst/>
              <a:gdLst>
                <a:gd name="T0" fmla="*/ 968375 w 2440"/>
                <a:gd name="T1" fmla="*/ 0 h 459"/>
                <a:gd name="T2" fmla="*/ 894159 w 2440"/>
                <a:gd name="T3" fmla="*/ 0 h 459"/>
                <a:gd name="T4" fmla="*/ 52784 w 2440"/>
                <a:gd name="T5" fmla="*/ 0 h 459"/>
                <a:gd name="T6" fmla="*/ 0 w 2440"/>
                <a:gd name="T7" fmla="*/ 0 h 459"/>
                <a:gd name="T8" fmla="*/ 85725 w 2440"/>
                <a:gd name="T9" fmla="*/ 182562 h 459"/>
                <a:gd name="T10" fmla="*/ 882650 w 2440"/>
                <a:gd name="T11" fmla="*/ 182562 h 459"/>
                <a:gd name="T12" fmla="*/ 968375 w 2440"/>
                <a:gd name="T13" fmla="*/ 0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0" name="Freeform 6"/>
            <p:cNvSpPr>
              <a:spLocks/>
            </p:cNvSpPr>
            <p:nvPr/>
          </p:nvSpPr>
          <p:spPr bwMode="auto">
            <a:xfrm>
              <a:off x="7050088" y="3960813"/>
              <a:ext cx="784225" cy="182562"/>
            </a:xfrm>
            <a:custGeom>
              <a:avLst/>
              <a:gdLst>
                <a:gd name="T0" fmla="*/ 700002 w 1974"/>
                <a:gd name="T1" fmla="*/ 182562 h 461"/>
                <a:gd name="T2" fmla="*/ 84223 w 1974"/>
                <a:gd name="T3" fmla="*/ 182562 h 461"/>
                <a:gd name="T4" fmla="*/ 0 w 1974"/>
                <a:gd name="T5" fmla="*/ 0 h 461"/>
                <a:gd name="T6" fmla="*/ 784225 w 1974"/>
                <a:gd name="T7" fmla="*/ 0 h 461"/>
                <a:gd name="T8" fmla="*/ 700002 w 1974"/>
                <a:gd name="T9" fmla="*/ 182562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74" h="461">
                  <a:moveTo>
                    <a:pt x="1762" y="461"/>
                  </a:moveTo>
                  <a:lnTo>
                    <a:pt x="212" y="461"/>
                  </a:lnTo>
                  <a:lnTo>
                    <a:pt x="0" y="0"/>
                  </a:lnTo>
                  <a:lnTo>
                    <a:pt x="1974" y="0"/>
                  </a:lnTo>
                  <a:lnTo>
                    <a:pt x="1762" y="461"/>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1" name="Freeform 7"/>
            <p:cNvSpPr>
              <a:spLocks/>
            </p:cNvSpPr>
            <p:nvPr/>
          </p:nvSpPr>
          <p:spPr bwMode="auto">
            <a:xfrm>
              <a:off x="7137401" y="4159250"/>
              <a:ext cx="609600" cy="182562"/>
            </a:xfrm>
            <a:custGeom>
              <a:avLst/>
              <a:gdLst>
                <a:gd name="T0" fmla="*/ 525968 w 1538"/>
                <a:gd name="T1" fmla="*/ 182562 h 460"/>
                <a:gd name="T2" fmla="*/ 83632 w 1538"/>
                <a:gd name="T3" fmla="*/ 182562 h 460"/>
                <a:gd name="T4" fmla="*/ 0 w 1538"/>
                <a:gd name="T5" fmla="*/ 0 h 460"/>
                <a:gd name="T6" fmla="*/ 609600 w 1538"/>
                <a:gd name="T7" fmla="*/ 0 h 460"/>
                <a:gd name="T8" fmla="*/ 525968 w 1538"/>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8" h="460">
                  <a:moveTo>
                    <a:pt x="1327" y="460"/>
                  </a:moveTo>
                  <a:lnTo>
                    <a:pt x="211" y="460"/>
                  </a:lnTo>
                  <a:lnTo>
                    <a:pt x="0" y="0"/>
                  </a:lnTo>
                  <a:lnTo>
                    <a:pt x="1538" y="0"/>
                  </a:lnTo>
                  <a:lnTo>
                    <a:pt x="1327"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2" name="Freeform 8"/>
            <p:cNvSpPr>
              <a:spLocks/>
            </p:cNvSpPr>
            <p:nvPr/>
          </p:nvSpPr>
          <p:spPr bwMode="auto">
            <a:xfrm>
              <a:off x="7224713" y="4356100"/>
              <a:ext cx="434975" cy="182562"/>
            </a:xfrm>
            <a:custGeom>
              <a:avLst/>
              <a:gdLst>
                <a:gd name="T0" fmla="*/ 352919 w 1092"/>
                <a:gd name="T1" fmla="*/ 182562 h 460"/>
                <a:gd name="T2" fmla="*/ 82056 w 1092"/>
                <a:gd name="T3" fmla="*/ 182562 h 460"/>
                <a:gd name="T4" fmla="*/ 0 w 1092"/>
                <a:gd name="T5" fmla="*/ 0 h 460"/>
                <a:gd name="T6" fmla="*/ 434975 w 1092"/>
                <a:gd name="T7" fmla="*/ 0 h 460"/>
                <a:gd name="T8" fmla="*/ 352919 w 1092"/>
                <a:gd name="T9" fmla="*/ 182562 h 4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2" h="460">
                  <a:moveTo>
                    <a:pt x="886" y="460"/>
                  </a:moveTo>
                  <a:lnTo>
                    <a:pt x="206" y="460"/>
                  </a:lnTo>
                  <a:lnTo>
                    <a:pt x="0" y="0"/>
                  </a:lnTo>
                  <a:lnTo>
                    <a:pt x="1092" y="0"/>
                  </a:lnTo>
                  <a:lnTo>
                    <a:pt x="886" y="460"/>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sp>
          <p:nvSpPr>
            <p:cNvPr id="28723" name="Freeform 9"/>
            <p:cNvSpPr>
              <a:spLocks/>
            </p:cNvSpPr>
            <p:nvPr/>
          </p:nvSpPr>
          <p:spPr bwMode="auto">
            <a:xfrm>
              <a:off x="7310438" y="4554538"/>
              <a:ext cx="263525" cy="300037"/>
            </a:xfrm>
            <a:custGeom>
              <a:avLst/>
              <a:gdLst>
                <a:gd name="T0" fmla="*/ 131763 w 668"/>
                <a:gd name="T1" fmla="*/ 300037 h 757"/>
                <a:gd name="T2" fmla="*/ 131763 w 668"/>
                <a:gd name="T3" fmla="*/ 300037 h 757"/>
                <a:gd name="T4" fmla="*/ 0 w 668"/>
                <a:gd name="T5" fmla="*/ 0 h 757"/>
                <a:gd name="T6" fmla="*/ 263525 w 668"/>
                <a:gd name="T7" fmla="*/ 0 h 757"/>
                <a:gd name="T8" fmla="*/ 131763 w 668"/>
                <a:gd name="T9" fmla="*/ 300037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8" h="757">
                  <a:moveTo>
                    <a:pt x="334" y="757"/>
                  </a:moveTo>
                  <a:lnTo>
                    <a:pt x="334" y="757"/>
                  </a:lnTo>
                  <a:lnTo>
                    <a:pt x="0" y="0"/>
                  </a:lnTo>
                  <a:lnTo>
                    <a:pt x="668" y="0"/>
                  </a:lnTo>
                  <a:lnTo>
                    <a:pt x="334" y="757"/>
                  </a:lnTo>
                  <a:close/>
                </a:path>
              </a:pathLst>
            </a:custGeom>
            <a:solidFill>
              <a:srgbClr val="4C4C4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latin typeface="BentonSans Book"/>
              </a:endParaRPr>
            </a:p>
          </p:txBody>
        </p:sp>
      </p:grpSp>
      <p:cxnSp>
        <p:nvCxnSpPr>
          <p:cNvPr id="74" name="Straight Connector 73"/>
          <p:cNvCxnSpPr/>
          <p:nvPr/>
        </p:nvCxnSpPr>
        <p:spPr>
          <a:xfrm>
            <a:off x="7391400" y="2551113"/>
            <a:ext cx="2732088"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7391400" y="3160713"/>
            <a:ext cx="2751138" cy="0"/>
          </a:xfrm>
          <a:prstGeom prst="straightConnector1">
            <a:avLst/>
          </a:prstGeom>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7391400" y="3541713"/>
            <a:ext cx="2732088"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sp>
        <p:nvSpPr>
          <p:cNvPr id="77" name="Rectangle 76"/>
          <p:cNvSpPr/>
          <p:nvPr/>
        </p:nvSpPr>
        <p:spPr>
          <a:xfrm>
            <a:off x="7391400" y="4210050"/>
            <a:ext cx="2732088" cy="549275"/>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nvGrpSpPr>
          <p:cNvPr id="78" name="Group 77"/>
          <p:cNvGrpSpPr/>
          <p:nvPr/>
        </p:nvGrpSpPr>
        <p:grpSpPr>
          <a:xfrm>
            <a:off x="7391378" y="4954477"/>
            <a:ext cx="3040866" cy="548640"/>
            <a:chOff x="6109916" y="6481139"/>
            <a:chExt cx="4349386" cy="548640"/>
          </a:xfrm>
          <a:solidFill>
            <a:srgbClr val="FFFFFF"/>
          </a:solidFill>
        </p:grpSpPr>
        <p:cxnSp>
          <p:nvCxnSpPr>
            <p:cNvPr id="79" name="Straight Arrow Connector 78"/>
            <p:cNvCxnSpPr/>
            <p:nvPr/>
          </p:nvCxnSpPr>
          <p:spPr>
            <a:xfrm>
              <a:off x="9890543" y="6755459"/>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6109916" y="6481139"/>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grpSp>
        <p:nvGrpSpPr>
          <p:cNvPr id="81" name="Group 80"/>
          <p:cNvGrpSpPr/>
          <p:nvPr/>
        </p:nvGrpSpPr>
        <p:grpSpPr>
          <a:xfrm>
            <a:off x="7391377" y="5655517"/>
            <a:ext cx="2768714" cy="979203"/>
            <a:chOff x="1159863" y="5254814"/>
            <a:chExt cx="3962400" cy="979203"/>
          </a:xfrm>
          <a:solidFill>
            <a:srgbClr val="FFFFFF"/>
          </a:solidFill>
        </p:grpSpPr>
        <p:cxnSp>
          <p:nvCxnSpPr>
            <p:cNvPr id="82" name="Straight Arrow Connector 81"/>
            <p:cNvCxnSpPr/>
            <p:nvPr/>
          </p:nvCxnSpPr>
          <p:spPr>
            <a:xfrm rot="16200000" flipH="1">
              <a:off x="2858086" y="5949638"/>
              <a:ext cx="568759" cy="0"/>
            </a:xfrm>
            <a:prstGeom prst="straightConnector1">
              <a:avLst/>
            </a:prstGeom>
            <a:grpFill/>
            <a:ln w="6350" cmpd="sng">
              <a:solidFill>
                <a:srgbClr val="FFFFFF"/>
              </a:solidFill>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1159863" y="5254814"/>
              <a:ext cx="3962400" cy="548640"/>
            </a:xfrm>
            <a:prstGeom prst="rect">
              <a:avLst/>
            </a:prstGeom>
            <a:grp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a:lstStyle/>
            <a:p>
              <a:pPr defTabSz="1306221" fontAlgn="auto">
                <a:spcBef>
                  <a:spcPts val="0"/>
                </a:spcBef>
                <a:spcAft>
                  <a:spcPts val="0"/>
                </a:spcAft>
                <a:defRPr/>
              </a:pPr>
              <a:endParaRPr lang="en-US" sz="2100" dirty="0">
                <a:solidFill>
                  <a:schemeClr val="tx1"/>
                </a:solidFill>
                <a:latin typeface="BentonSans Book"/>
              </a:endParaRPr>
            </a:p>
          </p:txBody>
        </p:sp>
      </p:grpSp>
      <p:sp>
        <p:nvSpPr>
          <p:cNvPr id="15" name="Freeform 6"/>
          <p:cNvSpPr>
            <a:spLocks noEditPoints="1"/>
          </p:cNvSpPr>
          <p:nvPr/>
        </p:nvSpPr>
        <p:spPr bwMode="auto">
          <a:xfrm>
            <a:off x="4137025" y="4325938"/>
            <a:ext cx="766763" cy="766762"/>
          </a:xfrm>
          <a:custGeom>
            <a:avLst/>
            <a:gdLst>
              <a:gd name="T0" fmla="*/ 313 w 3240"/>
              <a:gd name="T1" fmla="*/ 13 h 3240"/>
              <a:gd name="T2" fmla="*/ 168 w 3240"/>
              <a:gd name="T3" fmla="*/ 84 h 3240"/>
              <a:gd name="T4" fmla="*/ 60 w 3240"/>
              <a:gd name="T5" fmla="*/ 201 h 3240"/>
              <a:gd name="T6" fmla="*/ 5 w 3240"/>
              <a:gd name="T7" fmla="*/ 354 h 3240"/>
              <a:gd name="T8" fmla="*/ 5 w 3240"/>
              <a:gd name="T9" fmla="*/ 2886 h 3240"/>
              <a:gd name="T10" fmla="*/ 60 w 3240"/>
              <a:gd name="T11" fmla="*/ 3039 h 3240"/>
              <a:gd name="T12" fmla="*/ 168 w 3240"/>
              <a:gd name="T13" fmla="*/ 3156 h 3240"/>
              <a:gd name="T14" fmla="*/ 313 w 3240"/>
              <a:gd name="T15" fmla="*/ 3227 h 3240"/>
              <a:gd name="T16" fmla="*/ 2844 w 3240"/>
              <a:gd name="T17" fmla="*/ 3240 h 3240"/>
              <a:gd name="T18" fmla="*/ 3003 w 3240"/>
              <a:gd name="T19" fmla="*/ 3199 h 3240"/>
              <a:gd name="T20" fmla="*/ 3131 w 3240"/>
              <a:gd name="T21" fmla="*/ 3102 h 3240"/>
              <a:gd name="T22" fmla="*/ 3215 w 3240"/>
              <a:gd name="T23" fmla="*/ 2966 h 3240"/>
              <a:gd name="T24" fmla="*/ 3240 w 3240"/>
              <a:gd name="T25" fmla="*/ 418 h 3240"/>
              <a:gd name="T26" fmla="*/ 3215 w 3240"/>
              <a:gd name="T27" fmla="*/ 274 h 3240"/>
              <a:gd name="T28" fmla="*/ 3131 w 3240"/>
              <a:gd name="T29" fmla="*/ 138 h 3240"/>
              <a:gd name="T30" fmla="*/ 3003 w 3240"/>
              <a:gd name="T31" fmla="*/ 41 h 3240"/>
              <a:gd name="T32" fmla="*/ 2844 w 3240"/>
              <a:gd name="T33" fmla="*/ 0 h 3240"/>
              <a:gd name="T34" fmla="*/ 1753 w 3240"/>
              <a:gd name="T35" fmla="*/ 994 h 3240"/>
              <a:gd name="T36" fmla="*/ 1985 w 3240"/>
              <a:gd name="T37" fmla="*/ 1088 h 3240"/>
              <a:gd name="T38" fmla="*/ 2159 w 3240"/>
              <a:gd name="T39" fmla="*/ 1259 h 3240"/>
              <a:gd name="T40" fmla="*/ 2258 w 3240"/>
              <a:gd name="T41" fmla="*/ 1486 h 3240"/>
              <a:gd name="T42" fmla="*/ 2264 w 3240"/>
              <a:gd name="T43" fmla="*/ 1709 h 3240"/>
              <a:gd name="T44" fmla="*/ 2177 w 3240"/>
              <a:gd name="T45" fmla="*/ 1940 h 3240"/>
              <a:gd name="T46" fmla="*/ 2011 w 3240"/>
              <a:gd name="T47" fmla="*/ 2118 h 3240"/>
              <a:gd name="T48" fmla="*/ 1785 w 3240"/>
              <a:gd name="T49" fmla="*/ 2224 h 3240"/>
              <a:gd name="T50" fmla="*/ 1557 w 3240"/>
              <a:gd name="T51" fmla="*/ 2240 h 3240"/>
              <a:gd name="T52" fmla="*/ 1313 w 3240"/>
              <a:gd name="T53" fmla="*/ 2167 h 3240"/>
              <a:gd name="T54" fmla="*/ 1122 w 3240"/>
              <a:gd name="T55" fmla="*/ 2014 h 3240"/>
              <a:gd name="T56" fmla="*/ 1003 w 3240"/>
              <a:gd name="T57" fmla="*/ 1799 h 3240"/>
              <a:gd name="T58" fmla="*/ 976 w 3240"/>
              <a:gd name="T59" fmla="*/ 1579 h 3240"/>
              <a:gd name="T60" fmla="*/ 1038 w 3240"/>
              <a:gd name="T61" fmla="*/ 1338 h 3240"/>
              <a:gd name="T62" fmla="*/ 1187 w 3240"/>
              <a:gd name="T63" fmla="*/ 1144 h 3240"/>
              <a:gd name="T64" fmla="*/ 1400 w 3240"/>
              <a:gd name="T65" fmla="*/ 1019 h 3240"/>
              <a:gd name="T66" fmla="*/ 1623 w 3240"/>
              <a:gd name="T67" fmla="*/ 979 h 3240"/>
              <a:gd name="T68" fmla="*/ 2848 w 3240"/>
              <a:gd name="T69" fmla="*/ 2808 h 3240"/>
              <a:gd name="T70" fmla="*/ 2767 w 3240"/>
              <a:gd name="T71" fmla="*/ 2862 h 3240"/>
              <a:gd name="T72" fmla="*/ 438 w 3240"/>
              <a:gd name="T73" fmla="*/ 2856 h 3240"/>
              <a:gd name="T74" fmla="*/ 369 w 3240"/>
              <a:gd name="T75" fmla="*/ 2786 h 3240"/>
              <a:gd name="T76" fmla="*/ 647 w 3240"/>
              <a:gd name="T77" fmla="*/ 1405 h 3240"/>
              <a:gd name="T78" fmla="*/ 615 w 3240"/>
              <a:gd name="T79" fmla="*/ 1650 h 3240"/>
              <a:gd name="T80" fmla="*/ 696 w 3240"/>
              <a:gd name="T81" fmla="*/ 2030 h 3240"/>
              <a:gd name="T82" fmla="*/ 913 w 3240"/>
              <a:gd name="T83" fmla="*/ 2340 h 3240"/>
              <a:gd name="T84" fmla="*/ 1232 w 3240"/>
              <a:gd name="T85" fmla="*/ 2549 h 3240"/>
              <a:gd name="T86" fmla="*/ 1623 w 3240"/>
              <a:gd name="T87" fmla="*/ 2625 h 3240"/>
              <a:gd name="T88" fmla="*/ 1970 w 3240"/>
              <a:gd name="T89" fmla="*/ 2564 h 3240"/>
              <a:gd name="T90" fmla="*/ 2300 w 3240"/>
              <a:gd name="T91" fmla="*/ 2370 h 3240"/>
              <a:gd name="T92" fmla="*/ 2530 w 3240"/>
              <a:gd name="T93" fmla="*/ 2071 h 3240"/>
              <a:gd name="T94" fmla="*/ 2628 w 3240"/>
              <a:gd name="T95" fmla="*/ 1699 h 3240"/>
              <a:gd name="T96" fmla="*/ 2604 w 3240"/>
              <a:gd name="T97" fmla="*/ 1440 h 3240"/>
              <a:gd name="T98" fmla="*/ 2873 w 3240"/>
              <a:gd name="T99" fmla="*/ 886 h 3240"/>
              <a:gd name="T100" fmla="*/ 2813 w 3240"/>
              <a:gd name="T101" fmla="*/ 976 h 3240"/>
              <a:gd name="T102" fmla="*/ 2362 w 3240"/>
              <a:gd name="T103" fmla="*/ 1001 h 3240"/>
              <a:gd name="T104" fmla="*/ 2259 w 3240"/>
              <a:gd name="T105" fmla="*/ 959 h 3240"/>
              <a:gd name="T106" fmla="*/ 2216 w 3240"/>
              <a:gd name="T107" fmla="*/ 857 h 3240"/>
              <a:gd name="T108" fmla="*/ 2242 w 3240"/>
              <a:gd name="T109" fmla="*/ 427 h 3240"/>
              <a:gd name="T110" fmla="*/ 2332 w 3240"/>
              <a:gd name="T111" fmla="*/ 367 h 3240"/>
              <a:gd name="T112" fmla="*/ 2788 w 3240"/>
              <a:gd name="T113" fmla="*/ 375 h 3240"/>
              <a:gd name="T114" fmla="*/ 2865 w 3240"/>
              <a:gd name="T115" fmla="*/ 452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40" h="3240">
                <a:moveTo>
                  <a:pt x="2822" y="0"/>
                </a:moveTo>
                <a:lnTo>
                  <a:pt x="418" y="0"/>
                </a:ln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58" y="1372"/>
                </a:lnTo>
                <a:lnTo>
                  <a:pt x="647" y="1405"/>
                </a:lnTo>
                <a:lnTo>
                  <a:pt x="639" y="1440"/>
                </a:lnTo>
                <a:lnTo>
                  <a:pt x="631" y="1474"/>
                </a:lnTo>
                <a:lnTo>
                  <a:pt x="625" y="1508"/>
                </a:lnTo>
                <a:lnTo>
                  <a:pt x="622" y="1542"/>
                </a:lnTo>
                <a:lnTo>
                  <a:pt x="619" y="1579"/>
                </a:lnTo>
                <a:lnTo>
                  <a:pt x="617" y="1614"/>
                </a:lnTo>
                <a:lnTo>
                  <a:pt x="615" y="1650"/>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21" name="Freeform 11"/>
          <p:cNvSpPr>
            <a:spLocks/>
          </p:cNvSpPr>
          <p:nvPr/>
        </p:nvSpPr>
        <p:spPr bwMode="auto">
          <a:xfrm>
            <a:off x="5607050" y="1870075"/>
            <a:ext cx="398463" cy="768350"/>
          </a:xfrm>
          <a:custGeom>
            <a:avLst/>
            <a:gdLst>
              <a:gd name="T0" fmla="*/ 426 w 1440"/>
              <a:gd name="T1" fmla="*/ 1510 h 2776"/>
              <a:gd name="T2" fmla="*/ 0 w 1440"/>
              <a:gd name="T3" fmla="*/ 1016 h 2776"/>
              <a:gd name="T4" fmla="*/ 426 w 1440"/>
              <a:gd name="T5" fmla="*/ 652 h 2776"/>
              <a:gd name="T6" fmla="*/ 426 w 1440"/>
              <a:gd name="T7" fmla="*/ 612 h 2776"/>
              <a:gd name="T8" fmla="*/ 432 w 1440"/>
              <a:gd name="T9" fmla="*/ 538 h 2776"/>
              <a:gd name="T10" fmla="*/ 444 w 1440"/>
              <a:gd name="T11" fmla="*/ 468 h 2776"/>
              <a:gd name="T12" fmla="*/ 460 w 1440"/>
              <a:gd name="T13" fmla="*/ 402 h 2776"/>
              <a:gd name="T14" fmla="*/ 484 w 1440"/>
              <a:gd name="T15" fmla="*/ 342 h 2776"/>
              <a:gd name="T16" fmla="*/ 512 w 1440"/>
              <a:gd name="T17" fmla="*/ 286 h 2776"/>
              <a:gd name="T18" fmla="*/ 544 w 1440"/>
              <a:gd name="T19" fmla="*/ 234 h 2776"/>
              <a:gd name="T20" fmla="*/ 582 w 1440"/>
              <a:gd name="T21" fmla="*/ 188 h 2776"/>
              <a:gd name="T22" fmla="*/ 622 w 1440"/>
              <a:gd name="T23" fmla="*/ 148 h 2776"/>
              <a:gd name="T24" fmla="*/ 668 w 1440"/>
              <a:gd name="T25" fmla="*/ 110 h 2776"/>
              <a:gd name="T26" fmla="*/ 720 w 1440"/>
              <a:gd name="T27" fmla="*/ 80 h 2776"/>
              <a:gd name="T28" fmla="*/ 774 w 1440"/>
              <a:gd name="T29" fmla="*/ 54 h 2776"/>
              <a:gd name="T30" fmla="*/ 832 w 1440"/>
              <a:gd name="T31" fmla="*/ 32 h 2776"/>
              <a:gd name="T32" fmla="*/ 892 w 1440"/>
              <a:gd name="T33" fmla="*/ 16 h 2776"/>
              <a:gd name="T34" fmla="*/ 958 w 1440"/>
              <a:gd name="T35" fmla="*/ 6 h 2776"/>
              <a:gd name="T36" fmla="*/ 1026 w 1440"/>
              <a:gd name="T37" fmla="*/ 0 h 2776"/>
              <a:gd name="T38" fmla="*/ 1060 w 1440"/>
              <a:gd name="T39" fmla="*/ 0 h 2776"/>
              <a:gd name="T40" fmla="*/ 1302 w 1440"/>
              <a:gd name="T41" fmla="*/ 6 h 2776"/>
              <a:gd name="T42" fmla="*/ 1440 w 1440"/>
              <a:gd name="T43" fmla="*/ 18 h 2776"/>
              <a:gd name="T44" fmla="*/ 1180 w 1440"/>
              <a:gd name="T45" fmla="*/ 460 h 2776"/>
              <a:gd name="T46" fmla="*/ 1142 w 1440"/>
              <a:gd name="T47" fmla="*/ 462 h 2776"/>
              <a:gd name="T48" fmla="*/ 1080 w 1440"/>
              <a:gd name="T49" fmla="*/ 470 h 2776"/>
              <a:gd name="T50" fmla="*/ 1032 w 1440"/>
              <a:gd name="T51" fmla="*/ 488 h 2776"/>
              <a:gd name="T52" fmla="*/ 994 w 1440"/>
              <a:gd name="T53" fmla="*/ 512 h 2776"/>
              <a:gd name="T54" fmla="*/ 968 w 1440"/>
              <a:gd name="T55" fmla="*/ 544 h 2776"/>
              <a:gd name="T56" fmla="*/ 950 w 1440"/>
              <a:gd name="T57" fmla="*/ 582 h 2776"/>
              <a:gd name="T58" fmla="*/ 940 w 1440"/>
              <a:gd name="T59" fmla="*/ 626 h 2776"/>
              <a:gd name="T60" fmla="*/ 936 w 1440"/>
              <a:gd name="T61" fmla="*/ 674 h 2776"/>
              <a:gd name="T62" fmla="*/ 934 w 1440"/>
              <a:gd name="T63" fmla="*/ 1016 h 2776"/>
              <a:gd name="T64" fmla="*/ 1360 w 1440"/>
              <a:gd name="T65" fmla="*/ 1510 h 2776"/>
              <a:gd name="T66" fmla="*/ 934 w 1440"/>
              <a:gd name="T67" fmla="*/ 2776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0" h="2776">
                <a:moveTo>
                  <a:pt x="426" y="2776"/>
                </a:moveTo>
                <a:lnTo>
                  <a:pt x="426" y="1510"/>
                </a:lnTo>
                <a:lnTo>
                  <a:pt x="0" y="1510"/>
                </a:lnTo>
                <a:lnTo>
                  <a:pt x="0" y="1016"/>
                </a:lnTo>
                <a:lnTo>
                  <a:pt x="426" y="1016"/>
                </a:lnTo>
                <a:lnTo>
                  <a:pt x="426" y="652"/>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060" y="0"/>
                </a:lnTo>
                <a:lnTo>
                  <a:pt x="1190" y="2"/>
                </a:lnTo>
                <a:lnTo>
                  <a:pt x="1302" y="6"/>
                </a:lnTo>
                <a:lnTo>
                  <a:pt x="1388" y="14"/>
                </a:lnTo>
                <a:lnTo>
                  <a:pt x="1440" y="18"/>
                </a:lnTo>
                <a:lnTo>
                  <a:pt x="1440" y="460"/>
                </a:lnTo>
                <a:lnTo>
                  <a:pt x="118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grpSp>
        <p:nvGrpSpPr>
          <p:cNvPr id="37" name="Group 36"/>
          <p:cNvGrpSpPr/>
          <p:nvPr/>
        </p:nvGrpSpPr>
        <p:grpSpPr>
          <a:xfrm>
            <a:off x="4129701" y="3073241"/>
            <a:ext cx="782194" cy="747413"/>
            <a:chOff x="3236265" y="-935273"/>
            <a:chExt cx="3213100" cy="3070226"/>
          </a:xfrm>
          <a:solidFill>
            <a:schemeClr val="accent5"/>
          </a:solidFill>
        </p:grpSpPr>
        <p:sp>
          <p:nvSpPr>
            <p:cNvPr id="28"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29"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45" name="Group 44"/>
          <p:cNvGrpSpPr/>
          <p:nvPr/>
        </p:nvGrpSpPr>
        <p:grpSpPr>
          <a:xfrm>
            <a:off x="5342434" y="4379757"/>
            <a:ext cx="928533" cy="618502"/>
            <a:chOff x="3446334" y="-629783"/>
            <a:chExt cx="1892300" cy="1260475"/>
          </a:xfrm>
          <a:solidFill>
            <a:schemeClr val="accent5"/>
          </a:solidFill>
        </p:grpSpPr>
        <p:sp>
          <p:nvSpPr>
            <p:cNvPr id="43"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44"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49" name="Freeform 42"/>
          <p:cNvSpPr>
            <a:spLocks noEditPoints="1"/>
          </p:cNvSpPr>
          <p:nvPr/>
        </p:nvSpPr>
        <p:spPr bwMode="auto">
          <a:xfrm>
            <a:off x="5429250" y="3263900"/>
            <a:ext cx="755650" cy="528638"/>
          </a:xfrm>
          <a:custGeom>
            <a:avLst/>
            <a:gdLst>
              <a:gd name="T0" fmla="*/ 2333 w 2380"/>
              <a:gd name="T1" fmla="*/ 245 h 1664"/>
              <a:gd name="T2" fmla="*/ 2304 w 2380"/>
              <a:gd name="T3" fmla="*/ 180 h 1664"/>
              <a:gd name="T4" fmla="*/ 2262 w 2380"/>
              <a:gd name="T5" fmla="*/ 125 h 1664"/>
              <a:gd name="T6" fmla="*/ 2211 w 2380"/>
              <a:gd name="T7" fmla="*/ 80 h 1664"/>
              <a:gd name="T8" fmla="*/ 2150 w 2380"/>
              <a:gd name="T9" fmla="*/ 49 h 1664"/>
              <a:gd name="T10" fmla="*/ 2081 w 2380"/>
              <a:gd name="T11" fmla="*/ 34 h 1664"/>
              <a:gd name="T12" fmla="*/ 1971 w 2380"/>
              <a:gd name="T13" fmla="*/ 22 h 1664"/>
              <a:gd name="T14" fmla="*/ 1637 w 2380"/>
              <a:gd name="T15" fmla="*/ 5 h 1664"/>
              <a:gd name="T16" fmla="*/ 1190 w 2380"/>
              <a:gd name="T17" fmla="*/ 0 h 1664"/>
              <a:gd name="T18" fmla="*/ 855 w 2380"/>
              <a:gd name="T19" fmla="*/ 2 h 1664"/>
              <a:gd name="T20" fmla="*/ 521 w 2380"/>
              <a:gd name="T21" fmla="*/ 14 h 1664"/>
              <a:gd name="T22" fmla="*/ 299 w 2380"/>
              <a:gd name="T23" fmla="*/ 34 h 1664"/>
              <a:gd name="T24" fmla="*/ 253 w 2380"/>
              <a:gd name="T25" fmla="*/ 42 h 1664"/>
              <a:gd name="T26" fmla="*/ 190 w 2380"/>
              <a:gd name="T27" fmla="*/ 68 h 1664"/>
              <a:gd name="T28" fmla="*/ 134 w 2380"/>
              <a:gd name="T29" fmla="*/ 108 h 1664"/>
              <a:gd name="T30" fmla="*/ 89 w 2380"/>
              <a:gd name="T31" fmla="*/ 160 h 1664"/>
              <a:gd name="T32" fmla="*/ 56 w 2380"/>
              <a:gd name="T33" fmla="*/ 222 h 1664"/>
              <a:gd name="T34" fmla="*/ 41 w 2380"/>
              <a:gd name="T35" fmla="*/ 268 h 1664"/>
              <a:gd name="T36" fmla="*/ 22 w 2380"/>
              <a:gd name="T37" fmla="*/ 371 h 1664"/>
              <a:gd name="T38" fmla="*/ 5 w 2380"/>
              <a:gd name="T39" fmla="*/ 548 h 1664"/>
              <a:gd name="T40" fmla="*/ 0 w 2380"/>
              <a:gd name="T41" fmla="*/ 832 h 1664"/>
              <a:gd name="T42" fmla="*/ 2 w 2380"/>
              <a:gd name="T43" fmla="*/ 1044 h 1664"/>
              <a:gd name="T44" fmla="*/ 18 w 2380"/>
              <a:gd name="T45" fmla="*/ 1257 h 1664"/>
              <a:gd name="T46" fmla="*/ 34 w 2380"/>
              <a:gd name="T47" fmla="*/ 1362 h 1664"/>
              <a:gd name="T48" fmla="*/ 47 w 2380"/>
              <a:gd name="T49" fmla="*/ 1419 h 1664"/>
              <a:gd name="T50" fmla="*/ 76 w 2380"/>
              <a:gd name="T51" fmla="*/ 1484 h 1664"/>
              <a:gd name="T52" fmla="*/ 118 w 2380"/>
              <a:gd name="T53" fmla="*/ 1539 h 1664"/>
              <a:gd name="T54" fmla="*/ 171 w 2380"/>
              <a:gd name="T55" fmla="*/ 1584 h 1664"/>
              <a:gd name="T56" fmla="*/ 230 w 2380"/>
              <a:gd name="T57" fmla="*/ 1615 h 1664"/>
              <a:gd name="T58" fmla="*/ 299 w 2380"/>
              <a:gd name="T59" fmla="*/ 1630 h 1664"/>
              <a:gd name="T60" fmla="*/ 409 w 2380"/>
              <a:gd name="T61" fmla="*/ 1642 h 1664"/>
              <a:gd name="T62" fmla="*/ 743 w 2380"/>
              <a:gd name="T63" fmla="*/ 1659 h 1664"/>
              <a:gd name="T64" fmla="*/ 1190 w 2380"/>
              <a:gd name="T65" fmla="*/ 1664 h 1664"/>
              <a:gd name="T66" fmla="*/ 1525 w 2380"/>
              <a:gd name="T67" fmla="*/ 1662 h 1664"/>
              <a:gd name="T68" fmla="*/ 1859 w 2380"/>
              <a:gd name="T69" fmla="*/ 1650 h 1664"/>
              <a:gd name="T70" fmla="*/ 2081 w 2380"/>
              <a:gd name="T71" fmla="*/ 1630 h 1664"/>
              <a:gd name="T72" fmla="*/ 2127 w 2380"/>
              <a:gd name="T73" fmla="*/ 1622 h 1664"/>
              <a:gd name="T74" fmla="*/ 2191 w 2380"/>
              <a:gd name="T75" fmla="*/ 1596 h 1664"/>
              <a:gd name="T76" fmla="*/ 2246 w 2380"/>
              <a:gd name="T77" fmla="*/ 1556 h 1664"/>
              <a:gd name="T78" fmla="*/ 2291 w 2380"/>
              <a:gd name="T79" fmla="*/ 1504 h 1664"/>
              <a:gd name="T80" fmla="*/ 2325 w 2380"/>
              <a:gd name="T81" fmla="*/ 1442 h 1664"/>
              <a:gd name="T82" fmla="*/ 2339 w 2380"/>
              <a:gd name="T83" fmla="*/ 1396 h 1664"/>
              <a:gd name="T84" fmla="*/ 2358 w 2380"/>
              <a:gd name="T85" fmla="*/ 1293 h 1664"/>
              <a:gd name="T86" fmla="*/ 2375 w 2380"/>
              <a:gd name="T87" fmla="*/ 1116 h 1664"/>
              <a:gd name="T88" fmla="*/ 2380 w 2380"/>
              <a:gd name="T89" fmla="*/ 832 h 1664"/>
              <a:gd name="T90" fmla="*/ 2378 w 2380"/>
              <a:gd name="T91" fmla="*/ 620 h 1664"/>
              <a:gd name="T92" fmla="*/ 2367 w 2380"/>
              <a:gd name="T93" fmla="*/ 442 h 1664"/>
              <a:gd name="T94" fmla="*/ 2353 w 2380"/>
              <a:gd name="T95" fmla="*/ 337 h 1664"/>
              <a:gd name="T96" fmla="*/ 2339 w 2380"/>
              <a:gd name="T97" fmla="*/ 268 h 1664"/>
              <a:gd name="T98" fmla="*/ 1565 w 2380"/>
              <a:gd name="T99" fmla="*/ 845 h 1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81" y="34"/>
                </a:lnTo>
                <a:lnTo>
                  <a:pt x="2026" y="28"/>
                </a:lnTo>
                <a:lnTo>
                  <a:pt x="1971" y="22"/>
                </a:lnTo>
                <a:lnTo>
                  <a:pt x="1860" y="14"/>
                </a:lnTo>
                <a:lnTo>
                  <a:pt x="1749" y="8"/>
                </a:lnTo>
                <a:lnTo>
                  <a:pt x="1637" y="5"/>
                </a:lnTo>
                <a:lnTo>
                  <a:pt x="1525" y="2"/>
                </a:lnTo>
                <a:lnTo>
                  <a:pt x="1413" y="1"/>
                </a:lnTo>
                <a:lnTo>
                  <a:pt x="1190" y="0"/>
                </a:lnTo>
                <a:lnTo>
                  <a:pt x="1190" y="0"/>
                </a:lnTo>
                <a:lnTo>
                  <a:pt x="967" y="1"/>
                </a:lnTo>
                <a:lnTo>
                  <a:pt x="855" y="2"/>
                </a:lnTo>
                <a:lnTo>
                  <a:pt x="744" y="5"/>
                </a:lnTo>
                <a:lnTo>
                  <a:pt x="633" y="8"/>
                </a:lnTo>
                <a:lnTo>
                  <a:pt x="521" y="14"/>
                </a:lnTo>
                <a:lnTo>
                  <a:pt x="409" y="22"/>
                </a:lnTo>
                <a:lnTo>
                  <a:pt x="354" y="28"/>
                </a:lnTo>
                <a:lnTo>
                  <a:pt x="299" y="34"/>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41" y="268"/>
                </a:lnTo>
                <a:lnTo>
                  <a:pt x="34" y="302"/>
                </a:lnTo>
                <a:lnTo>
                  <a:pt x="28" y="337"/>
                </a:lnTo>
                <a:lnTo>
                  <a:pt x="22" y="371"/>
                </a:lnTo>
                <a:lnTo>
                  <a:pt x="18" y="407"/>
                </a:lnTo>
                <a:lnTo>
                  <a:pt x="11" y="477"/>
                </a:lnTo>
                <a:lnTo>
                  <a:pt x="5" y="548"/>
                </a:lnTo>
                <a:lnTo>
                  <a:pt x="2" y="620"/>
                </a:lnTo>
                <a:lnTo>
                  <a:pt x="0" y="691"/>
                </a:lnTo>
                <a:lnTo>
                  <a:pt x="0" y="832"/>
                </a:lnTo>
                <a:lnTo>
                  <a:pt x="0" y="832"/>
                </a:lnTo>
                <a:lnTo>
                  <a:pt x="0" y="973"/>
                </a:lnTo>
                <a:lnTo>
                  <a:pt x="2" y="1044"/>
                </a:lnTo>
                <a:lnTo>
                  <a:pt x="5" y="1116"/>
                </a:lnTo>
                <a:lnTo>
                  <a:pt x="9" y="1187"/>
                </a:lnTo>
                <a:lnTo>
                  <a:pt x="18" y="1257"/>
                </a:lnTo>
                <a:lnTo>
                  <a:pt x="22" y="1293"/>
                </a:lnTo>
                <a:lnTo>
                  <a:pt x="27" y="1327"/>
                </a:lnTo>
                <a:lnTo>
                  <a:pt x="34" y="1362"/>
                </a:lnTo>
                <a:lnTo>
                  <a:pt x="41" y="1396"/>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299" y="1630"/>
                </a:lnTo>
                <a:lnTo>
                  <a:pt x="354" y="1636"/>
                </a:lnTo>
                <a:lnTo>
                  <a:pt x="409" y="1642"/>
                </a:lnTo>
                <a:lnTo>
                  <a:pt x="521" y="1650"/>
                </a:lnTo>
                <a:lnTo>
                  <a:pt x="631" y="1656"/>
                </a:lnTo>
                <a:lnTo>
                  <a:pt x="743" y="1659"/>
                </a:lnTo>
                <a:lnTo>
                  <a:pt x="855" y="1662"/>
                </a:lnTo>
                <a:lnTo>
                  <a:pt x="967" y="1663"/>
                </a:lnTo>
                <a:lnTo>
                  <a:pt x="1190" y="1664"/>
                </a:lnTo>
                <a:lnTo>
                  <a:pt x="1190" y="1664"/>
                </a:lnTo>
                <a:lnTo>
                  <a:pt x="1413" y="1663"/>
                </a:lnTo>
                <a:lnTo>
                  <a:pt x="1525" y="1662"/>
                </a:lnTo>
                <a:lnTo>
                  <a:pt x="1637" y="1659"/>
                </a:lnTo>
                <a:lnTo>
                  <a:pt x="1747" y="1656"/>
                </a:lnTo>
                <a:lnTo>
                  <a:pt x="1859" y="1650"/>
                </a:lnTo>
                <a:lnTo>
                  <a:pt x="1971" y="1642"/>
                </a:lnTo>
                <a:lnTo>
                  <a:pt x="2026" y="1636"/>
                </a:lnTo>
                <a:lnTo>
                  <a:pt x="2081" y="1630"/>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lnTo>
                  <a:pt x="2339" y="268"/>
                </a:lnTo>
                <a:close/>
                <a:moveTo>
                  <a:pt x="954" y="1359"/>
                </a:moveTo>
                <a:lnTo>
                  <a:pt x="954" y="330"/>
                </a:lnTo>
                <a:lnTo>
                  <a:pt x="1565" y="845"/>
                </a:lnTo>
                <a:lnTo>
                  <a:pt x="954" y="1359"/>
                </a:lnTo>
                <a:close/>
              </a:path>
            </a:pathLst>
          </a:custGeom>
          <a:solidFill>
            <a:schemeClr val="accent5"/>
          </a:solidFill>
          <a:ln>
            <a:noFill/>
          </a:ln>
        </p:spPr>
        <p:txBody>
          <a:bodyPr lIns="146304" tIns="73152" rIns="146304" bIns="73152"/>
          <a:lstStyle/>
          <a:p>
            <a:pPr defTabSz="1306221" fontAlgn="auto">
              <a:spcBef>
                <a:spcPts val="0"/>
              </a:spcBef>
              <a:spcAft>
                <a:spcPts val="0"/>
              </a:spcAft>
              <a:defRPr/>
            </a:pPr>
            <a:endParaRPr lang="en-US" dirty="0">
              <a:latin typeface="BentonSans Book"/>
              <a:ea typeface="+mn-ea"/>
              <a:cs typeface="+mn-cs"/>
            </a:endParaRPr>
          </a:p>
        </p:txBody>
      </p:sp>
      <p:sp>
        <p:nvSpPr>
          <p:cNvPr id="113" name="Content Placeholder 1"/>
          <p:cNvSpPr txBox="1">
            <a:spLocks/>
          </p:cNvSpPr>
          <p:nvPr/>
        </p:nvSpPr>
        <p:spPr>
          <a:xfrm>
            <a:off x="4068763" y="5222875"/>
            <a:ext cx="904875" cy="190500"/>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instagram</a:t>
            </a:r>
            <a:endParaRPr lang="en-US" sz="1000" dirty="0">
              <a:solidFill>
                <a:schemeClr val="accent5"/>
              </a:solidFill>
              <a:latin typeface="Merriweather Light"/>
              <a:cs typeface="Merriweather Light"/>
            </a:endParaRPr>
          </a:p>
        </p:txBody>
      </p:sp>
      <p:sp>
        <p:nvSpPr>
          <p:cNvPr id="114" name="Content Placeholder 1"/>
          <p:cNvSpPr txBox="1">
            <a:spLocks/>
          </p:cNvSpPr>
          <p:nvPr/>
        </p:nvSpPr>
        <p:spPr>
          <a:xfrm>
            <a:off x="5294313" y="5241925"/>
            <a:ext cx="1023937" cy="153988"/>
          </a:xfrm>
          <a:prstGeom prst="rect">
            <a:avLst/>
          </a:prstGeom>
        </p:spPr>
        <p:txBody>
          <a:bodyPr anchor="ctr"/>
          <a:lstStyle>
            <a:lvl1pPr marL="489833" indent="-489833" algn="l" defTabSz="1306220"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1pPr>
            <a:lvl2pPr marL="1061304" indent="-408194" algn="l" defTabSz="130622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2pPr>
            <a:lvl3pPr marL="1632776" indent="-326555" algn="l" defTabSz="1306220"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3pPr>
            <a:lvl4pPr marL="228588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4pPr>
            <a:lvl5pPr marL="293899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5pPr>
            <a:lvl6pPr marL="359210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000" dirty="0" err="1">
                <a:solidFill>
                  <a:schemeClr val="accent5"/>
                </a:solidFill>
                <a:latin typeface="Merriweather Light"/>
                <a:cs typeface="Merriweather Light"/>
              </a:rPr>
              <a:t>googleplus</a:t>
            </a:r>
            <a:endParaRPr lang="en-US" sz="1000" dirty="0">
              <a:solidFill>
                <a:schemeClr val="accent5"/>
              </a:solidFill>
              <a:latin typeface="Merriweather Light"/>
              <a:cs typeface="Merriweather Light"/>
            </a:endParaRPr>
          </a:p>
        </p:txBody>
      </p:sp>
      <p:sp>
        <p:nvSpPr>
          <p:cNvPr id="28703" name="Freeform 33"/>
          <p:cNvSpPr>
            <a:spLocks noEditPoints="1"/>
          </p:cNvSpPr>
          <p:nvPr/>
        </p:nvSpPr>
        <p:spPr bwMode="auto">
          <a:xfrm>
            <a:off x="11026775" y="5548313"/>
            <a:ext cx="785813" cy="785812"/>
          </a:xfrm>
          <a:custGeom>
            <a:avLst/>
            <a:gdLst>
              <a:gd name="T0" fmla="*/ 393307 w 3870"/>
              <a:gd name="T1" fmla="*/ 0 h 3868"/>
              <a:gd name="T2" fmla="*/ 333345 w 3870"/>
              <a:gd name="T3" fmla="*/ 4675 h 3868"/>
              <a:gd name="T4" fmla="*/ 276636 w 3870"/>
              <a:gd name="T5" fmla="*/ 17684 h 3868"/>
              <a:gd name="T6" fmla="*/ 222772 w 3870"/>
              <a:gd name="T7" fmla="*/ 38822 h 3868"/>
              <a:gd name="T8" fmla="*/ 143298 w 3870"/>
              <a:gd name="T9" fmla="*/ 89840 h 3868"/>
              <a:gd name="T10" fmla="*/ 67279 w 3870"/>
              <a:gd name="T11" fmla="*/ 173583 h 3868"/>
              <a:gd name="T12" fmla="*/ 31099 w 3870"/>
              <a:gd name="T13" fmla="*/ 240252 h 3868"/>
              <a:gd name="T14" fmla="*/ 12196 w 3870"/>
              <a:gd name="T15" fmla="*/ 294929 h 3868"/>
              <a:gd name="T16" fmla="*/ 1829 w 3870"/>
              <a:gd name="T17" fmla="*/ 352857 h 3868"/>
              <a:gd name="T18" fmla="*/ 0 w 3870"/>
              <a:gd name="T19" fmla="*/ 403062 h 3868"/>
              <a:gd name="T20" fmla="*/ 6098 w 3870"/>
              <a:gd name="T21" fmla="*/ 462617 h 3868"/>
              <a:gd name="T22" fmla="*/ 20732 w 3870"/>
              <a:gd name="T23" fmla="*/ 518920 h 3868"/>
              <a:gd name="T24" fmla="*/ 43091 w 3870"/>
              <a:gd name="T25" fmla="*/ 571970 h 3868"/>
              <a:gd name="T26" fmla="*/ 102239 w 3870"/>
              <a:gd name="T27" fmla="*/ 657136 h 3868"/>
              <a:gd name="T28" fmla="*/ 189438 w 3870"/>
              <a:gd name="T29" fmla="*/ 729293 h 3868"/>
              <a:gd name="T30" fmla="*/ 249196 w 3870"/>
              <a:gd name="T31" fmla="*/ 758968 h 3868"/>
              <a:gd name="T32" fmla="*/ 304482 w 3870"/>
              <a:gd name="T33" fmla="*/ 776245 h 3868"/>
              <a:gd name="T34" fmla="*/ 363021 w 3870"/>
              <a:gd name="T35" fmla="*/ 784985 h 3868"/>
              <a:gd name="T36" fmla="*/ 413632 w 3870"/>
              <a:gd name="T37" fmla="*/ 785798 h 3868"/>
              <a:gd name="T38" fmla="*/ 472374 w 3870"/>
              <a:gd name="T39" fmla="*/ 778075 h 3868"/>
              <a:gd name="T40" fmla="*/ 528474 w 3870"/>
              <a:gd name="T41" fmla="*/ 762424 h 3868"/>
              <a:gd name="T42" fmla="*/ 580711 w 3870"/>
              <a:gd name="T43" fmla="*/ 738642 h 3868"/>
              <a:gd name="T44" fmla="*/ 671365 w 3870"/>
              <a:gd name="T45" fmla="*/ 670957 h 3868"/>
              <a:gd name="T46" fmla="*/ 739050 w 3870"/>
              <a:gd name="T47" fmla="*/ 580507 h 3868"/>
              <a:gd name="T48" fmla="*/ 762832 w 3870"/>
              <a:gd name="T49" fmla="*/ 528270 h 3868"/>
              <a:gd name="T50" fmla="*/ 778483 w 3870"/>
              <a:gd name="T51" fmla="*/ 472170 h 3868"/>
              <a:gd name="T52" fmla="*/ 786206 w 3870"/>
              <a:gd name="T53" fmla="*/ 413428 h 3868"/>
              <a:gd name="T54" fmla="*/ 785393 w 3870"/>
              <a:gd name="T55" fmla="*/ 362817 h 3868"/>
              <a:gd name="T56" fmla="*/ 776653 w 3870"/>
              <a:gd name="T57" fmla="*/ 304482 h 3868"/>
              <a:gd name="T58" fmla="*/ 759376 w 3870"/>
              <a:gd name="T59" fmla="*/ 249195 h 3868"/>
              <a:gd name="T60" fmla="*/ 729700 w 3870"/>
              <a:gd name="T61" fmla="*/ 189234 h 3868"/>
              <a:gd name="T62" fmla="*/ 657543 w 3870"/>
              <a:gd name="T63" fmla="*/ 102036 h 3868"/>
              <a:gd name="T64" fmla="*/ 572378 w 3870"/>
              <a:gd name="T65" fmla="*/ 43091 h 3868"/>
              <a:gd name="T66" fmla="*/ 519327 w 3870"/>
              <a:gd name="T67" fmla="*/ 20732 h 3868"/>
              <a:gd name="T68" fmla="*/ 462821 w 3870"/>
              <a:gd name="T69" fmla="*/ 6098 h 3868"/>
              <a:gd name="T70" fmla="*/ 403266 w 3870"/>
              <a:gd name="T71" fmla="*/ 0 h 3868"/>
              <a:gd name="T72" fmla="*/ 411803 w 3870"/>
              <a:gd name="T73" fmla="*/ 32725 h 3868"/>
              <a:gd name="T74" fmla="*/ 500831 w 3870"/>
              <a:gd name="T75" fmla="*/ 48376 h 3868"/>
              <a:gd name="T76" fmla="*/ 595346 w 3870"/>
              <a:gd name="T77" fmla="*/ 93702 h 3868"/>
              <a:gd name="T78" fmla="*/ 672178 w 3870"/>
              <a:gd name="T79" fmla="*/ 163623 h 3868"/>
              <a:gd name="T80" fmla="*/ 726245 w 3870"/>
              <a:gd name="T81" fmla="*/ 252651 h 3868"/>
              <a:gd name="T82" fmla="*/ 752872 w 3870"/>
              <a:gd name="T83" fmla="*/ 356313 h 3868"/>
              <a:gd name="T84" fmla="*/ 754295 w 3870"/>
              <a:gd name="T85" fmla="*/ 402249 h 3868"/>
              <a:gd name="T86" fmla="*/ 743116 w 3870"/>
              <a:gd name="T87" fmla="*/ 483349 h 3868"/>
              <a:gd name="T88" fmla="*/ 702464 w 3870"/>
              <a:gd name="T89" fmla="*/ 580507 h 3868"/>
              <a:gd name="T90" fmla="*/ 636404 w 3870"/>
              <a:gd name="T91" fmla="*/ 660388 h 3868"/>
              <a:gd name="T92" fmla="*/ 550019 w 3870"/>
              <a:gd name="T93" fmla="*/ 718723 h 3868"/>
              <a:gd name="T94" fmla="*/ 448186 w 3870"/>
              <a:gd name="T95" fmla="*/ 750025 h 3868"/>
              <a:gd name="T96" fmla="*/ 393307 w 3870"/>
              <a:gd name="T97" fmla="*/ 754293 h 3868"/>
              <a:gd name="T98" fmla="*/ 320336 w 3870"/>
              <a:gd name="T99" fmla="*/ 746570 h 3868"/>
              <a:gd name="T100" fmla="*/ 220943 w 3870"/>
              <a:gd name="T101" fmla="*/ 710593 h 3868"/>
              <a:gd name="T102" fmla="*/ 137810 w 3870"/>
              <a:gd name="T103" fmla="*/ 648396 h 3868"/>
              <a:gd name="T104" fmla="*/ 75612 w 3870"/>
              <a:gd name="T105" fmla="*/ 565466 h 3868"/>
              <a:gd name="T106" fmla="*/ 39636 w 3870"/>
              <a:gd name="T107" fmla="*/ 466072 h 3868"/>
              <a:gd name="T108" fmla="*/ 31912 w 3870"/>
              <a:gd name="T109" fmla="*/ 393103 h 3868"/>
              <a:gd name="T110" fmla="*/ 36180 w 3870"/>
              <a:gd name="T111" fmla="*/ 338223 h 3868"/>
              <a:gd name="T112" fmla="*/ 67685 w 3870"/>
              <a:gd name="T113" fmla="*/ 236390 h 3868"/>
              <a:gd name="T114" fmla="*/ 126021 w 3870"/>
              <a:gd name="T115" fmla="*/ 150005 h 3868"/>
              <a:gd name="T116" fmla="*/ 205902 w 3870"/>
              <a:gd name="T117" fmla="*/ 84149 h 3868"/>
              <a:gd name="T118" fmla="*/ 303059 w 3870"/>
              <a:gd name="T119" fmla="*/ 43294 h 3868"/>
              <a:gd name="T120" fmla="*/ 384160 w 3870"/>
              <a:gd name="T121" fmla="*/ 32318 h 38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70" h="3868">
                <a:moveTo>
                  <a:pt x="1672" y="1339"/>
                </a:moveTo>
                <a:lnTo>
                  <a:pt x="2373" y="1945"/>
                </a:lnTo>
                <a:lnTo>
                  <a:pt x="1687" y="2544"/>
                </a:lnTo>
                <a:lnTo>
                  <a:pt x="1672" y="1339"/>
                </a:lnTo>
                <a:close/>
                <a:moveTo>
                  <a:pt x="1935" y="0"/>
                </a:moveTo>
                <a:lnTo>
                  <a:pt x="1935" y="0"/>
                </a:lnTo>
                <a:lnTo>
                  <a:pt x="1886" y="0"/>
                </a:lnTo>
                <a:lnTo>
                  <a:pt x="1835" y="2"/>
                </a:lnTo>
                <a:lnTo>
                  <a:pt x="1786" y="6"/>
                </a:lnTo>
                <a:lnTo>
                  <a:pt x="1737" y="9"/>
                </a:lnTo>
                <a:lnTo>
                  <a:pt x="1689" y="15"/>
                </a:lnTo>
                <a:lnTo>
                  <a:pt x="1640" y="23"/>
                </a:lnTo>
                <a:lnTo>
                  <a:pt x="1593" y="30"/>
                </a:lnTo>
                <a:lnTo>
                  <a:pt x="1546" y="40"/>
                </a:lnTo>
                <a:lnTo>
                  <a:pt x="1498" y="49"/>
                </a:lnTo>
                <a:lnTo>
                  <a:pt x="1451" y="60"/>
                </a:lnTo>
                <a:lnTo>
                  <a:pt x="1406" y="74"/>
                </a:lnTo>
                <a:lnTo>
                  <a:pt x="1361" y="87"/>
                </a:lnTo>
                <a:lnTo>
                  <a:pt x="1315" y="102"/>
                </a:lnTo>
                <a:lnTo>
                  <a:pt x="1270" y="117"/>
                </a:lnTo>
                <a:lnTo>
                  <a:pt x="1226" y="134"/>
                </a:lnTo>
                <a:lnTo>
                  <a:pt x="1183" y="153"/>
                </a:lnTo>
                <a:lnTo>
                  <a:pt x="1139" y="172"/>
                </a:lnTo>
                <a:lnTo>
                  <a:pt x="1096" y="191"/>
                </a:lnTo>
                <a:lnTo>
                  <a:pt x="1054" y="212"/>
                </a:lnTo>
                <a:lnTo>
                  <a:pt x="1013" y="234"/>
                </a:lnTo>
                <a:lnTo>
                  <a:pt x="932" y="280"/>
                </a:lnTo>
                <a:lnTo>
                  <a:pt x="854" y="331"/>
                </a:lnTo>
                <a:lnTo>
                  <a:pt x="779" y="385"/>
                </a:lnTo>
                <a:lnTo>
                  <a:pt x="705" y="442"/>
                </a:lnTo>
                <a:lnTo>
                  <a:pt x="635" y="502"/>
                </a:lnTo>
                <a:lnTo>
                  <a:pt x="567" y="567"/>
                </a:lnTo>
                <a:lnTo>
                  <a:pt x="503" y="635"/>
                </a:lnTo>
                <a:lnTo>
                  <a:pt x="442" y="704"/>
                </a:lnTo>
                <a:lnTo>
                  <a:pt x="385" y="778"/>
                </a:lnTo>
                <a:lnTo>
                  <a:pt x="331" y="854"/>
                </a:lnTo>
                <a:lnTo>
                  <a:pt x="280" y="931"/>
                </a:lnTo>
                <a:lnTo>
                  <a:pt x="234" y="1012"/>
                </a:lnTo>
                <a:lnTo>
                  <a:pt x="212" y="1054"/>
                </a:lnTo>
                <a:lnTo>
                  <a:pt x="191" y="1095"/>
                </a:lnTo>
                <a:lnTo>
                  <a:pt x="172" y="1139"/>
                </a:lnTo>
                <a:lnTo>
                  <a:pt x="153" y="1182"/>
                </a:lnTo>
                <a:lnTo>
                  <a:pt x="134" y="1226"/>
                </a:lnTo>
                <a:lnTo>
                  <a:pt x="117" y="1269"/>
                </a:lnTo>
                <a:lnTo>
                  <a:pt x="102" y="1315"/>
                </a:lnTo>
                <a:lnTo>
                  <a:pt x="87" y="1360"/>
                </a:lnTo>
                <a:lnTo>
                  <a:pt x="74" y="1405"/>
                </a:lnTo>
                <a:lnTo>
                  <a:pt x="60" y="1451"/>
                </a:lnTo>
                <a:lnTo>
                  <a:pt x="49" y="1498"/>
                </a:lnTo>
                <a:lnTo>
                  <a:pt x="40" y="1545"/>
                </a:lnTo>
                <a:lnTo>
                  <a:pt x="30" y="1592"/>
                </a:lnTo>
                <a:lnTo>
                  <a:pt x="23" y="1639"/>
                </a:lnTo>
                <a:lnTo>
                  <a:pt x="15" y="1688"/>
                </a:lnTo>
                <a:lnTo>
                  <a:pt x="9" y="1736"/>
                </a:lnTo>
                <a:lnTo>
                  <a:pt x="6" y="1785"/>
                </a:lnTo>
                <a:lnTo>
                  <a:pt x="2" y="1834"/>
                </a:lnTo>
                <a:lnTo>
                  <a:pt x="0" y="1885"/>
                </a:lnTo>
                <a:lnTo>
                  <a:pt x="0" y="1934"/>
                </a:lnTo>
                <a:lnTo>
                  <a:pt x="0" y="1983"/>
                </a:lnTo>
                <a:lnTo>
                  <a:pt x="2" y="2034"/>
                </a:lnTo>
                <a:lnTo>
                  <a:pt x="6" y="2083"/>
                </a:lnTo>
                <a:lnTo>
                  <a:pt x="9" y="2132"/>
                </a:lnTo>
                <a:lnTo>
                  <a:pt x="15" y="2180"/>
                </a:lnTo>
                <a:lnTo>
                  <a:pt x="23" y="2229"/>
                </a:lnTo>
                <a:lnTo>
                  <a:pt x="30" y="2276"/>
                </a:lnTo>
                <a:lnTo>
                  <a:pt x="40" y="2323"/>
                </a:lnTo>
                <a:lnTo>
                  <a:pt x="49" y="2370"/>
                </a:lnTo>
                <a:lnTo>
                  <a:pt x="60" y="2418"/>
                </a:lnTo>
                <a:lnTo>
                  <a:pt x="74" y="2463"/>
                </a:lnTo>
                <a:lnTo>
                  <a:pt x="87" y="2508"/>
                </a:lnTo>
                <a:lnTo>
                  <a:pt x="102" y="2553"/>
                </a:lnTo>
                <a:lnTo>
                  <a:pt x="117" y="2599"/>
                </a:lnTo>
                <a:lnTo>
                  <a:pt x="134" y="2642"/>
                </a:lnTo>
                <a:lnTo>
                  <a:pt x="153" y="2686"/>
                </a:lnTo>
                <a:lnTo>
                  <a:pt x="172" y="2729"/>
                </a:lnTo>
                <a:lnTo>
                  <a:pt x="191" y="2773"/>
                </a:lnTo>
                <a:lnTo>
                  <a:pt x="212" y="2814"/>
                </a:lnTo>
                <a:lnTo>
                  <a:pt x="234" y="2856"/>
                </a:lnTo>
                <a:lnTo>
                  <a:pt x="280" y="2937"/>
                </a:lnTo>
                <a:lnTo>
                  <a:pt x="331" y="3014"/>
                </a:lnTo>
                <a:lnTo>
                  <a:pt x="385" y="3090"/>
                </a:lnTo>
                <a:lnTo>
                  <a:pt x="442" y="3164"/>
                </a:lnTo>
                <a:lnTo>
                  <a:pt x="503" y="3233"/>
                </a:lnTo>
                <a:lnTo>
                  <a:pt x="567" y="3301"/>
                </a:lnTo>
                <a:lnTo>
                  <a:pt x="635" y="3366"/>
                </a:lnTo>
                <a:lnTo>
                  <a:pt x="705" y="3426"/>
                </a:lnTo>
                <a:lnTo>
                  <a:pt x="779" y="3483"/>
                </a:lnTo>
                <a:lnTo>
                  <a:pt x="854" y="3537"/>
                </a:lnTo>
                <a:lnTo>
                  <a:pt x="932" y="3588"/>
                </a:lnTo>
                <a:lnTo>
                  <a:pt x="1013" y="3634"/>
                </a:lnTo>
                <a:lnTo>
                  <a:pt x="1054" y="3656"/>
                </a:lnTo>
                <a:lnTo>
                  <a:pt x="1096" y="3677"/>
                </a:lnTo>
                <a:lnTo>
                  <a:pt x="1139" y="3696"/>
                </a:lnTo>
                <a:lnTo>
                  <a:pt x="1183" y="3715"/>
                </a:lnTo>
                <a:lnTo>
                  <a:pt x="1226" y="3734"/>
                </a:lnTo>
                <a:lnTo>
                  <a:pt x="1270" y="3751"/>
                </a:lnTo>
                <a:lnTo>
                  <a:pt x="1315" y="3766"/>
                </a:lnTo>
                <a:lnTo>
                  <a:pt x="1361" y="3781"/>
                </a:lnTo>
                <a:lnTo>
                  <a:pt x="1406" y="3794"/>
                </a:lnTo>
                <a:lnTo>
                  <a:pt x="1451" y="3808"/>
                </a:lnTo>
                <a:lnTo>
                  <a:pt x="1498" y="3819"/>
                </a:lnTo>
                <a:lnTo>
                  <a:pt x="1546" y="3828"/>
                </a:lnTo>
                <a:lnTo>
                  <a:pt x="1593" y="3838"/>
                </a:lnTo>
                <a:lnTo>
                  <a:pt x="1640" y="3845"/>
                </a:lnTo>
                <a:lnTo>
                  <a:pt x="1689" y="3853"/>
                </a:lnTo>
                <a:lnTo>
                  <a:pt x="1737" y="3859"/>
                </a:lnTo>
                <a:lnTo>
                  <a:pt x="1786" y="3862"/>
                </a:lnTo>
                <a:lnTo>
                  <a:pt x="1835" y="3866"/>
                </a:lnTo>
                <a:lnTo>
                  <a:pt x="1886" y="3868"/>
                </a:lnTo>
                <a:lnTo>
                  <a:pt x="1935" y="3868"/>
                </a:lnTo>
                <a:lnTo>
                  <a:pt x="1984" y="3868"/>
                </a:lnTo>
                <a:lnTo>
                  <a:pt x="2035" y="3866"/>
                </a:lnTo>
                <a:lnTo>
                  <a:pt x="2084" y="3862"/>
                </a:lnTo>
                <a:lnTo>
                  <a:pt x="2133" y="3859"/>
                </a:lnTo>
                <a:lnTo>
                  <a:pt x="2181" y="3853"/>
                </a:lnTo>
                <a:lnTo>
                  <a:pt x="2230" y="3845"/>
                </a:lnTo>
                <a:lnTo>
                  <a:pt x="2277" y="3838"/>
                </a:lnTo>
                <a:lnTo>
                  <a:pt x="2324" y="3828"/>
                </a:lnTo>
                <a:lnTo>
                  <a:pt x="2372" y="3819"/>
                </a:lnTo>
                <a:lnTo>
                  <a:pt x="2419" y="3808"/>
                </a:lnTo>
                <a:lnTo>
                  <a:pt x="2464" y="3794"/>
                </a:lnTo>
                <a:lnTo>
                  <a:pt x="2509" y="3781"/>
                </a:lnTo>
                <a:lnTo>
                  <a:pt x="2555" y="3766"/>
                </a:lnTo>
                <a:lnTo>
                  <a:pt x="2600" y="3751"/>
                </a:lnTo>
                <a:lnTo>
                  <a:pt x="2644" y="3734"/>
                </a:lnTo>
                <a:lnTo>
                  <a:pt x="2687" y="3715"/>
                </a:lnTo>
                <a:lnTo>
                  <a:pt x="2731" y="3696"/>
                </a:lnTo>
                <a:lnTo>
                  <a:pt x="2774" y="3677"/>
                </a:lnTo>
                <a:lnTo>
                  <a:pt x="2816" y="3656"/>
                </a:lnTo>
                <a:lnTo>
                  <a:pt x="2857" y="3634"/>
                </a:lnTo>
                <a:lnTo>
                  <a:pt x="2938" y="3588"/>
                </a:lnTo>
                <a:lnTo>
                  <a:pt x="3016" y="3537"/>
                </a:lnTo>
                <a:lnTo>
                  <a:pt x="3091" y="3483"/>
                </a:lnTo>
                <a:lnTo>
                  <a:pt x="3165" y="3426"/>
                </a:lnTo>
                <a:lnTo>
                  <a:pt x="3235" y="3366"/>
                </a:lnTo>
                <a:lnTo>
                  <a:pt x="3303" y="3301"/>
                </a:lnTo>
                <a:lnTo>
                  <a:pt x="3367" y="3233"/>
                </a:lnTo>
                <a:lnTo>
                  <a:pt x="3428" y="3164"/>
                </a:lnTo>
                <a:lnTo>
                  <a:pt x="3485" y="3090"/>
                </a:lnTo>
                <a:lnTo>
                  <a:pt x="3539" y="3014"/>
                </a:lnTo>
                <a:lnTo>
                  <a:pt x="3590" y="2937"/>
                </a:lnTo>
                <a:lnTo>
                  <a:pt x="3636" y="2856"/>
                </a:lnTo>
                <a:lnTo>
                  <a:pt x="3658" y="2814"/>
                </a:lnTo>
                <a:lnTo>
                  <a:pt x="3679" y="2773"/>
                </a:lnTo>
                <a:lnTo>
                  <a:pt x="3698" y="2729"/>
                </a:lnTo>
                <a:lnTo>
                  <a:pt x="3717" y="2686"/>
                </a:lnTo>
                <a:lnTo>
                  <a:pt x="3736" y="2642"/>
                </a:lnTo>
                <a:lnTo>
                  <a:pt x="3753" y="2599"/>
                </a:lnTo>
                <a:lnTo>
                  <a:pt x="3768" y="2553"/>
                </a:lnTo>
                <a:lnTo>
                  <a:pt x="3783" y="2508"/>
                </a:lnTo>
                <a:lnTo>
                  <a:pt x="3796" y="2463"/>
                </a:lnTo>
                <a:lnTo>
                  <a:pt x="3810" y="2418"/>
                </a:lnTo>
                <a:lnTo>
                  <a:pt x="3821" y="2370"/>
                </a:lnTo>
                <a:lnTo>
                  <a:pt x="3830" y="2323"/>
                </a:lnTo>
                <a:lnTo>
                  <a:pt x="3840" y="2276"/>
                </a:lnTo>
                <a:lnTo>
                  <a:pt x="3847" y="2229"/>
                </a:lnTo>
                <a:lnTo>
                  <a:pt x="3855" y="2180"/>
                </a:lnTo>
                <a:lnTo>
                  <a:pt x="3861" y="2132"/>
                </a:lnTo>
                <a:lnTo>
                  <a:pt x="3864" y="2083"/>
                </a:lnTo>
                <a:lnTo>
                  <a:pt x="3868" y="2034"/>
                </a:lnTo>
                <a:lnTo>
                  <a:pt x="3870" y="1983"/>
                </a:lnTo>
                <a:lnTo>
                  <a:pt x="3870" y="1934"/>
                </a:lnTo>
                <a:lnTo>
                  <a:pt x="3870" y="1885"/>
                </a:lnTo>
                <a:lnTo>
                  <a:pt x="3868" y="1834"/>
                </a:lnTo>
                <a:lnTo>
                  <a:pt x="3864" y="1785"/>
                </a:lnTo>
                <a:lnTo>
                  <a:pt x="3861" y="1736"/>
                </a:lnTo>
                <a:lnTo>
                  <a:pt x="3855" y="1688"/>
                </a:lnTo>
                <a:lnTo>
                  <a:pt x="3847" y="1639"/>
                </a:lnTo>
                <a:lnTo>
                  <a:pt x="3840" y="1592"/>
                </a:lnTo>
                <a:lnTo>
                  <a:pt x="3830" y="1545"/>
                </a:lnTo>
                <a:lnTo>
                  <a:pt x="3821" y="1498"/>
                </a:lnTo>
                <a:lnTo>
                  <a:pt x="3810" y="1451"/>
                </a:lnTo>
                <a:lnTo>
                  <a:pt x="3796" y="1405"/>
                </a:lnTo>
                <a:lnTo>
                  <a:pt x="3783" y="1360"/>
                </a:lnTo>
                <a:lnTo>
                  <a:pt x="3768" y="1315"/>
                </a:lnTo>
                <a:lnTo>
                  <a:pt x="3753" y="1269"/>
                </a:lnTo>
                <a:lnTo>
                  <a:pt x="3736" y="1226"/>
                </a:lnTo>
                <a:lnTo>
                  <a:pt x="3717" y="1182"/>
                </a:lnTo>
                <a:lnTo>
                  <a:pt x="3698" y="1139"/>
                </a:lnTo>
                <a:lnTo>
                  <a:pt x="3679" y="1095"/>
                </a:lnTo>
                <a:lnTo>
                  <a:pt x="3658" y="1054"/>
                </a:lnTo>
                <a:lnTo>
                  <a:pt x="3636" y="1012"/>
                </a:lnTo>
                <a:lnTo>
                  <a:pt x="3590" y="931"/>
                </a:lnTo>
                <a:lnTo>
                  <a:pt x="3539" y="854"/>
                </a:lnTo>
                <a:lnTo>
                  <a:pt x="3485" y="778"/>
                </a:lnTo>
                <a:lnTo>
                  <a:pt x="3428" y="704"/>
                </a:lnTo>
                <a:lnTo>
                  <a:pt x="3367" y="635"/>
                </a:lnTo>
                <a:lnTo>
                  <a:pt x="3303" y="567"/>
                </a:lnTo>
                <a:lnTo>
                  <a:pt x="3235" y="502"/>
                </a:lnTo>
                <a:lnTo>
                  <a:pt x="3165" y="442"/>
                </a:lnTo>
                <a:lnTo>
                  <a:pt x="3091" y="385"/>
                </a:lnTo>
                <a:lnTo>
                  <a:pt x="3016" y="331"/>
                </a:lnTo>
                <a:lnTo>
                  <a:pt x="2938" y="280"/>
                </a:lnTo>
                <a:lnTo>
                  <a:pt x="2857" y="234"/>
                </a:lnTo>
                <a:lnTo>
                  <a:pt x="2816" y="212"/>
                </a:lnTo>
                <a:lnTo>
                  <a:pt x="2774" y="191"/>
                </a:lnTo>
                <a:lnTo>
                  <a:pt x="2731" y="172"/>
                </a:lnTo>
                <a:lnTo>
                  <a:pt x="2687" y="153"/>
                </a:lnTo>
                <a:lnTo>
                  <a:pt x="2644" y="134"/>
                </a:lnTo>
                <a:lnTo>
                  <a:pt x="2600" y="117"/>
                </a:lnTo>
                <a:lnTo>
                  <a:pt x="2555" y="102"/>
                </a:lnTo>
                <a:lnTo>
                  <a:pt x="2509" y="87"/>
                </a:lnTo>
                <a:lnTo>
                  <a:pt x="2464" y="74"/>
                </a:lnTo>
                <a:lnTo>
                  <a:pt x="2419" y="60"/>
                </a:lnTo>
                <a:lnTo>
                  <a:pt x="2372" y="49"/>
                </a:lnTo>
                <a:lnTo>
                  <a:pt x="2324" y="40"/>
                </a:lnTo>
                <a:lnTo>
                  <a:pt x="2277" y="30"/>
                </a:lnTo>
                <a:lnTo>
                  <a:pt x="2230" y="23"/>
                </a:lnTo>
                <a:lnTo>
                  <a:pt x="2181" y="15"/>
                </a:lnTo>
                <a:lnTo>
                  <a:pt x="2133" y="9"/>
                </a:lnTo>
                <a:lnTo>
                  <a:pt x="2084" y="6"/>
                </a:lnTo>
                <a:lnTo>
                  <a:pt x="2035" y="2"/>
                </a:lnTo>
                <a:lnTo>
                  <a:pt x="1984" y="0"/>
                </a:lnTo>
                <a:lnTo>
                  <a:pt x="1935" y="0"/>
                </a:lnTo>
                <a:close/>
                <a:moveTo>
                  <a:pt x="1935" y="157"/>
                </a:moveTo>
                <a:lnTo>
                  <a:pt x="1935" y="157"/>
                </a:lnTo>
                <a:lnTo>
                  <a:pt x="1980" y="159"/>
                </a:lnTo>
                <a:lnTo>
                  <a:pt x="2026" y="161"/>
                </a:lnTo>
                <a:lnTo>
                  <a:pt x="2071" y="162"/>
                </a:lnTo>
                <a:lnTo>
                  <a:pt x="2116" y="166"/>
                </a:lnTo>
                <a:lnTo>
                  <a:pt x="2205" y="178"/>
                </a:lnTo>
                <a:lnTo>
                  <a:pt x="2294" y="195"/>
                </a:lnTo>
                <a:lnTo>
                  <a:pt x="2379" y="213"/>
                </a:lnTo>
                <a:lnTo>
                  <a:pt x="2464" y="238"/>
                </a:lnTo>
                <a:lnTo>
                  <a:pt x="2547" y="264"/>
                </a:lnTo>
                <a:lnTo>
                  <a:pt x="2627" y="297"/>
                </a:lnTo>
                <a:lnTo>
                  <a:pt x="2706" y="332"/>
                </a:lnTo>
                <a:lnTo>
                  <a:pt x="2783" y="372"/>
                </a:lnTo>
                <a:lnTo>
                  <a:pt x="2857" y="414"/>
                </a:lnTo>
                <a:lnTo>
                  <a:pt x="2929" y="461"/>
                </a:lnTo>
                <a:lnTo>
                  <a:pt x="2999" y="510"/>
                </a:lnTo>
                <a:lnTo>
                  <a:pt x="3065" y="563"/>
                </a:lnTo>
                <a:lnTo>
                  <a:pt x="3131" y="619"/>
                </a:lnTo>
                <a:lnTo>
                  <a:pt x="3192" y="678"/>
                </a:lnTo>
                <a:lnTo>
                  <a:pt x="3250" y="738"/>
                </a:lnTo>
                <a:lnTo>
                  <a:pt x="3307" y="805"/>
                </a:lnTo>
                <a:lnTo>
                  <a:pt x="3360" y="871"/>
                </a:lnTo>
                <a:lnTo>
                  <a:pt x="3409" y="941"/>
                </a:lnTo>
                <a:lnTo>
                  <a:pt x="3456" y="1012"/>
                </a:lnTo>
                <a:lnTo>
                  <a:pt x="3498" y="1086"/>
                </a:lnTo>
                <a:lnTo>
                  <a:pt x="3537" y="1163"/>
                </a:lnTo>
                <a:lnTo>
                  <a:pt x="3573" y="1243"/>
                </a:lnTo>
                <a:lnTo>
                  <a:pt x="3605" y="1322"/>
                </a:lnTo>
                <a:lnTo>
                  <a:pt x="3632" y="1405"/>
                </a:lnTo>
                <a:lnTo>
                  <a:pt x="3656" y="1490"/>
                </a:lnTo>
                <a:lnTo>
                  <a:pt x="3675" y="1575"/>
                </a:lnTo>
                <a:lnTo>
                  <a:pt x="3692" y="1664"/>
                </a:lnTo>
                <a:lnTo>
                  <a:pt x="3704" y="1753"/>
                </a:lnTo>
                <a:lnTo>
                  <a:pt x="3707" y="1798"/>
                </a:lnTo>
                <a:lnTo>
                  <a:pt x="3709" y="1843"/>
                </a:lnTo>
                <a:lnTo>
                  <a:pt x="3711" y="1889"/>
                </a:lnTo>
                <a:lnTo>
                  <a:pt x="3713" y="1934"/>
                </a:lnTo>
                <a:lnTo>
                  <a:pt x="3711" y="1979"/>
                </a:lnTo>
                <a:lnTo>
                  <a:pt x="3709" y="2025"/>
                </a:lnTo>
                <a:lnTo>
                  <a:pt x="3707" y="2070"/>
                </a:lnTo>
                <a:lnTo>
                  <a:pt x="3704" y="2115"/>
                </a:lnTo>
                <a:lnTo>
                  <a:pt x="3692" y="2204"/>
                </a:lnTo>
                <a:lnTo>
                  <a:pt x="3675" y="2293"/>
                </a:lnTo>
                <a:lnTo>
                  <a:pt x="3656" y="2378"/>
                </a:lnTo>
                <a:lnTo>
                  <a:pt x="3632" y="2463"/>
                </a:lnTo>
                <a:lnTo>
                  <a:pt x="3605" y="2546"/>
                </a:lnTo>
                <a:lnTo>
                  <a:pt x="3573" y="2625"/>
                </a:lnTo>
                <a:lnTo>
                  <a:pt x="3537" y="2705"/>
                </a:lnTo>
                <a:lnTo>
                  <a:pt x="3498" y="2782"/>
                </a:lnTo>
                <a:lnTo>
                  <a:pt x="3456" y="2856"/>
                </a:lnTo>
                <a:lnTo>
                  <a:pt x="3409" y="2927"/>
                </a:lnTo>
                <a:lnTo>
                  <a:pt x="3360" y="2997"/>
                </a:lnTo>
                <a:lnTo>
                  <a:pt x="3307" y="3063"/>
                </a:lnTo>
                <a:lnTo>
                  <a:pt x="3250" y="3130"/>
                </a:lnTo>
                <a:lnTo>
                  <a:pt x="3192" y="3190"/>
                </a:lnTo>
                <a:lnTo>
                  <a:pt x="3131" y="3249"/>
                </a:lnTo>
                <a:lnTo>
                  <a:pt x="3065" y="3305"/>
                </a:lnTo>
                <a:lnTo>
                  <a:pt x="2999" y="3358"/>
                </a:lnTo>
                <a:lnTo>
                  <a:pt x="2929" y="3407"/>
                </a:lnTo>
                <a:lnTo>
                  <a:pt x="2857" y="3454"/>
                </a:lnTo>
                <a:lnTo>
                  <a:pt x="2783" y="3496"/>
                </a:lnTo>
                <a:lnTo>
                  <a:pt x="2706" y="3536"/>
                </a:lnTo>
                <a:lnTo>
                  <a:pt x="2627" y="3571"/>
                </a:lnTo>
                <a:lnTo>
                  <a:pt x="2547" y="3604"/>
                </a:lnTo>
                <a:lnTo>
                  <a:pt x="2464" y="3630"/>
                </a:lnTo>
                <a:lnTo>
                  <a:pt x="2379" y="3655"/>
                </a:lnTo>
                <a:lnTo>
                  <a:pt x="2294" y="3673"/>
                </a:lnTo>
                <a:lnTo>
                  <a:pt x="2205" y="3690"/>
                </a:lnTo>
                <a:lnTo>
                  <a:pt x="2116" y="3702"/>
                </a:lnTo>
                <a:lnTo>
                  <a:pt x="2071" y="3706"/>
                </a:lnTo>
                <a:lnTo>
                  <a:pt x="2026" y="3707"/>
                </a:lnTo>
                <a:lnTo>
                  <a:pt x="1980" y="3709"/>
                </a:lnTo>
                <a:lnTo>
                  <a:pt x="1935" y="3711"/>
                </a:lnTo>
                <a:lnTo>
                  <a:pt x="1890" y="3709"/>
                </a:lnTo>
                <a:lnTo>
                  <a:pt x="1844" y="3707"/>
                </a:lnTo>
                <a:lnTo>
                  <a:pt x="1799" y="3706"/>
                </a:lnTo>
                <a:lnTo>
                  <a:pt x="1754" y="3702"/>
                </a:lnTo>
                <a:lnTo>
                  <a:pt x="1665" y="3690"/>
                </a:lnTo>
                <a:lnTo>
                  <a:pt x="1576" y="3673"/>
                </a:lnTo>
                <a:lnTo>
                  <a:pt x="1491" y="3655"/>
                </a:lnTo>
                <a:lnTo>
                  <a:pt x="1406" y="3630"/>
                </a:lnTo>
                <a:lnTo>
                  <a:pt x="1323" y="3604"/>
                </a:lnTo>
                <a:lnTo>
                  <a:pt x="1243" y="3571"/>
                </a:lnTo>
                <a:lnTo>
                  <a:pt x="1164" y="3536"/>
                </a:lnTo>
                <a:lnTo>
                  <a:pt x="1087" y="3496"/>
                </a:lnTo>
                <a:lnTo>
                  <a:pt x="1013" y="3454"/>
                </a:lnTo>
                <a:lnTo>
                  <a:pt x="941" y="3407"/>
                </a:lnTo>
                <a:lnTo>
                  <a:pt x="871" y="3358"/>
                </a:lnTo>
                <a:lnTo>
                  <a:pt x="805" y="3305"/>
                </a:lnTo>
                <a:lnTo>
                  <a:pt x="739" y="3249"/>
                </a:lnTo>
                <a:lnTo>
                  <a:pt x="678" y="3190"/>
                </a:lnTo>
                <a:lnTo>
                  <a:pt x="620" y="3130"/>
                </a:lnTo>
                <a:lnTo>
                  <a:pt x="563" y="3063"/>
                </a:lnTo>
                <a:lnTo>
                  <a:pt x="510" y="2997"/>
                </a:lnTo>
                <a:lnTo>
                  <a:pt x="461" y="2927"/>
                </a:lnTo>
                <a:lnTo>
                  <a:pt x="414" y="2856"/>
                </a:lnTo>
                <a:lnTo>
                  <a:pt x="372" y="2782"/>
                </a:lnTo>
                <a:lnTo>
                  <a:pt x="333" y="2705"/>
                </a:lnTo>
                <a:lnTo>
                  <a:pt x="297" y="2625"/>
                </a:lnTo>
                <a:lnTo>
                  <a:pt x="265" y="2546"/>
                </a:lnTo>
                <a:lnTo>
                  <a:pt x="238" y="2463"/>
                </a:lnTo>
                <a:lnTo>
                  <a:pt x="214" y="2378"/>
                </a:lnTo>
                <a:lnTo>
                  <a:pt x="195" y="2293"/>
                </a:lnTo>
                <a:lnTo>
                  <a:pt x="178" y="2204"/>
                </a:lnTo>
                <a:lnTo>
                  <a:pt x="166" y="2115"/>
                </a:lnTo>
                <a:lnTo>
                  <a:pt x="163" y="2070"/>
                </a:lnTo>
                <a:lnTo>
                  <a:pt x="161" y="2025"/>
                </a:lnTo>
                <a:lnTo>
                  <a:pt x="159" y="1979"/>
                </a:lnTo>
                <a:lnTo>
                  <a:pt x="157" y="1934"/>
                </a:lnTo>
                <a:lnTo>
                  <a:pt x="159" y="1889"/>
                </a:lnTo>
                <a:lnTo>
                  <a:pt x="161" y="1843"/>
                </a:lnTo>
                <a:lnTo>
                  <a:pt x="163" y="1798"/>
                </a:lnTo>
                <a:lnTo>
                  <a:pt x="166" y="1753"/>
                </a:lnTo>
                <a:lnTo>
                  <a:pt x="178" y="1664"/>
                </a:lnTo>
                <a:lnTo>
                  <a:pt x="195" y="1575"/>
                </a:lnTo>
                <a:lnTo>
                  <a:pt x="214" y="1490"/>
                </a:lnTo>
                <a:lnTo>
                  <a:pt x="238" y="1405"/>
                </a:lnTo>
                <a:lnTo>
                  <a:pt x="265" y="1322"/>
                </a:lnTo>
                <a:lnTo>
                  <a:pt x="297" y="1243"/>
                </a:lnTo>
                <a:lnTo>
                  <a:pt x="333" y="1163"/>
                </a:lnTo>
                <a:lnTo>
                  <a:pt x="372" y="1086"/>
                </a:lnTo>
                <a:lnTo>
                  <a:pt x="414" y="1012"/>
                </a:lnTo>
                <a:lnTo>
                  <a:pt x="461" y="941"/>
                </a:lnTo>
                <a:lnTo>
                  <a:pt x="510" y="871"/>
                </a:lnTo>
                <a:lnTo>
                  <a:pt x="563" y="805"/>
                </a:lnTo>
                <a:lnTo>
                  <a:pt x="620" y="738"/>
                </a:lnTo>
                <a:lnTo>
                  <a:pt x="678" y="678"/>
                </a:lnTo>
                <a:lnTo>
                  <a:pt x="739" y="619"/>
                </a:lnTo>
                <a:lnTo>
                  <a:pt x="805" y="563"/>
                </a:lnTo>
                <a:lnTo>
                  <a:pt x="871" y="510"/>
                </a:lnTo>
                <a:lnTo>
                  <a:pt x="941" y="461"/>
                </a:lnTo>
                <a:lnTo>
                  <a:pt x="1013" y="414"/>
                </a:lnTo>
                <a:lnTo>
                  <a:pt x="1087" y="372"/>
                </a:lnTo>
                <a:lnTo>
                  <a:pt x="1164" y="332"/>
                </a:lnTo>
                <a:lnTo>
                  <a:pt x="1243" y="297"/>
                </a:lnTo>
                <a:lnTo>
                  <a:pt x="1323" y="264"/>
                </a:lnTo>
                <a:lnTo>
                  <a:pt x="1406" y="238"/>
                </a:lnTo>
                <a:lnTo>
                  <a:pt x="1491" y="213"/>
                </a:lnTo>
                <a:lnTo>
                  <a:pt x="1576" y="195"/>
                </a:lnTo>
                <a:lnTo>
                  <a:pt x="1665" y="178"/>
                </a:lnTo>
                <a:lnTo>
                  <a:pt x="1754" y="166"/>
                </a:lnTo>
                <a:lnTo>
                  <a:pt x="1799" y="162"/>
                </a:lnTo>
                <a:lnTo>
                  <a:pt x="1844" y="161"/>
                </a:lnTo>
                <a:lnTo>
                  <a:pt x="1890" y="159"/>
                </a:lnTo>
                <a:lnTo>
                  <a:pt x="1935" y="1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4" name="Freeform 140"/>
          <p:cNvSpPr>
            <a:spLocks/>
          </p:cNvSpPr>
          <p:nvPr/>
        </p:nvSpPr>
        <p:spPr bwMode="auto">
          <a:xfrm>
            <a:off x="11025188" y="1878013"/>
            <a:ext cx="788987" cy="641350"/>
          </a:xfrm>
          <a:custGeom>
            <a:avLst/>
            <a:gdLst>
              <a:gd name="T0" fmla="*/ 743857 w 2780"/>
              <a:gd name="T1" fmla="*/ 91988 h 2258"/>
              <a:gd name="T2" fmla="*/ 702405 w 2780"/>
              <a:gd name="T3" fmla="*/ 97383 h 2258"/>
              <a:gd name="T4" fmla="*/ 735055 w 2780"/>
              <a:gd name="T5" fmla="*/ 68991 h 2258"/>
              <a:gd name="T6" fmla="*/ 758904 w 2780"/>
              <a:gd name="T7" fmla="*/ 32650 h 2258"/>
              <a:gd name="T8" fmla="*/ 743289 w 2780"/>
              <a:gd name="T9" fmla="*/ 24701 h 2258"/>
              <a:gd name="T10" fmla="*/ 664361 w 2780"/>
              <a:gd name="T11" fmla="*/ 51105 h 2258"/>
              <a:gd name="T12" fmla="*/ 633414 w 2780"/>
              <a:gd name="T13" fmla="*/ 25268 h 2258"/>
              <a:gd name="T14" fmla="*/ 588555 w 2780"/>
              <a:gd name="T15" fmla="*/ 5394 h 2258"/>
              <a:gd name="T16" fmla="*/ 546536 w 2780"/>
              <a:gd name="T17" fmla="*/ 0 h 2258"/>
              <a:gd name="T18" fmla="*/ 498270 w 2780"/>
              <a:gd name="T19" fmla="*/ 7382 h 2258"/>
              <a:gd name="T20" fmla="*/ 455967 w 2780"/>
              <a:gd name="T21" fmla="*/ 27540 h 2258"/>
              <a:gd name="T22" fmla="*/ 421329 w 2780"/>
              <a:gd name="T23" fmla="*/ 59054 h 2258"/>
              <a:gd name="T24" fmla="*/ 397481 w 2780"/>
              <a:gd name="T25" fmla="*/ 98802 h 2258"/>
              <a:gd name="T26" fmla="*/ 385272 w 2780"/>
              <a:gd name="T27" fmla="*/ 145364 h 2258"/>
              <a:gd name="T28" fmla="*/ 386976 w 2780"/>
              <a:gd name="T29" fmla="*/ 189655 h 2258"/>
              <a:gd name="T30" fmla="*/ 339278 w 2780"/>
              <a:gd name="T31" fmla="*/ 193346 h 2258"/>
              <a:gd name="T32" fmla="*/ 268016 w 2780"/>
              <a:gd name="T33" fmla="*/ 176311 h 2258"/>
              <a:gd name="T34" fmla="*/ 201296 w 2780"/>
              <a:gd name="T35" fmla="*/ 148488 h 2258"/>
              <a:gd name="T36" fmla="*/ 140822 w 2780"/>
              <a:gd name="T37" fmla="*/ 110727 h 2258"/>
              <a:gd name="T38" fmla="*/ 86878 w 2780"/>
              <a:gd name="T39" fmla="*/ 64733 h 2258"/>
              <a:gd name="T40" fmla="*/ 49969 w 2780"/>
              <a:gd name="T41" fmla="*/ 38896 h 2258"/>
              <a:gd name="T42" fmla="*/ 33218 w 2780"/>
              <a:gd name="T43" fmla="*/ 99938 h 2258"/>
              <a:gd name="T44" fmla="*/ 38328 w 2780"/>
              <a:gd name="T45" fmla="*/ 151611 h 2258"/>
              <a:gd name="T46" fmla="*/ 63313 w 2780"/>
              <a:gd name="T47" fmla="*/ 204987 h 2258"/>
              <a:gd name="T48" fmla="*/ 105048 w 2780"/>
              <a:gd name="T49" fmla="*/ 245870 h 2258"/>
              <a:gd name="T50" fmla="*/ 57635 w 2780"/>
              <a:gd name="T51" fmla="*/ 236785 h 2258"/>
              <a:gd name="T52" fmla="*/ 31798 w 2780"/>
              <a:gd name="T53" fmla="*/ 227416 h 2258"/>
              <a:gd name="T54" fmla="*/ 37477 w 2780"/>
              <a:gd name="T55" fmla="*/ 270287 h 2258"/>
              <a:gd name="T56" fmla="*/ 53376 w 2780"/>
              <a:gd name="T57" fmla="*/ 308048 h 2258"/>
              <a:gd name="T58" fmla="*/ 77793 w 2780"/>
              <a:gd name="T59" fmla="*/ 340698 h 2258"/>
              <a:gd name="T60" fmla="*/ 110159 w 2780"/>
              <a:gd name="T61" fmla="*/ 366250 h 2258"/>
              <a:gd name="T62" fmla="*/ 148203 w 2780"/>
              <a:gd name="T63" fmla="*/ 383001 h 2258"/>
              <a:gd name="T64" fmla="*/ 129749 w 2780"/>
              <a:gd name="T65" fmla="*/ 391519 h 2258"/>
              <a:gd name="T66" fmla="*/ 88297 w 2780"/>
              <a:gd name="T67" fmla="*/ 389247 h 2258"/>
              <a:gd name="T68" fmla="*/ 100790 w 2780"/>
              <a:gd name="T69" fmla="*/ 417923 h 2258"/>
              <a:gd name="T70" fmla="*/ 122367 w 2780"/>
              <a:gd name="T71" fmla="*/ 448018 h 2258"/>
              <a:gd name="T72" fmla="*/ 150475 w 2780"/>
              <a:gd name="T73" fmla="*/ 472435 h 2258"/>
              <a:gd name="T74" fmla="*/ 183409 w 2780"/>
              <a:gd name="T75" fmla="*/ 490037 h 2258"/>
              <a:gd name="T76" fmla="*/ 220318 w 2780"/>
              <a:gd name="T77" fmla="*/ 499974 h 2258"/>
              <a:gd name="T78" fmla="*/ 218330 w 2780"/>
              <a:gd name="T79" fmla="*/ 516725 h 2258"/>
              <a:gd name="T80" fmla="*/ 146784 w 2780"/>
              <a:gd name="T81" fmla="*/ 552215 h 2258"/>
              <a:gd name="T82" fmla="*/ 66720 w 2780"/>
              <a:gd name="T83" fmla="*/ 569250 h 2258"/>
              <a:gd name="T84" fmla="*/ 9653 w 2780"/>
              <a:gd name="T85" fmla="*/ 569250 h 2258"/>
              <a:gd name="T86" fmla="*/ 56215 w 2780"/>
              <a:gd name="T87" fmla="*/ 599344 h 2258"/>
              <a:gd name="T88" fmla="*/ 148487 w 2780"/>
              <a:gd name="T89" fmla="*/ 630291 h 2258"/>
              <a:gd name="T90" fmla="*/ 248141 w 2780"/>
              <a:gd name="T91" fmla="*/ 641080 h 2258"/>
              <a:gd name="T92" fmla="*/ 315429 w 2780"/>
              <a:gd name="T93" fmla="*/ 636821 h 2258"/>
              <a:gd name="T94" fmla="*/ 389531 w 2780"/>
              <a:gd name="T95" fmla="*/ 620638 h 2258"/>
              <a:gd name="T96" fmla="*/ 456251 w 2780"/>
              <a:gd name="T97" fmla="*/ 594234 h 2258"/>
              <a:gd name="T98" fmla="*/ 515589 w 2780"/>
              <a:gd name="T99" fmla="*/ 558461 h 2258"/>
              <a:gd name="T100" fmla="*/ 567262 w 2780"/>
              <a:gd name="T101" fmla="*/ 515022 h 2258"/>
              <a:gd name="T102" fmla="*/ 611268 w 2780"/>
              <a:gd name="T103" fmla="*/ 465621 h 2258"/>
              <a:gd name="T104" fmla="*/ 647042 w 2780"/>
              <a:gd name="T105" fmla="*/ 410825 h 2258"/>
              <a:gd name="T106" fmla="*/ 674865 w 2780"/>
              <a:gd name="T107" fmla="*/ 352622 h 2258"/>
              <a:gd name="T108" fmla="*/ 704676 w 2780"/>
              <a:gd name="T109" fmla="*/ 241612 h 2258"/>
              <a:gd name="T110" fmla="*/ 708935 w 2780"/>
              <a:gd name="T111" fmla="*/ 180570 h 2258"/>
              <a:gd name="T112" fmla="*/ 741869 w 2780"/>
              <a:gd name="T113" fmla="*/ 131737 h 225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780" h="2258">
                <a:moveTo>
                  <a:pt x="2780" y="268"/>
                </a:moveTo>
                <a:lnTo>
                  <a:pt x="2780" y="268"/>
                </a:lnTo>
                <a:lnTo>
                  <a:pt x="2740" y="284"/>
                </a:lnTo>
                <a:lnTo>
                  <a:pt x="2702" y="299"/>
                </a:lnTo>
                <a:lnTo>
                  <a:pt x="2661" y="311"/>
                </a:lnTo>
                <a:lnTo>
                  <a:pt x="2620" y="324"/>
                </a:lnTo>
                <a:lnTo>
                  <a:pt x="2579" y="334"/>
                </a:lnTo>
                <a:lnTo>
                  <a:pt x="2538" y="344"/>
                </a:lnTo>
                <a:lnTo>
                  <a:pt x="2495" y="351"/>
                </a:lnTo>
                <a:lnTo>
                  <a:pt x="2452" y="356"/>
                </a:lnTo>
                <a:lnTo>
                  <a:pt x="2474" y="343"/>
                </a:lnTo>
                <a:lnTo>
                  <a:pt x="2495" y="329"/>
                </a:lnTo>
                <a:lnTo>
                  <a:pt x="2515" y="313"/>
                </a:lnTo>
                <a:lnTo>
                  <a:pt x="2536" y="296"/>
                </a:lnTo>
                <a:lnTo>
                  <a:pt x="2553" y="280"/>
                </a:lnTo>
                <a:lnTo>
                  <a:pt x="2572" y="261"/>
                </a:lnTo>
                <a:lnTo>
                  <a:pt x="2589" y="243"/>
                </a:lnTo>
                <a:lnTo>
                  <a:pt x="2605" y="223"/>
                </a:lnTo>
                <a:lnTo>
                  <a:pt x="2622" y="202"/>
                </a:lnTo>
                <a:lnTo>
                  <a:pt x="2635" y="182"/>
                </a:lnTo>
                <a:lnTo>
                  <a:pt x="2650" y="160"/>
                </a:lnTo>
                <a:lnTo>
                  <a:pt x="2663" y="137"/>
                </a:lnTo>
                <a:lnTo>
                  <a:pt x="2673" y="115"/>
                </a:lnTo>
                <a:lnTo>
                  <a:pt x="2684" y="90"/>
                </a:lnTo>
                <a:lnTo>
                  <a:pt x="2694" y="66"/>
                </a:lnTo>
                <a:lnTo>
                  <a:pt x="2704" y="41"/>
                </a:lnTo>
                <a:lnTo>
                  <a:pt x="2661" y="66"/>
                </a:lnTo>
                <a:lnTo>
                  <a:pt x="2618" y="87"/>
                </a:lnTo>
                <a:lnTo>
                  <a:pt x="2574" y="108"/>
                </a:lnTo>
                <a:lnTo>
                  <a:pt x="2529" y="126"/>
                </a:lnTo>
                <a:lnTo>
                  <a:pt x="2484" y="142"/>
                </a:lnTo>
                <a:lnTo>
                  <a:pt x="2437" y="157"/>
                </a:lnTo>
                <a:lnTo>
                  <a:pt x="2389" y="169"/>
                </a:lnTo>
                <a:lnTo>
                  <a:pt x="2340" y="180"/>
                </a:lnTo>
                <a:lnTo>
                  <a:pt x="2321" y="160"/>
                </a:lnTo>
                <a:lnTo>
                  <a:pt x="2299" y="141"/>
                </a:lnTo>
                <a:lnTo>
                  <a:pt x="2278" y="122"/>
                </a:lnTo>
                <a:lnTo>
                  <a:pt x="2254" y="105"/>
                </a:lnTo>
                <a:lnTo>
                  <a:pt x="2231" y="89"/>
                </a:lnTo>
                <a:lnTo>
                  <a:pt x="2207" y="74"/>
                </a:lnTo>
                <a:lnTo>
                  <a:pt x="2182" y="60"/>
                </a:lnTo>
                <a:lnTo>
                  <a:pt x="2155" y="48"/>
                </a:lnTo>
                <a:lnTo>
                  <a:pt x="2129" y="37"/>
                </a:lnTo>
                <a:lnTo>
                  <a:pt x="2101" y="27"/>
                </a:lnTo>
                <a:lnTo>
                  <a:pt x="2073" y="19"/>
                </a:lnTo>
                <a:lnTo>
                  <a:pt x="2044" y="12"/>
                </a:lnTo>
                <a:lnTo>
                  <a:pt x="2015" y="7"/>
                </a:lnTo>
                <a:lnTo>
                  <a:pt x="1985" y="3"/>
                </a:lnTo>
                <a:lnTo>
                  <a:pt x="1955" y="0"/>
                </a:lnTo>
                <a:lnTo>
                  <a:pt x="1925" y="0"/>
                </a:lnTo>
                <a:lnTo>
                  <a:pt x="1895" y="0"/>
                </a:lnTo>
                <a:lnTo>
                  <a:pt x="1867" y="3"/>
                </a:lnTo>
                <a:lnTo>
                  <a:pt x="1838" y="7"/>
                </a:lnTo>
                <a:lnTo>
                  <a:pt x="1809" y="11"/>
                </a:lnTo>
                <a:lnTo>
                  <a:pt x="1782" y="18"/>
                </a:lnTo>
                <a:lnTo>
                  <a:pt x="1755" y="26"/>
                </a:lnTo>
                <a:lnTo>
                  <a:pt x="1729" y="34"/>
                </a:lnTo>
                <a:lnTo>
                  <a:pt x="1703" y="45"/>
                </a:lnTo>
                <a:lnTo>
                  <a:pt x="1677" y="56"/>
                </a:lnTo>
                <a:lnTo>
                  <a:pt x="1652" y="68"/>
                </a:lnTo>
                <a:lnTo>
                  <a:pt x="1629" y="82"/>
                </a:lnTo>
                <a:lnTo>
                  <a:pt x="1606" y="97"/>
                </a:lnTo>
                <a:lnTo>
                  <a:pt x="1584" y="113"/>
                </a:lnTo>
                <a:lnTo>
                  <a:pt x="1562" y="130"/>
                </a:lnTo>
                <a:lnTo>
                  <a:pt x="1542" y="147"/>
                </a:lnTo>
                <a:lnTo>
                  <a:pt x="1521" y="167"/>
                </a:lnTo>
                <a:lnTo>
                  <a:pt x="1502" y="187"/>
                </a:lnTo>
                <a:lnTo>
                  <a:pt x="1484" y="208"/>
                </a:lnTo>
                <a:lnTo>
                  <a:pt x="1468" y="229"/>
                </a:lnTo>
                <a:lnTo>
                  <a:pt x="1451" y="251"/>
                </a:lnTo>
                <a:lnTo>
                  <a:pt x="1436" y="274"/>
                </a:lnTo>
                <a:lnTo>
                  <a:pt x="1423" y="298"/>
                </a:lnTo>
                <a:lnTo>
                  <a:pt x="1410" y="322"/>
                </a:lnTo>
                <a:lnTo>
                  <a:pt x="1400" y="348"/>
                </a:lnTo>
                <a:lnTo>
                  <a:pt x="1389" y="374"/>
                </a:lnTo>
                <a:lnTo>
                  <a:pt x="1380" y="400"/>
                </a:lnTo>
                <a:lnTo>
                  <a:pt x="1372" y="427"/>
                </a:lnTo>
                <a:lnTo>
                  <a:pt x="1365" y="455"/>
                </a:lnTo>
                <a:lnTo>
                  <a:pt x="1361" y="483"/>
                </a:lnTo>
                <a:lnTo>
                  <a:pt x="1357" y="512"/>
                </a:lnTo>
                <a:lnTo>
                  <a:pt x="1354" y="541"/>
                </a:lnTo>
                <a:lnTo>
                  <a:pt x="1354" y="569"/>
                </a:lnTo>
                <a:lnTo>
                  <a:pt x="1356" y="603"/>
                </a:lnTo>
                <a:lnTo>
                  <a:pt x="1359" y="636"/>
                </a:lnTo>
                <a:lnTo>
                  <a:pt x="1363" y="668"/>
                </a:lnTo>
                <a:lnTo>
                  <a:pt x="1370" y="700"/>
                </a:lnTo>
                <a:lnTo>
                  <a:pt x="1324" y="698"/>
                </a:lnTo>
                <a:lnTo>
                  <a:pt x="1281" y="694"/>
                </a:lnTo>
                <a:lnTo>
                  <a:pt x="1237" y="688"/>
                </a:lnTo>
                <a:lnTo>
                  <a:pt x="1195" y="681"/>
                </a:lnTo>
                <a:lnTo>
                  <a:pt x="1151" y="674"/>
                </a:lnTo>
                <a:lnTo>
                  <a:pt x="1109" y="666"/>
                </a:lnTo>
                <a:lnTo>
                  <a:pt x="1066" y="657"/>
                </a:lnTo>
                <a:lnTo>
                  <a:pt x="1025" y="646"/>
                </a:lnTo>
                <a:lnTo>
                  <a:pt x="984" y="633"/>
                </a:lnTo>
                <a:lnTo>
                  <a:pt x="944" y="621"/>
                </a:lnTo>
                <a:lnTo>
                  <a:pt x="903" y="606"/>
                </a:lnTo>
                <a:lnTo>
                  <a:pt x="863" y="592"/>
                </a:lnTo>
                <a:lnTo>
                  <a:pt x="823" y="576"/>
                </a:lnTo>
                <a:lnTo>
                  <a:pt x="785" y="560"/>
                </a:lnTo>
                <a:lnTo>
                  <a:pt x="747" y="541"/>
                </a:lnTo>
                <a:lnTo>
                  <a:pt x="709" y="523"/>
                </a:lnTo>
                <a:lnTo>
                  <a:pt x="672" y="502"/>
                </a:lnTo>
                <a:lnTo>
                  <a:pt x="635" y="482"/>
                </a:lnTo>
                <a:lnTo>
                  <a:pt x="599" y="460"/>
                </a:lnTo>
                <a:lnTo>
                  <a:pt x="564" y="438"/>
                </a:lnTo>
                <a:lnTo>
                  <a:pt x="530" y="415"/>
                </a:lnTo>
                <a:lnTo>
                  <a:pt x="496" y="390"/>
                </a:lnTo>
                <a:lnTo>
                  <a:pt x="462" y="366"/>
                </a:lnTo>
                <a:lnTo>
                  <a:pt x="430" y="340"/>
                </a:lnTo>
                <a:lnTo>
                  <a:pt x="397" y="313"/>
                </a:lnTo>
                <a:lnTo>
                  <a:pt x="366" y="285"/>
                </a:lnTo>
                <a:lnTo>
                  <a:pt x="336" y="257"/>
                </a:lnTo>
                <a:lnTo>
                  <a:pt x="306" y="228"/>
                </a:lnTo>
                <a:lnTo>
                  <a:pt x="276" y="198"/>
                </a:lnTo>
                <a:lnTo>
                  <a:pt x="249" y="168"/>
                </a:lnTo>
                <a:lnTo>
                  <a:pt x="221" y="137"/>
                </a:lnTo>
                <a:lnTo>
                  <a:pt x="194" y="104"/>
                </a:lnTo>
                <a:lnTo>
                  <a:pt x="176" y="137"/>
                </a:lnTo>
                <a:lnTo>
                  <a:pt x="161" y="169"/>
                </a:lnTo>
                <a:lnTo>
                  <a:pt x="147" y="205"/>
                </a:lnTo>
                <a:lnTo>
                  <a:pt x="137" y="240"/>
                </a:lnTo>
                <a:lnTo>
                  <a:pt x="128" y="276"/>
                </a:lnTo>
                <a:lnTo>
                  <a:pt x="122" y="314"/>
                </a:lnTo>
                <a:lnTo>
                  <a:pt x="117" y="352"/>
                </a:lnTo>
                <a:lnTo>
                  <a:pt x="116" y="390"/>
                </a:lnTo>
                <a:lnTo>
                  <a:pt x="117" y="427"/>
                </a:lnTo>
                <a:lnTo>
                  <a:pt x="122" y="464"/>
                </a:lnTo>
                <a:lnTo>
                  <a:pt x="127" y="500"/>
                </a:lnTo>
                <a:lnTo>
                  <a:pt x="135" y="534"/>
                </a:lnTo>
                <a:lnTo>
                  <a:pt x="145" y="568"/>
                </a:lnTo>
                <a:lnTo>
                  <a:pt x="157" y="601"/>
                </a:lnTo>
                <a:lnTo>
                  <a:pt x="171" y="633"/>
                </a:lnTo>
                <a:lnTo>
                  <a:pt x="186" y="663"/>
                </a:lnTo>
                <a:lnTo>
                  <a:pt x="203" y="694"/>
                </a:lnTo>
                <a:lnTo>
                  <a:pt x="223" y="722"/>
                </a:lnTo>
                <a:lnTo>
                  <a:pt x="243" y="749"/>
                </a:lnTo>
                <a:lnTo>
                  <a:pt x="266" y="775"/>
                </a:lnTo>
                <a:lnTo>
                  <a:pt x="289" y="800"/>
                </a:lnTo>
                <a:lnTo>
                  <a:pt x="315" y="823"/>
                </a:lnTo>
                <a:lnTo>
                  <a:pt x="343" y="845"/>
                </a:lnTo>
                <a:lnTo>
                  <a:pt x="370" y="866"/>
                </a:lnTo>
                <a:lnTo>
                  <a:pt x="336" y="863"/>
                </a:lnTo>
                <a:lnTo>
                  <a:pt x="302" y="859"/>
                </a:lnTo>
                <a:lnTo>
                  <a:pt x="268" y="853"/>
                </a:lnTo>
                <a:lnTo>
                  <a:pt x="235" y="845"/>
                </a:lnTo>
                <a:lnTo>
                  <a:pt x="203" y="834"/>
                </a:lnTo>
                <a:lnTo>
                  <a:pt x="172" y="823"/>
                </a:lnTo>
                <a:lnTo>
                  <a:pt x="141" y="810"/>
                </a:lnTo>
                <a:lnTo>
                  <a:pt x="112" y="795"/>
                </a:lnTo>
                <a:lnTo>
                  <a:pt x="112" y="801"/>
                </a:lnTo>
                <a:lnTo>
                  <a:pt x="112" y="827"/>
                </a:lnTo>
                <a:lnTo>
                  <a:pt x="115" y="852"/>
                </a:lnTo>
                <a:lnTo>
                  <a:pt x="117" y="878"/>
                </a:lnTo>
                <a:lnTo>
                  <a:pt x="122" y="902"/>
                </a:lnTo>
                <a:lnTo>
                  <a:pt x="126" y="927"/>
                </a:lnTo>
                <a:lnTo>
                  <a:pt x="132" y="952"/>
                </a:lnTo>
                <a:lnTo>
                  <a:pt x="139" y="975"/>
                </a:lnTo>
                <a:lnTo>
                  <a:pt x="146" y="998"/>
                </a:lnTo>
                <a:lnTo>
                  <a:pt x="156" y="1020"/>
                </a:lnTo>
                <a:lnTo>
                  <a:pt x="165" y="1043"/>
                </a:lnTo>
                <a:lnTo>
                  <a:pt x="176" y="1065"/>
                </a:lnTo>
                <a:lnTo>
                  <a:pt x="188" y="1085"/>
                </a:lnTo>
                <a:lnTo>
                  <a:pt x="201" y="1106"/>
                </a:lnTo>
                <a:lnTo>
                  <a:pt x="214" y="1126"/>
                </a:lnTo>
                <a:lnTo>
                  <a:pt x="228" y="1145"/>
                </a:lnTo>
                <a:lnTo>
                  <a:pt x="243" y="1164"/>
                </a:lnTo>
                <a:lnTo>
                  <a:pt x="258" y="1182"/>
                </a:lnTo>
                <a:lnTo>
                  <a:pt x="274" y="1200"/>
                </a:lnTo>
                <a:lnTo>
                  <a:pt x="292" y="1218"/>
                </a:lnTo>
                <a:lnTo>
                  <a:pt x="310" y="1233"/>
                </a:lnTo>
                <a:lnTo>
                  <a:pt x="329" y="1249"/>
                </a:lnTo>
                <a:lnTo>
                  <a:pt x="348" y="1263"/>
                </a:lnTo>
                <a:lnTo>
                  <a:pt x="367" y="1276"/>
                </a:lnTo>
                <a:lnTo>
                  <a:pt x="388" y="1290"/>
                </a:lnTo>
                <a:lnTo>
                  <a:pt x="408" y="1301"/>
                </a:lnTo>
                <a:lnTo>
                  <a:pt x="430" y="1313"/>
                </a:lnTo>
                <a:lnTo>
                  <a:pt x="452" y="1323"/>
                </a:lnTo>
                <a:lnTo>
                  <a:pt x="475" y="1332"/>
                </a:lnTo>
                <a:lnTo>
                  <a:pt x="498" y="1341"/>
                </a:lnTo>
                <a:lnTo>
                  <a:pt x="522" y="1349"/>
                </a:lnTo>
                <a:lnTo>
                  <a:pt x="545" y="1354"/>
                </a:lnTo>
                <a:lnTo>
                  <a:pt x="569" y="1360"/>
                </a:lnTo>
                <a:lnTo>
                  <a:pt x="533" y="1369"/>
                </a:lnTo>
                <a:lnTo>
                  <a:pt x="496" y="1375"/>
                </a:lnTo>
                <a:lnTo>
                  <a:pt x="457" y="1379"/>
                </a:lnTo>
                <a:lnTo>
                  <a:pt x="419" y="1380"/>
                </a:lnTo>
                <a:lnTo>
                  <a:pt x="392" y="1380"/>
                </a:lnTo>
                <a:lnTo>
                  <a:pt x="365" y="1377"/>
                </a:lnTo>
                <a:lnTo>
                  <a:pt x="339" y="1375"/>
                </a:lnTo>
                <a:lnTo>
                  <a:pt x="311" y="1371"/>
                </a:lnTo>
                <a:lnTo>
                  <a:pt x="320" y="1391"/>
                </a:lnTo>
                <a:lnTo>
                  <a:pt x="328" y="1412"/>
                </a:lnTo>
                <a:lnTo>
                  <a:pt x="336" y="1432"/>
                </a:lnTo>
                <a:lnTo>
                  <a:pt x="345" y="1451"/>
                </a:lnTo>
                <a:lnTo>
                  <a:pt x="355" y="1472"/>
                </a:lnTo>
                <a:lnTo>
                  <a:pt x="366" y="1491"/>
                </a:lnTo>
                <a:lnTo>
                  <a:pt x="378" y="1509"/>
                </a:lnTo>
                <a:lnTo>
                  <a:pt x="391" y="1526"/>
                </a:lnTo>
                <a:lnTo>
                  <a:pt x="404" y="1544"/>
                </a:lnTo>
                <a:lnTo>
                  <a:pt x="418" y="1562"/>
                </a:lnTo>
                <a:lnTo>
                  <a:pt x="431" y="1578"/>
                </a:lnTo>
                <a:lnTo>
                  <a:pt x="446" y="1593"/>
                </a:lnTo>
                <a:lnTo>
                  <a:pt x="462" y="1610"/>
                </a:lnTo>
                <a:lnTo>
                  <a:pt x="478" y="1623"/>
                </a:lnTo>
                <a:lnTo>
                  <a:pt x="494" y="1638"/>
                </a:lnTo>
                <a:lnTo>
                  <a:pt x="512" y="1652"/>
                </a:lnTo>
                <a:lnTo>
                  <a:pt x="530" y="1664"/>
                </a:lnTo>
                <a:lnTo>
                  <a:pt x="548" y="1676"/>
                </a:lnTo>
                <a:lnTo>
                  <a:pt x="567" y="1687"/>
                </a:lnTo>
                <a:lnTo>
                  <a:pt x="586" y="1698"/>
                </a:lnTo>
                <a:lnTo>
                  <a:pt x="605" y="1708"/>
                </a:lnTo>
                <a:lnTo>
                  <a:pt x="625" y="1717"/>
                </a:lnTo>
                <a:lnTo>
                  <a:pt x="646" y="1726"/>
                </a:lnTo>
                <a:lnTo>
                  <a:pt x="666" y="1734"/>
                </a:lnTo>
                <a:lnTo>
                  <a:pt x="687" y="1741"/>
                </a:lnTo>
                <a:lnTo>
                  <a:pt x="709" y="1747"/>
                </a:lnTo>
                <a:lnTo>
                  <a:pt x="731" y="1753"/>
                </a:lnTo>
                <a:lnTo>
                  <a:pt x="752" y="1757"/>
                </a:lnTo>
                <a:lnTo>
                  <a:pt x="776" y="1761"/>
                </a:lnTo>
                <a:lnTo>
                  <a:pt x="799" y="1764"/>
                </a:lnTo>
                <a:lnTo>
                  <a:pt x="821" y="1765"/>
                </a:lnTo>
                <a:lnTo>
                  <a:pt x="844" y="1767"/>
                </a:lnTo>
                <a:lnTo>
                  <a:pt x="807" y="1794"/>
                </a:lnTo>
                <a:lnTo>
                  <a:pt x="769" y="1820"/>
                </a:lnTo>
                <a:lnTo>
                  <a:pt x="729" y="1846"/>
                </a:lnTo>
                <a:lnTo>
                  <a:pt x="690" y="1869"/>
                </a:lnTo>
                <a:lnTo>
                  <a:pt x="647" y="1891"/>
                </a:lnTo>
                <a:lnTo>
                  <a:pt x="605" y="1910"/>
                </a:lnTo>
                <a:lnTo>
                  <a:pt x="561" y="1929"/>
                </a:lnTo>
                <a:lnTo>
                  <a:pt x="517" y="1945"/>
                </a:lnTo>
                <a:lnTo>
                  <a:pt x="472" y="1960"/>
                </a:lnTo>
                <a:lnTo>
                  <a:pt x="426" y="1973"/>
                </a:lnTo>
                <a:lnTo>
                  <a:pt x="380" y="1984"/>
                </a:lnTo>
                <a:lnTo>
                  <a:pt x="332" y="1993"/>
                </a:lnTo>
                <a:lnTo>
                  <a:pt x="284" y="2000"/>
                </a:lnTo>
                <a:lnTo>
                  <a:pt x="235" y="2005"/>
                </a:lnTo>
                <a:lnTo>
                  <a:pt x="186" y="2010"/>
                </a:lnTo>
                <a:lnTo>
                  <a:pt x="137" y="2010"/>
                </a:lnTo>
                <a:lnTo>
                  <a:pt x="102" y="2010"/>
                </a:lnTo>
                <a:lnTo>
                  <a:pt x="68" y="2008"/>
                </a:lnTo>
                <a:lnTo>
                  <a:pt x="34" y="2005"/>
                </a:lnTo>
                <a:lnTo>
                  <a:pt x="0" y="2001"/>
                </a:lnTo>
                <a:lnTo>
                  <a:pt x="48" y="2031"/>
                </a:lnTo>
                <a:lnTo>
                  <a:pt x="97" y="2060"/>
                </a:lnTo>
                <a:lnTo>
                  <a:pt x="147" y="2086"/>
                </a:lnTo>
                <a:lnTo>
                  <a:pt x="198" y="2111"/>
                </a:lnTo>
                <a:lnTo>
                  <a:pt x="250" y="2134"/>
                </a:lnTo>
                <a:lnTo>
                  <a:pt x="303" y="2154"/>
                </a:lnTo>
                <a:lnTo>
                  <a:pt x="356" y="2173"/>
                </a:lnTo>
                <a:lnTo>
                  <a:pt x="411" y="2191"/>
                </a:lnTo>
                <a:lnTo>
                  <a:pt x="467" y="2206"/>
                </a:lnTo>
                <a:lnTo>
                  <a:pt x="523" y="2220"/>
                </a:lnTo>
                <a:lnTo>
                  <a:pt x="580" y="2231"/>
                </a:lnTo>
                <a:lnTo>
                  <a:pt x="638" y="2240"/>
                </a:lnTo>
                <a:lnTo>
                  <a:pt x="696" y="2248"/>
                </a:lnTo>
                <a:lnTo>
                  <a:pt x="755" y="2254"/>
                </a:lnTo>
                <a:lnTo>
                  <a:pt x="814" y="2257"/>
                </a:lnTo>
                <a:lnTo>
                  <a:pt x="874" y="2258"/>
                </a:lnTo>
                <a:lnTo>
                  <a:pt x="923" y="2258"/>
                </a:lnTo>
                <a:lnTo>
                  <a:pt x="971" y="2255"/>
                </a:lnTo>
                <a:lnTo>
                  <a:pt x="1019" y="2253"/>
                </a:lnTo>
                <a:lnTo>
                  <a:pt x="1065" y="2248"/>
                </a:lnTo>
                <a:lnTo>
                  <a:pt x="1111" y="2243"/>
                </a:lnTo>
                <a:lnTo>
                  <a:pt x="1157" y="2236"/>
                </a:lnTo>
                <a:lnTo>
                  <a:pt x="1202" y="2228"/>
                </a:lnTo>
                <a:lnTo>
                  <a:pt x="1245" y="2220"/>
                </a:lnTo>
                <a:lnTo>
                  <a:pt x="1289" y="2209"/>
                </a:lnTo>
                <a:lnTo>
                  <a:pt x="1331" y="2198"/>
                </a:lnTo>
                <a:lnTo>
                  <a:pt x="1372" y="2186"/>
                </a:lnTo>
                <a:lnTo>
                  <a:pt x="1413" y="2173"/>
                </a:lnTo>
                <a:lnTo>
                  <a:pt x="1454" y="2158"/>
                </a:lnTo>
                <a:lnTo>
                  <a:pt x="1494" y="2143"/>
                </a:lnTo>
                <a:lnTo>
                  <a:pt x="1532" y="2128"/>
                </a:lnTo>
                <a:lnTo>
                  <a:pt x="1570" y="2111"/>
                </a:lnTo>
                <a:lnTo>
                  <a:pt x="1607" y="2093"/>
                </a:lnTo>
                <a:lnTo>
                  <a:pt x="1644" y="2074"/>
                </a:lnTo>
                <a:lnTo>
                  <a:pt x="1681" y="2055"/>
                </a:lnTo>
                <a:lnTo>
                  <a:pt x="1715" y="2034"/>
                </a:lnTo>
                <a:lnTo>
                  <a:pt x="1750" y="2012"/>
                </a:lnTo>
                <a:lnTo>
                  <a:pt x="1783" y="1990"/>
                </a:lnTo>
                <a:lnTo>
                  <a:pt x="1816" y="1967"/>
                </a:lnTo>
                <a:lnTo>
                  <a:pt x="1849" y="1944"/>
                </a:lnTo>
                <a:lnTo>
                  <a:pt x="1880" y="1919"/>
                </a:lnTo>
                <a:lnTo>
                  <a:pt x="1910" y="1893"/>
                </a:lnTo>
                <a:lnTo>
                  <a:pt x="1940" y="1868"/>
                </a:lnTo>
                <a:lnTo>
                  <a:pt x="1970" y="1842"/>
                </a:lnTo>
                <a:lnTo>
                  <a:pt x="1998" y="1814"/>
                </a:lnTo>
                <a:lnTo>
                  <a:pt x="2026" y="1787"/>
                </a:lnTo>
                <a:lnTo>
                  <a:pt x="2052" y="1758"/>
                </a:lnTo>
                <a:lnTo>
                  <a:pt x="2080" y="1730"/>
                </a:lnTo>
                <a:lnTo>
                  <a:pt x="2104" y="1700"/>
                </a:lnTo>
                <a:lnTo>
                  <a:pt x="2129" y="1670"/>
                </a:lnTo>
                <a:lnTo>
                  <a:pt x="2153" y="1640"/>
                </a:lnTo>
                <a:lnTo>
                  <a:pt x="2175" y="1608"/>
                </a:lnTo>
                <a:lnTo>
                  <a:pt x="2198" y="1577"/>
                </a:lnTo>
                <a:lnTo>
                  <a:pt x="2219" y="1545"/>
                </a:lnTo>
                <a:lnTo>
                  <a:pt x="2241" y="1513"/>
                </a:lnTo>
                <a:lnTo>
                  <a:pt x="2260" y="1480"/>
                </a:lnTo>
                <a:lnTo>
                  <a:pt x="2279" y="1447"/>
                </a:lnTo>
                <a:lnTo>
                  <a:pt x="2298" y="1414"/>
                </a:lnTo>
                <a:lnTo>
                  <a:pt x="2314" y="1380"/>
                </a:lnTo>
                <a:lnTo>
                  <a:pt x="2332" y="1346"/>
                </a:lnTo>
                <a:lnTo>
                  <a:pt x="2347" y="1312"/>
                </a:lnTo>
                <a:lnTo>
                  <a:pt x="2364" y="1278"/>
                </a:lnTo>
                <a:lnTo>
                  <a:pt x="2377" y="1242"/>
                </a:lnTo>
                <a:lnTo>
                  <a:pt x="2391" y="1207"/>
                </a:lnTo>
                <a:lnTo>
                  <a:pt x="2415" y="1137"/>
                </a:lnTo>
                <a:lnTo>
                  <a:pt x="2437" y="1065"/>
                </a:lnTo>
                <a:lnTo>
                  <a:pt x="2455" y="994"/>
                </a:lnTo>
                <a:lnTo>
                  <a:pt x="2470" y="921"/>
                </a:lnTo>
                <a:lnTo>
                  <a:pt x="2482" y="851"/>
                </a:lnTo>
                <a:lnTo>
                  <a:pt x="2491" y="778"/>
                </a:lnTo>
                <a:lnTo>
                  <a:pt x="2493" y="743"/>
                </a:lnTo>
                <a:lnTo>
                  <a:pt x="2495" y="707"/>
                </a:lnTo>
                <a:lnTo>
                  <a:pt x="2496" y="672"/>
                </a:lnTo>
                <a:lnTo>
                  <a:pt x="2497" y="636"/>
                </a:lnTo>
                <a:lnTo>
                  <a:pt x="2496" y="599"/>
                </a:lnTo>
                <a:lnTo>
                  <a:pt x="2495" y="562"/>
                </a:lnTo>
                <a:lnTo>
                  <a:pt x="2536" y="531"/>
                </a:lnTo>
                <a:lnTo>
                  <a:pt x="2577" y="498"/>
                </a:lnTo>
                <a:lnTo>
                  <a:pt x="2613" y="464"/>
                </a:lnTo>
                <a:lnTo>
                  <a:pt x="2650" y="427"/>
                </a:lnTo>
                <a:lnTo>
                  <a:pt x="2686" y="389"/>
                </a:lnTo>
                <a:lnTo>
                  <a:pt x="2719" y="351"/>
                </a:lnTo>
                <a:lnTo>
                  <a:pt x="2750" y="310"/>
                </a:lnTo>
                <a:lnTo>
                  <a:pt x="2780" y="268"/>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05" name="Content Placeholder 1"/>
          <p:cNvSpPr txBox="1">
            <a:spLocks/>
          </p:cNvSpPr>
          <p:nvPr/>
        </p:nvSpPr>
        <p:spPr bwMode="auto">
          <a:xfrm>
            <a:off x="11056938" y="2711450"/>
            <a:ext cx="725487"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twitter</a:t>
            </a:r>
          </a:p>
        </p:txBody>
      </p:sp>
      <p:sp>
        <p:nvSpPr>
          <p:cNvPr id="28706" name="Content Placeholder 1"/>
          <p:cNvSpPr txBox="1">
            <a:spLocks/>
          </p:cNvSpPr>
          <p:nvPr/>
        </p:nvSpPr>
        <p:spPr bwMode="auto">
          <a:xfrm>
            <a:off x="12180888" y="2693988"/>
            <a:ext cx="1049337"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facebook</a:t>
            </a:r>
          </a:p>
        </p:txBody>
      </p:sp>
      <p:sp>
        <p:nvSpPr>
          <p:cNvPr id="28707" name="Content Placeholder 1"/>
          <p:cNvSpPr txBox="1">
            <a:spLocks/>
          </p:cNvSpPr>
          <p:nvPr/>
        </p:nvSpPr>
        <p:spPr bwMode="auto">
          <a:xfrm>
            <a:off x="11026775" y="3895725"/>
            <a:ext cx="784225"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linkedin</a:t>
            </a:r>
          </a:p>
        </p:txBody>
      </p:sp>
      <p:sp>
        <p:nvSpPr>
          <p:cNvPr id="28708" name="Content Placeholder 1"/>
          <p:cNvSpPr txBox="1">
            <a:spLocks/>
          </p:cNvSpPr>
          <p:nvPr/>
        </p:nvSpPr>
        <p:spPr bwMode="auto">
          <a:xfrm>
            <a:off x="12223750" y="3889375"/>
            <a:ext cx="963613"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you tube</a:t>
            </a:r>
          </a:p>
        </p:txBody>
      </p:sp>
      <p:sp>
        <p:nvSpPr>
          <p:cNvPr id="28709" name="Content Placeholder 1"/>
          <p:cNvSpPr txBox="1">
            <a:spLocks/>
          </p:cNvSpPr>
          <p:nvPr/>
        </p:nvSpPr>
        <p:spPr bwMode="auto">
          <a:xfrm>
            <a:off x="11012488" y="6570663"/>
            <a:ext cx="812800"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play icon</a:t>
            </a:r>
          </a:p>
        </p:txBody>
      </p:sp>
      <p:sp>
        <p:nvSpPr>
          <p:cNvPr id="28710" name="Content Placeholder 1"/>
          <p:cNvSpPr txBox="1">
            <a:spLocks/>
          </p:cNvSpPr>
          <p:nvPr/>
        </p:nvSpPr>
        <p:spPr bwMode="auto">
          <a:xfrm>
            <a:off x="11887200" y="6542088"/>
            <a:ext cx="1635125"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46304" tIns="73152" rIns="146304" bIns="73152"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marketing funnel</a:t>
            </a:r>
          </a:p>
        </p:txBody>
      </p:sp>
      <p:grpSp>
        <p:nvGrpSpPr>
          <p:cNvPr id="148" name="Group 147"/>
          <p:cNvGrpSpPr/>
          <p:nvPr/>
        </p:nvGrpSpPr>
        <p:grpSpPr>
          <a:xfrm>
            <a:off x="12311852" y="5588176"/>
            <a:ext cx="786978" cy="886317"/>
            <a:chOff x="6958013" y="3763963"/>
            <a:chExt cx="968375" cy="1090612"/>
          </a:xfrm>
          <a:solidFill>
            <a:schemeClr val="bg1"/>
          </a:solidFill>
        </p:grpSpPr>
        <p:sp>
          <p:nvSpPr>
            <p:cNvPr id="149" name="Freeform 5"/>
            <p:cNvSpPr>
              <a:spLocks/>
            </p:cNvSpPr>
            <p:nvPr/>
          </p:nvSpPr>
          <p:spPr bwMode="auto">
            <a:xfrm>
              <a:off x="6958013" y="3763963"/>
              <a:ext cx="968375" cy="182562"/>
            </a:xfrm>
            <a:custGeom>
              <a:avLst/>
              <a:gdLst>
                <a:gd name="T0" fmla="*/ 2440 w 2440"/>
                <a:gd name="T1" fmla="*/ 0 h 459"/>
                <a:gd name="T2" fmla="*/ 2253 w 2440"/>
                <a:gd name="T3" fmla="*/ 0 h 459"/>
                <a:gd name="T4" fmla="*/ 133 w 2440"/>
                <a:gd name="T5" fmla="*/ 0 h 459"/>
                <a:gd name="T6" fmla="*/ 0 w 2440"/>
                <a:gd name="T7" fmla="*/ 0 h 459"/>
                <a:gd name="T8" fmla="*/ 216 w 2440"/>
                <a:gd name="T9" fmla="*/ 459 h 459"/>
                <a:gd name="T10" fmla="*/ 2224 w 2440"/>
                <a:gd name="T11" fmla="*/ 459 h 459"/>
                <a:gd name="T12" fmla="*/ 2440 w 2440"/>
                <a:gd name="T13" fmla="*/ 0 h 459"/>
              </a:gdLst>
              <a:ahLst/>
              <a:cxnLst>
                <a:cxn ang="0">
                  <a:pos x="T0" y="T1"/>
                </a:cxn>
                <a:cxn ang="0">
                  <a:pos x="T2" y="T3"/>
                </a:cxn>
                <a:cxn ang="0">
                  <a:pos x="T4" y="T5"/>
                </a:cxn>
                <a:cxn ang="0">
                  <a:pos x="T6" y="T7"/>
                </a:cxn>
                <a:cxn ang="0">
                  <a:pos x="T8" y="T9"/>
                </a:cxn>
                <a:cxn ang="0">
                  <a:pos x="T10" y="T11"/>
                </a:cxn>
                <a:cxn ang="0">
                  <a:pos x="T12" y="T13"/>
                </a:cxn>
              </a:cxnLst>
              <a:rect l="0" t="0" r="r" b="b"/>
              <a:pathLst>
                <a:path w="2440" h="459">
                  <a:moveTo>
                    <a:pt x="2440" y="0"/>
                  </a:moveTo>
                  <a:lnTo>
                    <a:pt x="2253" y="0"/>
                  </a:lnTo>
                  <a:lnTo>
                    <a:pt x="133" y="0"/>
                  </a:lnTo>
                  <a:lnTo>
                    <a:pt x="0" y="0"/>
                  </a:lnTo>
                  <a:lnTo>
                    <a:pt x="216" y="459"/>
                  </a:lnTo>
                  <a:lnTo>
                    <a:pt x="2224" y="459"/>
                  </a:lnTo>
                  <a:lnTo>
                    <a:pt x="2440" y="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0" name="Freeform 149"/>
            <p:cNvSpPr>
              <a:spLocks/>
            </p:cNvSpPr>
            <p:nvPr/>
          </p:nvSpPr>
          <p:spPr bwMode="auto">
            <a:xfrm>
              <a:off x="7050088" y="3960813"/>
              <a:ext cx="784225" cy="182562"/>
            </a:xfrm>
            <a:custGeom>
              <a:avLst/>
              <a:gdLst>
                <a:gd name="T0" fmla="*/ 1762 w 1974"/>
                <a:gd name="T1" fmla="*/ 461 h 461"/>
                <a:gd name="T2" fmla="*/ 212 w 1974"/>
                <a:gd name="T3" fmla="*/ 461 h 461"/>
                <a:gd name="T4" fmla="*/ 0 w 1974"/>
                <a:gd name="T5" fmla="*/ 0 h 461"/>
                <a:gd name="T6" fmla="*/ 1974 w 1974"/>
                <a:gd name="T7" fmla="*/ 0 h 461"/>
                <a:gd name="T8" fmla="*/ 1762 w 1974"/>
                <a:gd name="T9" fmla="*/ 461 h 461"/>
              </a:gdLst>
              <a:ahLst/>
              <a:cxnLst>
                <a:cxn ang="0">
                  <a:pos x="T0" y="T1"/>
                </a:cxn>
                <a:cxn ang="0">
                  <a:pos x="T2" y="T3"/>
                </a:cxn>
                <a:cxn ang="0">
                  <a:pos x="T4" y="T5"/>
                </a:cxn>
                <a:cxn ang="0">
                  <a:pos x="T6" y="T7"/>
                </a:cxn>
                <a:cxn ang="0">
                  <a:pos x="T8" y="T9"/>
                </a:cxn>
              </a:cxnLst>
              <a:rect l="0" t="0" r="r" b="b"/>
              <a:pathLst>
                <a:path w="1974" h="461">
                  <a:moveTo>
                    <a:pt x="1762" y="461"/>
                  </a:moveTo>
                  <a:lnTo>
                    <a:pt x="212" y="461"/>
                  </a:lnTo>
                  <a:lnTo>
                    <a:pt x="0" y="0"/>
                  </a:lnTo>
                  <a:lnTo>
                    <a:pt x="1974" y="0"/>
                  </a:lnTo>
                  <a:lnTo>
                    <a:pt x="1762" y="461"/>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1" name="Freeform 7"/>
            <p:cNvSpPr>
              <a:spLocks/>
            </p:cNvSpPr>
            <p:nvPr/>
          </p:nvSpPr>
          <p:spPr bwMode="auto">
            <a:xfrm>
              <a:off x="7137401" y="4159250"/>
              <a:ext cx="609600" cy="182562"/>
            </a:xfrm>
            <a:custGeom>
              <a:avLst/>
              <a:gdLst>
                <a:gd name="T0" fmla="*/ 1327 w 1538"/>
                <a:gd name="T1" fmla="*/ 460 h 460"/>
                <a:gd name="T2" fmla="*/ 211 w 1538"/>
                <a:gd name="T3" fmla="*/ 460 h 460"/>
                <a:gd name="T4" fmla="*/ 0 w 1538"/>
                <a:gd name="T5" fmla="*/ 0 h 460"/>
                <a:gd name="T6" fmla="*/ 1538 w 1538"/>
                <a:gd name="T7" fmla="*/ 0 h 460"/>
                <a:gd name="T8" fmla="*/ 1327 w 1538"/>
                <a:gd name="T9" fmla="*/ 460 h 460"/>
              </a:gdLst>
              <a:ahLst/>
              <a:cxnLst>
                <a:cxn ang="0">
                  <a:pos x="T0" y="T1"/>
                </a:cxn>
                <a:cxn ang="0">
                  <a:pos x="T2" y="T3"/>
                </a:cxn>
                <a:cxn ang="0">
                  <a:pos x="T4" y="T5"/>
                </a:cxn>
                <a:cxn ang="0">
                  <a:pos x="T6" y="T7"/>
                </a:cxn>
                <a:cxn ang="0">
                  <a:pos x="T8" y="T9"/>
                </a:cxn>
              </a:cxnLst>
              <a:rect l="0" t="0" r="r" b="b"/>
              <a:pathLst>
                <a:path w="1538" h="460">
                  <a:moveTo>
                    <a:pt x="1327" y="460"/>
                  </a:moveTo>
                  <a:lnTo>
                    <a:pt x="211" y="460"/>
                  </a:lnTo>
                  <a:lnTo>
                    <a:pt x="0" y="0"/>
                  </a:lnTo>
                  <a:lnTo>
                    <a:pt x="1538" y="0"/>
                  </a:lnTo>
                  <a:lnTo>
                    <a:pt x="1327"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2" name="Freeform 8"/>
            <p:cNvSpPr>
              <a:spLocks/>
            </p:cNvSpPr>
            <p:nvPr/>
          </p:nvSpPr>
          <p:spPr bwMode="auto">
            <a:xfrm>
              <a:off x="7224713" y="4356100"/>
              <a:ext cx="434975" cy="182562"/>
            </a:xfrm>
            <a:custGeom>
              <a:avLst/>
              <a:gdLst>
                <a:gd name="T0" fmla="*/ 886 w 1092"/>
                <a:gd name="T1" fmla="*/ 460 h 460"/>
                <a:gd name="T2" fmla="*/ 206 w 1092"/>
                <a:gd name="T3" fmla="*/ 460 h 460"/>
                <a:gd name="T4" fmla="*/ 0 w 1092"/>
                <a:gd name="T5" fmla="*/ 0 h 460"/>
                <a:gd name="T6" fmla="*/ 1092 w 1092"/>
                <a:gd name="T7" fmla="*/ 0 h 460"/>
                <a:gd name="T8" fmla="*/ 886 w 1092"/>
                <a:gd name="T9" fmla="*/ 460 h 460"/>
              </a:gdLst>
              <a:ahLst/>
              <a:cxnLst>
                <a:cxn ang="0">
                  <a:pos x="T0" y="T1"/>
                </a:cxn>
                <a:cxn ang="0">
                  <a:pos x="T2" y="T3"/>
                </a:cxn>
                <a:cxn ang="0">
                  <a:pos x="T4" y="T5"/>
                </a:cxn>
                <a:cxn ang="0">
                  <a:pos x="T6" y="T7"/>
                </a:cxn>
                <a:cxn ang="0">
                  <a:pos x="T8" y="T9"/>
                </a:cxn>
              </a:cxnLst>
              <a:rect l="0" t="0" r="r" b="b"/>
              <a:pathLst>
                <a:path w="1092" h="460">
                  <a:moveTo>
                    <a:pt x="886" y="460"/>
                  </a:moveTo>
                  <a:lnTo>
                    <a:pt x="206" y="460"/>
                  </a:lnTo>
                  <a:lnTo>
                    <a:pt x="0" y="0"/>
                  </a:lnTo>
                  <a:lnTo>
                    <a:pt x="1092" y="0"/>
                  </a:lnTo>
                  <a:lnTo>
                    <a:pt x="886" y="460"/>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3" name="Freeform 9"/>
            <p:cNvSpPr>
              <a:spLocks/>
            </p:cNvSpPr>
            <p:nvPr/>
          </p:nvSpPr>
          <p:spPr bwMode="auto">
            <a:xfrm>
              <a:off x="7310438" y="4554538"/>
              <a:ext cx="263525" cy="300037"/>
            </a:xfrm>
            <a:custGeom>
              <a:avLst/>
              <a:gdLst>
                <a:gd name="T0" fmla="*/ 334 w 668"/>
                <a:gd name="T1" fmla="*/ 757 h 757"/>
                <a:gd name="T2" fmla="*/ 334 w 668"/>
                <a:gd name="T3" fmla="*/ 757 h 757"/>
                <a:gd name="T4" fmla="*/ 0 w 668"/>
                <a:gd name="T5" fmla="*/ 0 h 757"/>
                <a:gd name="T6" fmla="*/ 668 w 668"/>
                <a:gd name="T7" fmla="*/ 0 h 757"/>
                <a:gd name="T8" fmla="*/ 334 w 668"/>
                <a:gd name="T9" fmla="*/ 757 h 757"/>
              </a:gdLst>
              <a:ahLst/>
              <a:cxnLst>
                <a:cxn ang="0">
                  <a:pos x="T0" y="T1"/>
                </a:cxn>
                <a:cxn ang="0">
                  <a:pos x="T2" y="T3"/>
                </a:cxn>
                <a:cxn ang="0">
                  <a:pos x="T4" y="T5"/>
                </a:cxn>
                <a:cxn ang="0">
                  <a:pos x="T6" y="T7"/>
                </a:cxn>
                <a:cxn ang="0">
                  <a:pos x="T8" y="T9"/>
                </a:cxn>
              </a:cxnLst>
              <a:rect l="0" t="0" r="r" b="b"/>
              <a:pathLst>
                <a:path w="668" h="757">
                  <a:moveTo>
                    <a:pt x="334" y="757"/>
                  </a:moveTo>
                  <a:lnTo>
                    <a:pt x="334" y="757"/>
                  </a:lnTo>
                  <a:lnTo>
                    <a:pt x="0" y="0"/>
                  </a:lnTo>
                  <a:lnTo>
                    <a:pt x="668" y="0"/>
                  </a:lnTo>
                  <a:lnTo>
                    <a:pt x="334" y="757"/>
                  </a:lnTo>
                  <a:close/>
                </a:path>
              </a:pathLst>
            </a:custGeom>
            <a:grpFill/>
            <a:ln>
              <a:noFill/>
            </a:ln>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2" name="Freeform 6"/>
          <p:cNvSpPr>
            <a:spLocks noEditPoints="1"/>
          </p:cNvSpPr>
          <p:nvPr/>
        </p:nvSpPr>
        <p:spPr bwMode="auto">
          <a:xfrm>
            <a:off x="11036300" y="4259263"/>
            <a:ext cx="766763" cy="766762"/>
          </a:xfrm>
          <a:custGeom>
            <a:avLst/>
            <a:gdLst>
              <a:gd name="T0" fmla="*/ 74130 w 3240"/>
              <a:gd name="T1" fmla="*/ 3079 h 3240"/>
              <a:gd name="T2" fmla="*/ 39788 w 3240"/>
              <a:gd name="T3" fmla="*/ 19894 h 3240"/>
              <a:gd name="T4" fmla="*/ 14210 w 3240"/>
              <a:gd name="T5" fmla="*/ 47604 h 3240"/>
              <a:gd name="T6" fmla="*/ 1184 w 3240"/>
              <a:gd name="T7" fmla="*/ 83840 h 3240"/>
              <a:gd name="T8" fmla="*/ 1184 w 3240"/>
              <a:gd name="T9" fmla="*/ 683507 h 3240"/>
              <a:gd name="T10" fmla="*/ 14210 w 3240"/>
              <a:gd name="T11" fmla="*/ 719743 h 3240"/>
              <a:gd name="T12" fmla="*/ 39788 w 3240"/>
              <a:gd name="T13" fmla="*/ 747453 h 3240"/>
              <a:gd name="T14" fmla="*/ 74130 w 3240"/>
              <a:gd name="T15" fmla="*/ 764268 h 3240"/>
              <a:gd name="T16" fmla="*/ 673560 w 3240"/>
              <a:gd name="T17" fmla="*/ 767347 h 3240"/>
              <a:gd name="T18" fmla="*/ 711217 w 3240"/>
              <a:gd name="T19" fmla="*/ 757637 h 3240"/>
              <a:gd name="T20" fmla="*/ 741532 w 3240"/>
              <a:gd name="T21" fmla="*/ 734664 h 3240"/>
              <a:gd name="T22" fmla="*/ 761426 w 3240"/>
              <a:gd name="T23" fmla="*/ 702454 h 3240"/>
              <a:gd name="T24" fmla="*/ 767347 w 3240"/>
              <a:gd name="T25" fmla="*/ 98997 h 3240"/>
              <a:gd name="T26" fmla="*/ 761426 w 3240"/>
              <a:gd name="T27" fmla="*/ 64893 h 3240"/>
              <a:gd name="T28" fmla="*/ 741532 w 3240"/>
              <a:gd name="T29" fmla="*/ 32683 h 3240"/>
              <a:gd name="T30" fmla="*/ 711217 w 3240"/>
              <a:gd name="T31" fmla="*/ 9710 h 3240"/>
              <a:gd name="T32" fmla="*/ 673560 w 3240"/>
              <a:gd name="T33" fmla="*/ 0 h 3240"/>
              <a:gd name="T34" fmla="*/ 415173 w 3240"/>
              <a:gd name="T35" fmla="*/ 235414 h 3240"/>
              <a:gd name="T36" fmla="*/ 470118 w 3240"/>
              <a:gd name="T37" fmla="*/ 257677 h 3240"/>
              <a:gd name="T38" fmla="*/ 511328 w 3240"/>
              <a:gd name="T39" fmla="*/ 298176 h 3240"/>
              <a:gd name="T40" fmla="*/ 534775 w 3240"/>
              <a:gd name="T41" fmla="*/ 351938 h 3240"/>
              <a:gd name="T42" fmla="*/ 536196 w 3240"/>
              <a:gd name="T43" fmla="*/ 404752 h 3240"/>
              <a:gd name="T44" fmla="*/ 515591 w 3240"/>
              <a:gd name="T45" fmla="*/ 459461 h 3240"/>
              <a:gd name="T46" fmla="*/ 476276 w 3240"/>
              <a:gd name="T47" fmla="*/ 501618 h 3240"/>
              <a:gd name="T48" fmla="*/ 422751 w 3240"/>
              <a:gd name="T49" fmla="*/ 526722 h 3240"/>
              <a:gd name="T50" fmla="*/ 368753 w 3240"/>
              <a:gd name="T51" fmla="*/ 530512 h 3240"/>
              <a:gd name="T52" fmla="*/ 310965 w 3240"/>
              <a:gd name="T53" fmla="*/ 513223 h 3240"/>
              <a:gd name="T54" fmla="*/ 265729 w 3240"/>
              <a:gd name="T55" fmla="*/ 476987 h 3240"/>
              <a:gd name="T56" fmla="*/ 237546 w 3240"/>
              <a:gd name="T57" fmla="*/ 426067 h 3240"/>
              <a:gd name="T58" fmla="*/ 231151 w 3240"/>
              <a:gd name="T59" fmla="*/ 373963 h 3240"/>
              <a:gd name="T60" fmla="*/ 245835 w 3240"/>
              <a:gd name="T61" fmla="*/ 316886 h 3240"/>
              <a:gd name="T62" fmla="*/ 281124 w 3240"/>
              <a:gd name="T63" fmla="*/ 270940 h 3240"/>
              <a:gd name="T64" fmla="*/ 331570 w 3240"/>
              <a:gd name="T65" fmla="*/ 241335 h 3240"/>
              <a:gd name="T66" fmla="*/ 384384 w 3240"/>
              <a:gd name="T67" fmla="*/ 231862 h 3240"/>
              <a:gd name="T68" fmla="*/ 674507 w 3240"/>
              <a:gd name="T69" fmla="*/ 665034 h 3240"/>
              <a:gd name="T70" fmla="*/ 655324 w 3240"/>
              <a:gd name="T71" fmla="*/ 677823 h 3240"/>
              <a:gd name="T72" fmla="*/ 103734 w 3240"/>
              <a:gd name="T73" fmla="*/ 676402 h 3240"/>
              <a:gd name="T74" fmla="*/ 87392 w 3240"/>
              <a:gd name="T75" fmla="*/ 659824 h 3240"/>
              <a:gd name="T76" fmla="*/ 153233 w 3240"/>
              <a:gd name="T77" fmla="*/ 332754 h 3240"/>
              <a:gd name="T78" fmla="*/ 145654 w 3240"/>
              <a:gd name="T79" fmla="*/ 390779 h 3240"/>
              <a:gd name="T80" fmla="*/ 164838 w 3240"/>
              <a:gd name="T81" fmla="*/ 480776 h 3240"/>
              <a:gd name="T82" fmla="*/ 216231 w 3240"/>
              <a:gd name="T83" fmla="*/ 554195 h 3240"/>
              <a:gd name="T84" fmla="*/ 291781 w 3240"/>
              <a:gd name="T85" fmla="*/ 603694 h 3240"/>
              <a:gd name="T86" fmla="*/ 384384 w 3240"/>
              <a:gd name="T87" fmla="*/ 621693 h 3240"/>
              <a:gd name="T88" fmla="*/ 466566 w 3240"/>
              <a:gd name="T89" fmla="*/ 607246 h 3240"/>
              <a:gd name="T90" fmla="*/ 544722 w 3240"/>
              <a:gd name="T91" fmla="*/ 561300 h 3240"/>
              <a:gd name="T92" fmla="*/ 599194 w 3240"/>
              <a:gd name="T93" fmla="*/ 490486 h 3240"/>
              <a:gd name="T94" fmla="*/ 622404 w 3240"/>
              <a:gd name="T95" fmla="*/ 402384 h 3240"/>
              <a:gd name="T96" fmla="*/ 616720 w 3240"/>
              <a:gd name="T97" fmla="*/ 341043 h 3240"/>
              <a:gd name="T98" fmla="*/ 680428 w 3240"/>
              <a:gd name="T99" fmla="*/ 209836 h 3240"/>
              <a:gd name="T100" fmla="*/ 666218 w 3240"/>
              <a:gd name="T101" fmla="*/ 231151 h 3240"/>
              <a:gd name="T102" fmla="*/ 559405 w 3240"/>
              <a:gd name="T103" fmla="*/ 237072 h 3240"/>
              <a:gd name="T104" fmla="*/ 535011 w 3240"/>
              <a:gd name="T105" fmla="*/ 227125 h 3240"/>
              <a:gd name="T106" fmla="*/ 524827 w 3240"/>
              <a:gd name="T107" fmla="*/ 202968 h 3240"/>
              <a:gd name="T108" fmla="*/ 530985 w 3240"/>
              <a:gd name="T109" fmla="*/ 101129 h 3240"/>
              <a:gd name="T110" fmla="*/ 552300 w 3240"/>
              <a:gd name="T111" fmla="*/ 86919 h 3240"/>
              <a:gd name="T112" fmla="*/ 660297 w 3240"/>
              <a:gd name="T113" fmla="*/ 88813 h 3240"/>
              <a:gd name="T114" fmla="*/ 678534 w 3240"/>
              <a:gd name="T115" fmla="*/ 107050 h 32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40" h="3240">
                <a:moveTo>
                  <a:pt x="2822" y="0"/>
                </a:moveTo>
                <a:lnTo>
                  <a:pt x="418" y="0"/>
                </a:lnTo>
                <a:lnTo>
                  <a:pt x="396" y="0"/>
                </a:lnTo>
                <a:lnTo>
                  <a:pt x="375" y="2"/>
                </a:lnTo>
                <a:lnTo>
                  <a:pt x="354" y="5"/>
                </a:lnTo>
                <a:lnTo>
                  <a:pt x="334" y="8"/>
                </a:lnTo>
                <a:lnTo>
                  <a:pt x="313" y="13"/>
                </a:lnTo>
                <a:lnTo>
                  <a:pt x="294" y="19"/>
                </a:lnTo>
                <a:lnTo>
                  <a:pt x="274" y="25"/>
                </a:lnTo>
                <a:lnTo>
                  <a:pt x="255" y="33"/>
                </a:lnTo>
                <a:lnTo>
                  <a:pt x="237" y="41"/>
                </a:lnTo>
                <a:lnTo>
                  <a:pt x="218" y="51"/>
                </a:lnTo>
                <a:lnTo>
                  <a:pt x="201" y="60"/>
                </a:lnTo>
                <a:lnTo>
                  <a:pt x="185" y="71"/>
                </a:lnTo>
                <a:lnTo>
                  <a:pt x="168" y="84"/>
                </a:lnTo>
                <a:lnTo>
                  <a:pt x="152" y="95"/>
                </a:lnTo>
                <a:lnTo>
                  <a:pt x="138" y="109"/>
                </a:lnTo>
                <a:lnTo>
                  <a:pt x="122" y="122"/>
                </a:lnTo>
                <a:lnTo>
                  <a:pt x="109" y="138"/>
                </a:lnTo>
                <a:lnTo>
                  <a:pt x="95" y="152"/>
                </a:lnTo>
                <a:lnTo>
                  <a:pt x="84" y="168"/>
                </a:lnTo>
                <a:lnTo>
                  <a:pt x="71" y="185"/>
                </a:lnTo>
                <a:lnTo>
                  <a:pt x="60" y="201"/>
                </a:lnTo>
                <a:lnTo>
                  <a:pt x="51" y="218"/>
                </a:lnTo>
                <a:lnTo>
                  <a:pt x="41" y="237"/>
                </a:lnTo>
                <a:lnTo>
                  <a:pt x="33" y="255"/>
                </a:lnTo>
                <a:lnTo>
                  <a:pt x="25" y="274"/>
                </a:lnTo>
                <a:lnTo>
                  <a:pt x="19" y="294"/>
                </a:lnTo>
                <a:lnTo>
                  <a:pt x="13" y="313"/>
                </a:lnTo>
                <a:lnTo>
                  <a:pt x="8" y="334"/>
                </a:lnTo>
                <a:lnTo>
                  <a:pt x="5" y="354"/>
                </a:lnTo>
                <a:lnTo>
                  <a:pt x="2" y="375"/>
                </a:lnTo>
                <a:lnTo>
                  <a:pt x="0" y="396"/>
                </a:lnTo>
                <a:lnTo>
                  <a:pt x="0" y="418"/>
                </a:lnTo>
                <a:lnTo>
                  <a:pt x="0" y="2822"/>
                </a:lnTo>
                <a:lnTo>
                  <a:pt x="0" y="2844"/>
                </a:lnTo>
                <a:lnTo>
                  <a:pt x="2" y="2865"/>
                </a:lnTo>
                <a:lnTo>
                  <a:pt x="5" y="2886"/>
                </a:lnTo>
                <a:lnTo>
                  <a:pt x="8" y="2906"/>
                </a:lnTo>
                <a:lnTo>
                  <a:pt x="13" y="2927"/>
                </a:lnTo>
                <a:lnTo>
                  <a:pt x="19" y="2946"/>
                </a:lnTo>
                <a:lnTo>
                  <a:pt x="25" y="2966"/>
                </a:lnTo>
                <a:lnTo>
                  <a:pt x="33" y="2985"/>
                </a:lnTo>
                <a:lnTo>
                  <a:pt x="41" y="3003"/>
                </a:lnTo>
                <a:lnTo>
                  <a:pt x="51" y="3022"/>
                </a:lnTo>
                <a:lnTo>
                  <a:pt x="60" y="3039"/>
                </a:lnTo>
                <a:lnTo>
                  <a:pt x="71" y="3055"/>
                </a:lnTo>
                <a:lnTo>
                  <a:pt x="84" y="3072"/>
                </a:lnTo>
                <a:lnTo>
                  <a:pt x="95" y="3088"/>
                </a:lnTo>
                <a:lnTo>
                  <a:pt x="109" y="3102"/>
                </a:lnTo>
                <a:lnTo>
                  <a:pt x="122" y="3118"/>
                </a:lnTo>
                <a:lnTo>
                  <a:pt x="138" y="3131"/>
                </a:lnTo>
                <a:lnTo>
                  <a:pt x="152" y="3145"/>
                </a:lnTo>
                <a:lnTo>
                  <a:pt x="168" y="3156"/>
                </a:lnTo>
                <a:lnTo>
                  <a:pt x="185" y="3169"/>
                </a:lnTo>
                <a:lnTo>
                  <a:pt x="201" y="3180"/>
                </a:lnTo>
                <a:lnTo>
                  <a:pt x="218" y="3189"/>
                </a:lnTo>
                <a:lnTo>
                  <a:pt x="237" y="3199"/>
                </a:lnTo>
                <a:lnTo>
                  <a:pt x="255" y="3207"/>
                </a:lnTo>
                <a:lnTo>
                  <a:pt x="274" y="3215"/>
                </a:lnTo>
                <a:lnTo>
                  <a:pt x="294" y="3221"/>
                </a:lnTo>
                <a:lnTo>
                  <a:pt x="313" y="3227"/>
                </a:lnTo>
                <a:lnTo>
                  <a:pt x="334" y="3232"/>
                </a:lnTo>
                <a:lnTo>
                  <a:pt x="354" y="3235"/>
                </a:lnTo>
                <a:lnTo>
                  <a:pt x="375" y="3238"/>
                </a:lnTo>
                <a:lnTo>
                  <a:pt x="396" y="3240"/>
                </a:lnTo>
                <a:lnTo>
                  <a:pt x="418" y="3240"/>
                </a:lnTo>
                <a:lnTo>
                  <a:pt x="2822" y="3240"/>
                </a:lnTo>
                <a:lnTo>
                  <a:pt x="2844" y="3240"/>
                </a:lnTo>
                <a:lnTo>
                  <a:pt x="2865" y="3238"/>
                </a:lnTo>
                <a:lnTo>
                  <a:pt x="2886" y="3235"/>
                </a:lnTo>
                <a:lnTo>
                  <a:pt x="2906" y="3232"/>
                </a:lnTo>
                <a:lnTo>
                  <a:pt x="2927" y="3227"/>
                </a:lnTo>
                <a:lnTo>
                  <a:pt x="2946" y="3221"/>
                </a:lnTo>
                <a:lnTo>
                  <a:pt x="2966" y="3215"/>
                </a:lnTo>
                <a:lnTo>
                  <a:pt x="2985" y="3207"/>
                </a:lnTo>
                <a:lnTo>
                  <a:pt x="3003" y="3199"/>
                </a:lnTo>
                <a:lnTo>
                  <a:pt x="3022" y="3189"/>
                </a:lnTo>
                <a:lnTo>
                  <a:pt x="3039" y="3180"/>
                </a:lnTo>
                <a:lnTo>
                  <a:pt x="3055" y="3169"/>
                </a:lnTo>
                <a:lnTo>
                  <a:pt x="3072" y="3156"/>
                </a:lnTo>
                <a:lnTo>
                  <a:pt x="3088" y="3145"/>
                </a:lnTo>
                <a:lnTo>
                  <a:pt x="3102" y="3131"/>
                </a:lnTo>
                <a:lnTo>
                  <a:pt x="3118" y="3118"/>
                </a:lnTo>
                <a:lnTo>
                  <a:pt x="3131" y="3102"/>
                </a:lnTo>
                <a:lnTo>
                  <a:pt x="3145" y="3088"/>
                </a:lnTo>
                <a:lnTo>
                  <a:pt x="3156" y="3072"/>
                </a:lnTo>
                <a:lnTo>
                  <a:pt x="3169" y="3055"/>
                </a:lnTo>
                <a:lnTo>
                  <a:pt x="3180" y="3039"/>
                </a:lnTo>
                <a:lnTo>
                  <a:pt x="3189" y="3022"/>
                </a:lnTo>
                <a:lnTo>
                  <a:pt x="3199" y="3003"/>
                </a:lnTo>
                <a:lnTo>
                  <a:pt x="3207" y="2985"/>
                </a:lnTo>
                <a:lnTo>
                  <a:pt x="3215" y="2966"/>
                </a:lnTo>
                <a:lnTo>
                  <a:pt x="3221" y="2946"/>
                </a:lnTo>
                <a:lnTo>
                  <a:pt x="3227" y="2927"/>
                </a:lnTo>
                <a:lnTo>
                  <a:pt x="3232" y="2906"/>
                </a:lnTo>
                <a:lnTo>
                  <a:pt x="3235" y="2886"/>
                </a:lnTo>
                <a:lnTo>
                  <a:pt x="3238" y="2865"/>
                </a:lnTo>
                <a:lnTo>
                  <a:pt x="3240" y="2844"/>
                </a:lnTo>
                <a:lnTo>
                  <a:pt x="3240" y="2822"/>
                </a:lnTo>
                <a:lnTo>
                  <a:pt x="3240" y="418"/>
                </a:lnTo>
                <a:lnTo>
                  <a:pt x="3240" y="396"/>
                </a:lnTo>
                <a:lnTo>
                  <a:pt x="3238" y="375"/>
                </a:lnTo>
                <a:lnTo>
                  <a:pt x="3235" y="354"/>
                </a:lnTo>
                <a:lnTo>
                  <a:pt x="3232" y="334"/>
                </a:lnTo>
                <a:lnTo>
                  <a:pt x="3227" y="313"/>
                </a:lnTo>
                <a:lnTo>
                  <a:pt x="3221" y="294"/>
                </a:lnTo>
                <a:lnTo>
                  <a:pt x="3215" y="274"/>
                </a:lnTo>
                <a:lnTo>
                  <a:pt x="3207" y="255"/>
                </a:lnTo>
                <a:lnTo>
                  <a:pt x="3199" y="237"/>
                </a:lnTo>
                <a:lnTo>
                  <a:pt x="3189" y="218"/>
                </a:lnTo>
                <a:lnTo>
                  <a:pt x="3180" y="201"/>
                </a:lnTo>
                <a:lnTo>
                  <a:pt x="3169" y="185"/>
                </a:lnTo>
                <a:lnTo>
                  <a:pt x="3156" y="168"/>
                </a:lnTo>
                <a:lnTo>
                  <a:pt x="3145" y="152"/>
                </a:lnTo>
                <a:lnTo>
                  <a:pt x="3131" y="138"/>
                </a:lnTo>
                <a:lnTo>
                  <a:pt x="3118" y="122"/>
                </a:lnTo>
                <a:lnTo>
                  <a:pt x="3102" y="109"/>
                </a:lnTo>
                <a:lnTo>
                  <a:pt x="3088" y="95"/>
                </a:lnTo>
                <a:lnTo>
                  <a:pt x="3072" y="84"/>
                </a:lnTo>
                <a:lnTo>
                  <a:pt x="3055" y="71"/>
                </a:lnTo>
                <a:lnTo>
                  <a:pt x="3039" y="60"/>
                </a:lnTo>
                <a:lnTo>
                  <a:pt x="3022" y="51"/>
                </a:lnTo>
                <a:lnTo>
                  <a:pt x="3003" y="41"/>
                </a:lnTo>
                <a:lnTo>
                  <a:pt x="2985" y="33"/>
                </a:lnTo>
                <a:lnTo>
                  <a:pt x="2966" y="25"/>
                </a:lnTo>
                <a:lnTo>
                  <a:pt x="2946" y="19"/>
                </a:lnTo>
                <a:lnTo>
                  <a:pt x="2927" y="13"/>
                </a:lnTo>
                <a:lnTo>
                  <a:pt x="2906" y="8"/>
                </a:lnTo>
                <a:lnTo>
                  <a:pt x="2886" y="5"/>
                </a:lnTo>
                <a:lnTo>
                  <a:pt x="2865" y="2"/>
                </a:lnTo>
                <a:lnTo>
                  <a:pt x="2844" y="0"/>
                </a:lnTo>
                <a:lnTo>
                  <a:pt x="2822" y="0"/>
                </a:lnTo>
                <a:close/>
                <a:moveTo>
                  <a:pt x="1623" y="979"/>
                </a:moveTo>
                <a:lnTo>
                  <a:pt x="1623" y="979"/>
                </a:lnTo>
                <a:lnTo>
                  <a:pt x="1656" y="981"/>
                </a:lnTo>
                <a:lnTo>
                  <a:pt x="1690" y="984"/>
                </a:lnTo>
                <a:lnTo>
                  <a:pt x="1721" y="987"/>
                </a:lnTo>
                <a:lnTo>
                  <a:pt x="1753" y="994"/>
                </a:lnTo>
                <a:lnTo>
                  <a:pt x="1785" y="1000"/>
                </a:lnTo>
                <a:lnTo>
                  <a:pt x="1816" y="1008"/>
                </a:lnTo>
                <a:lnTo>
                  <a:pt x="1846" y="1019"/>
                </a:lnTo>
                <a:lnTo>
                  <a:pt x="1875" y="1030"/>
                </a:lnTo>
                <a:lnTo>
                  <a:pt x="1905" y="1043"/>
                </a:lnTo>
                <a:lnTo>
                  <a:pt x="1932" y="1057"/>
                </a:lnTo>
                <a:lnTo>
                  <a:pt x="1959" y="1071"/>
                </a:lnTo>
                <a:lnTo>
                  <a:pt x="1985" y="1088"/>
                </a:lnTo>
                <a:lnTo>
                  <a:pt x="2011" y="1106"/>
                </a:lnTo>
                <a:lnTo>
                  <a:pt x="2034" y="1125"/>
                </a:lnTo>
                <a:lnTo>
                  <a:pt x="2058" y="1144"/>
                </a:lnTo>
                <a:lnTo>
                  <a:pt x="2082" y="1166"/>
                </a:lnTo>
                <a:lnTo>
                  <a:pt x="2103" y="1188"/>
                </a:lnTo>
                <a:lnTo>
                  <a:pt x="2123" y="1210"/>
                </a:lnTo>
                <a:lnTo>
                  <a:pt x="2142" y="1234"/>
                </a:lnTo>
                <a:lnTo>
                  <a:pt x="2159" y="1259"/>
                </a:lnTo>
                <a:lnTo>
                  <a:pt x="2177" y="1285"/>
                </a:lnTo>
                <a:lnTo>
                  <a:pt x="2193" y="1312"/>
                </a:lnTo>
                <a:lnTo>
                  <a:pt x="2207" y="1338"/>
                </a:lnTo>
                <a:lnTo>
                  <a:pt x="2220" y="1367"/>
                </a:lnTo>
                <a:lnTo>
                  <a:pt x="2232" y="1395"/>
                </a:lnTo>
                <a:lnTo>
                  <a:pt x="2242" y="1424"/>
                </a:lnTo>
                <a:lnTo>
                  <a:pt x="2250" y="1454"/>
                </a:lnTo>
                <a:lnTo>
                  <a:pt x="2258" y="1486"/>
                </a:lnTo>
                <a:lnTo>
                  <a:pt x="2264" y="1516"/>
                </a:lnTo>
                <a:lnTo>
                  <a:pt x="2267" y="1547"/>
                </a:lnTo>
                <a:lnTo>
                  <a:pt x="2270" y="1579"/>
                </a:lnTo>
                <a:lnTo>
                  <a:pt x="2270" y="1612"/>
                </a:lnTo>
                <a:lnTo>
                  <a:pt x="2270" y="1644"/>
                </a:lnTo>
                <a:lnTo>
                  <a:pt x="2267" y="1677"/>
                </a:lnTo>
                <a:lnTo>
                  <a:pt x="2264" y="1709"/>
                </a:lnTo>
                <a:lnTo>
                  <a:pt x="2258" y="1739"/>
                </a:lnTo>
                <a:lnTo>
                  <a:pt x="2250" y="1770"/>
                </a:lnTo>
                <a:lnTo>
                  <a:pt x="2242" y="1799"/>
                </a:lnTo>
                <a:lnTo>
                  <a:pt x="2232" y="1829"/>
                </a:lnTo>
                <a:lnTo>
                  <a:pt x="2220" y="1857"/>
                </a:lnTo>
                <a:lnTo>
                  <a:pt x="2207" y="1886"/>
                </a:lnTo>
                <a:lnTo>
                  <a:pt x="2193" y="1913"/>
                </a:lnTo>
                <a:lnTo>
                  <a:pt x="2177" y="1940"/>
                </a:lnTo>
                <a:lnTo>
                  <a:pt x="2159" y="1965"/>
                </a:lnTo>
                <a:lnTo>
                  <a:pt x="2142" y="1990"/>
                </a:lnTo>
                <a:lnTo>
                  <a:pt x="2123" y="2014"/>
                </a:lnTo>
                <a:lnTo>
                  <a:pt x="2103" y="2036"/>
                </a:lnTo>
                <a:lnTo>
                  <a:pt x="2082" y="2058"/>
                </a:lnTo>
                <a:lnTo>
                  <a:pt x="2058" y="2079"/>
                </a:lnTo>
                <a:lnTo>
                  <a:pt x="2034" y="2099"/>
                </a:lnTo>
                <a:lnTo>
                  <a:pt x="2011" y="2118"/>
                </a:lnTo>
                <a:lnTo>
                  <a:pt x="1985" y="2136"/>
                </a:lnTo>
                <a:lnTo>
                  <a:pt x="1959" y="2152"/>
                </a:lnTo>
                <a:lnTo>
                  <a:pt x="1932" y="2167"/>
                </a:lnTo>
                <a:lnTo>
                  <a:pt x="1905" y="2182"/>
                </a:lnTo>
                <a:lnTo>
                  <a:pt x="1875" y="2194"/>
                </a:lnTo>
                <a:lnTo>
                  <a:pt x="1846" y="2205"/>
                </a:lnTo>
                <a:lnTo>
                  <a:pt x="1816" y="2215"/>
                </a:lnTo>
                <a:lnTo>
                  <a:pt x="1785" y="2224"/>
                </a:lnTo>
                <a:lnTo>
                  <a:pt x="1753" y="2231"/>
                </a:lnTo>
                <a:lnTo>
                  <a:pt x="1721" y="2237"/>
                </a:lnTo>
                <a:lnTo>
                  <a:pt x="1690" y="2240"/>
                </a:lnTo>
                <a:lnTo>
                  <a:pt x="1656" y="2243"/>
                </a:lnTo>
                <a:lnTo>
                  <a:pt x="1623" y="2243"/>
                </a:lnTo>
                <a:lnTo>
                  <a:pt x="1590" y="2243"/>
                </a:lnTo>
                <a:lnTo>
                  <a:pt x="1557" y="2240"/>
                </a:lnTo>
                <a:lnTo>
                  <a:pt x="1523" y="2237"/>
                </a:lnTo>
                <a:lnTo>
                  <a:pt x="1492" y="2231"/>
                </a:lnTo>
                <a:lnTo>
                  <a:pt x="1460" y="2224"/>
                </a:lnTo>
                <a:lnTo>
                  <a:pt x="1430" y="2215"/>
                </a:lnTo>
                <a:lnTo>
                  <a:pt x="1400" y="2205"/>
                </a:lnTo>
                <a:lnTo>
                  <a:pt x="1370" y="2194"/>
                </a:lnTo>
                <a:lnTo>
                  <a:pt x="1342" y="2182"/>
                </a:lnTo>
                <a:lnTo>
                  <a:pt x="1313" y="2167"/>
                </a:lnTo>
                <a:lnTo>
                  <a:pt x="1286" y="2152"/>
                </a:lnTo>
                <a:lnTo>
                  <a:pt x="1259" y="2136"/>
                </a:lnTo>
                <a:lnTo>
                  <a:pt x="1234" y="2118"/>
                </a:lnTo>
                <a:lnTo>
                  <a:pt x="1210" y="2099"/>
                </a:lnTo>
                <a:lnTo>
                  <a:pt x="1187" y="2079"/>
                </a:lnTo>
                <a:lnTo>
                  <a:pt x="1164" y="2058"/>
                </a:lnTo>
                <a:lnTo>
                  <a:pt x="1142" y="2036"/>
                </a:lnTo>
                <a:lnTo>
                  <a:pt x="1122" y="2014"/>
                </a:lnTo>
                <a:lnTo>
                  <a:pt x="1103" y="1990"/>
                </a:lnTo>
                <a:lnTo>
                  <a:pt x="1085" y="1965"/>
                </a:lnTo>
                <a:lnTo>
                  <a:pt x="1068" y="1940"/>
                </a:lnTo>
                <a:lnTo>
                  <a:pt x="1052" y="1913"/>
                </a:lnTo>
                <a:lnTo>
                  <a:pt x="1038" y="1886"/>
                </a:lnTo>
                <a:lnTo>
                  <a:pt x="1025" y="1857"/>
                </a:lnTo>
                <a:lnTo>
                  <a:pt x="1014" y="1829"/>
                </a:lnTo>
                <a:lnTo>
                  <a:pt x="1003" y="1799"/>
                </a:lnTo>
                <a:lnTo>
                  <a:pt x="995" y="1770"/>
                </a:lnTo>
                <a:lnTo>
                  <a:pt x="987" y="1739"/>
                </a:lnTo>
                <a:lnTo>
                  <a:pt x="982" y="1709"/>
                </a:lnTo>
                <a:lnTo>
                  <a:pt x="978" y="1677"/>
                </a:lnTo>
                <a:lnTo>
                  <a:pt x="976" y="1644"/>
                </a:lnTo>
                <a:lnTo>
                  <a:pt x="975" y="1612"/>
                </a:lnTo>
                <a:lnTo>
                  <a:pt x="976" y="1579"/>
                </a:lnTo>
                <a:lnTo>
                  <a:pt x="978" y="1547"/>
                </a:lnTo>
                <a:lnTo>
                  <a:pt x="982" y="1516"/>
                </a:lnTo>
                <a:lnTo>
                  <a:pt x="987" y="1486"/>
                </a:lnTo>
                <a:lnTo>
                  <a:pt x="995" y="1454"/>
                </a:lnTo>
                <a:lnTo>
                  <a:pt x="1003" y="1424"/>
                </a:lnTo>
                <a:lnTo>
                  <a:pt x="1014" y="1395"/>
                </a:lnTo>
                <a:lnTo>
                  <a:pt x="1025" y="1367"/>
                </a:lnTo>
                <a:lnTo>
                  <a:pt x="1038" y="1338"/>
                </a:lnTo>
                <a:lnTo>
                  <a:pt x="1052" y="1312"/>
                </a:lnTo>
                <a:lnTo>
                  <a:pt x="1068" y="1285"/>
                </a:lnTo>
                <a:lnTo>
                  <a:pt x="1085" y="1259"/>
                </a:lnTo>
                <a:lnTo>
                  <a:pt x="1103" y="1234"/>
                </a:lnTo>
                <a:lnTo>
                  <a:pt x="1122" y="1210"/>
                </a:lnTo>
                <a:lnTo>
                  <a:pt x="1142" y="1188"/>
                </a:lnTo>
                <a:lnTo>
                  <a:pt x="1164" y="1166"/>
                </a:lnTo>
                <a:lnTo>
                  <a:pt x="1187" y="1144"/>
                </a:lnTo>
                <a:lnTo>
                  <a:pt x="1210" y="1125"/>
                </a:lnTo>
                <a:lnTo>
                  <a:pt x="1234" y="1106"/>
                </a:lnTo>
                <a:lnTo>
                  <a:pt x="1259" y="1088"/>
                </a:lnTo>
                <a:lnTo>
                  <a:pt x="1286" y="1071"/>
                </a:lnTo>
                <a:lnTo>
                  <a:pt x="1313" y="1057"/>
                </a:lnTo>
                <a:lnTo>
                  <a:pt x="1342" y="1043"/>
                </a:lnTo>
                <a:lnTo>
                  <a:pt x="1370" y="1030"/>
                </a:lnTo>
                <a:lnTo>
                  <a:pt x="1400" y="1019"/>
                </a:lnTo>
                <a:lnTo>
                  <a:pt x="1430" y="1008"/>
                </a:lnTo>
                <a:lnTo>
                  <a:pt x="1460" y="1000"/>
                </a:lnTo>
                <a:lnTo>
                  <a:pt x="1492" y="994"/>
                </a:lnTo>
                <a:lnTo>
                  <a:pt x="1523" y="987"/>
                </a:lnTo>
                <a:lnTo>
                  <a:pt x="1557" y="984"/>
                </a:lnTo>
                <a:lnTo>
                  <a:pt x="1590" y="981"/>
                </a:lnTo>
                <a:lnTo>
                  <a:pt x="1623" y="979"/>
                </a:lnTo>
                <a:close/>
                <a:moveTo>
                  <a:pt x="2870" y="2737"/>
                </a:moveTo>
                <a:lnTo>
                  <a:pt x="2870" y="2737"/>
                </a:lnTo>
                <a:lnTo>
                  <a:pt x="2870" y="2750"/>
                </a:lnTo>
                <a:lnTo>
                  <a:pt x="2868" y="2762"/>
                </a:lnTo>
                <a:lnTo>
                  <a:pt x="2865" y="2775"/>
                </a:lnTo>
                <a:lnTo>
                  <a:pt x="2860" y="2786"/>
                </a:lnTo>
                <a:lnTo>
                  <a:pt x="2854" y="2797"/>
                </a:lnTo>
                <a:lnTo>
                  <a:pt x="2848" y="2808"/>
                </a:lnTo>
                <a:lnTo>
                  <a:pt x="2841" y="2818"/>
                </a:lnTo>
                <a:lnTo>
                  <a:pt x="2832" y="2827"/>
                </a:lnTo>
                <a:lnTo>
                  <a:pt x="2824" y="2835"/>
                </a:lnTo>
                <a:lnTo>
                  <a:pt x="2813" y="2843"/>
                </a:lnTo>
                <a:lnTo>
                  <a:pt x="2803" y="2849"/>
                </a:lnTo>
                <a:lnTo>
                  <a:pt x="2791" y="2856"/>
                </a:lnTo>
                <a:lnTo>
                  <a:pt x="2780" y="2859"/>
                </a:lnTo>
                <a:lnTo>
                  <a:pt x="2767" y="2862"/>
                </a:lnTo>
                <a:lnTo>
                  <a:pt x="2754" y="2865"/>
                </a:lnTo>
                <a:lnTo>
                  <a:pt x="2742" y="2865"/>
                </a:lnTo>
                <a:lnTo>
                  <a:pt x="487" y="2865"/>
                </a:lnTo>
                <a:lnTo>
                  <a:pt x="475" y="2865"/>
                </a:lnTo>
                <a:lnTo>
                  <a:pt x="462" y="2862"/>
                </a:lnTo>
                <a:lnTo>
                  <a:pt x="449" y="2859"/>
                </a:lnTo>
                <a:lnTo>
                  <a:pt x="438" y="2856"/>
                </a:lnTo>
                <a:lnTo>
                  <a:pt x="427" y="2849"/>
                </a:lnTo>
                <a:lnTo>
                  <a:pt x="416" y="2843"/>
                </a:lnTo>
                <a:lnTo>
                  <a:pt x="407" y="2835"/>
                </a:lnTo>
                <a:lnTo>
                  <a:pt x="397" y="2827"/>
                </a:lnTo>
                <a:lnTo>
                  <a:pt x="389" y="2818"/>
                </a:lnTo>
                <a:lnTo>
                  <a:pt x="381" y="2808"/>
                </a:lnTo>
                <a:lnTo>
                  <a:pt x="375" y="2797"/>
                </a:lnTo>
                <a:lnTo>
                  <a:pt x="369" y="2786"/>
                </a:lnTo>
                <a:lnTo>
                  <a:pt x="365" y="2775"/>
                </a:lnTo>
                <a:lnTo>
                  <a:pt x="361" y="2762"/>
                </a:lnTo>
                <a:lnTo>
                  <a:pt x="359" y="2750"/>
                </a:lnTo>
                <a:lnTo>
                  <a:pt x="359" y="2737"/>
                </a:lnTo>
                <a:lnTo>
                  <a:pt x="359" y="1372"/>
                </a:lnTo>
                <a:lnTo>
                  <a:pt x="658" y="1372"/>
                </a:lnTo>
                <a:lnTo>
                  <a:pt x="647" y="1405"/>
                </a:lnTo>
                <a:lnTo>
                  <a:pt x="639" y="1440"/>
                </a:lnTo>
                <a:lnTo>
                  <a:pt x="631" y="1474"/>
                </a:lnTo>
                <a:lnTo>
                  <a:pt x="625" y="1508"/>
                </a:lnTo>
                <a:lnTo>
                  <a:pt x="622" y="1542"/>
                </a:lnTo>
                <a:lnTo>
                  <a:pt x="619" y="1579"/>
                </a:lnTo>
                <a:lnTo>
                  <a:pt x="617" y="1614"/>
                </a:lnTo>
                <a:lnTo>
                  <a:pt x="615" y="1650"/>
                </a:lnTo>
                <a:lnTo>
                  <a:pt x="617" y="1699"/>
                </a:lnTo>
                <a:lnTo>
                  <a:pt x="622" y="1750"/>
                </a:lnTo>
                <a:lnTo>
                  <a:pt x="628" y="1799"/>
                </a:lnTo>
                <a:lnTo>
                  <a:pt x="636" y="1846"/>
                </a:lnTo>
                <a:lnTo>
                  <a:pt x="647" y="1894"/>
                </a:lnTo>
                <a:lnTo>
                  <a:pt x="661" y="1940"/>
                </a:lnTo>
                <a:lnTo>
                  <a:pt x="677" y="1985"/>
                </a:lnTo>
                <a:lnTo>
                  <a:pt x="696" y="2030"/>
                </a:lnTo>
                <a:lnTo>
                  <a:pt x="717" y="2072"/>
                </a:lnTo>
                <a:lnTo>
                  <a:pt x="739" y="2115"/>
                </a:lnTo>
                <a:lnTo>
                  <a:pt x="763" y="2156"/>
                </a:lnTo>
                <a:lnTo>
                  <a:pt x="789" y="2196"/>
                </a:lnTo>
                <a:lnTo>
                  <a:pt x="818" y="2234"/>
                </a:lnTo>
                <a:lnTo>
                  <a:pt x="848" y="2270"/>
                </a:lnTo>
                <a:lnTo>
                  <a:pt x="880" y="2307"/>
                </a:lnTo>
                <a:lnTo>
                  <a:pt x="913" y="2340"/>
                </a:lnTo>
                <a:lnTo>
                  <a:pt x="948" y="2371"/>
                </a:lnTo>
                <a:lnTo>
                  <a:pt x="984" y="2403"/>
                </a:lnTo>
                <a:lnTo>
                  <a:pt x="1022" y="2432"/>
                </a:lnTo>
                <a:lnTo>
                  <a:pt x="1062" y="2458"/>
                </a:lnTo>
                <a:lnTo>
                  <a:pt x="1103" y="2484"/>
                </a:lnTo>
                <a:lnTo>
                  <a:pt x="1145" y="2508"/>
                </a:lnTo>
                <a:lnTo>
                  <a:pt x="1188" y="2528"/>
                </a:lnTo>
                <a:lnTo>
                  <a:pt x="1232" y="2549"/>
                </a:lnTo>
                <a:lnTo>
                  <a:pt x="1278" y="2566"/>
                </a:lnTo>
                <a:lnTo>
                  <a:pt x="1324" y="2580"/>
                </a:lnTo>
                <a:lnTo>
                  <a:pt x="1373" y="2593"/>
                </a:lnTo>
                <a:lnTo>
                  <a:pt x="1421" y="2604"/>
                </a:lnTo>
                <a:lnTo>
                  <a:pt x="1470" y="2614"/>
                </a:lnTo>
                <a:lnTo>
                  <a:pt x="1520" y="2620"/>
                </a:lnTo>
                <a:lnTo>
                  <a:pt x="1571" y="2623"/>
                </a:lnTo>
                <a:lnTo>
                  <a:pt x="1623" y="2625"/>
                </a:lnTo>
                <a:lnTo>
                  <a:pt x="1674" y="2623"/>
                </a:lnTo>
                <a:lnTo>
                  <a:pt x="1726" y="2620"/>
                </a:lnTo>
                <a:lnTo>
                  <a:pt x="1777" y="2614"/>
                </a:lnTo>
                <a:lnTo>
                  <a:pt x="1826" y="2604"/>
                </a:lnTo>
                <a:lnTo>
                  <a:pt x="1875" y="2593"/>
                </a:lnTo>
                <a:lnTo>
                  <a:pt x="1922" y="2580"/>
                </a:lnTo>
                <a:lnTo>
                  <a:pt x="1970" y="2564"/>
                </a:lnTo>
                <a:lnTo>
                  <a:pt x="2016" y="2547"/>
                </a:lnTo>
                <a:lnTo>
                  <a:pt x="2060" y="2528"/>
                </a:lnTo>
                <a:lnTo>
                  <a:pt x="2103" y="2506"/>
                </a:lnTo>
                <a:lnTo>
                  <a:pt x="2145" y="2482"/>
                </a:lnTo>
                <a:lnTo>
                  <a:pt x="2186" y="2457"/>
                </a:lnTo>
                <a:lnTo>
                  <a:pt x="2226" y="2430"/>
                </a:lnTo>
                <a:lnTo>
                  <a:pt x="2264" y="2400"/>
                </a:lnTo>
                <a:lnTo>
                  <a:pt x="2300" y="2370"/>
                </a:lnTo>
                <a:lnTo>
                  <a:pt x="2335" y="2338"/>
                </a:lnTo>
                <a:lnTo>
                  <a:pt x="2368" y="2303"/>
                </a:lnTo>
                <a:lnTo>
                  <a:pt x="2400" y="2269"/>
                </a:lnTo>
                <a:lnTo>
                  <a:pt x="2430" y="2231"/>
                </a:lnTo>
                <a:lnTo>
                  <a:pt x="2458" y="2193"/>
                </a:lnTo>
                <a:lnTo>
                  <a:pt x="2484" y="2153"/>
                </a:lnTo>
                <a:lnTo>
                  <a:pt x="2508" y="2114"/>
                </a:lnTo>
                <a:lnTo>
                  <a:pt x="2530" y="2071"/>
                </a:lnTo>
                <a:lnTo>
                  <a:pt x="2550" y="2028"/>
                </a:lnTo>
                <a:lnTo>
                  <a:pt x="2569" y="1984"/>
                </a:lnTo>
                <a:lnTo>
                  <a:pt x="2585" y="1938"/>
                </a:lnTo>
                <a:lnTo>
                  <a:pt x="2598" y="1892"/>
                </a:lnTo>
                <a:lnTo>
                  <a:pt x="2609" y="1845"/>
                </a:lnTo>
                <a:lnTo>
                  <a:pt x="2618" y="1797"/>
                </a:lnTo>
                <a:lnTo>
                  <a:pt x="2625" y="1748"/>
                </a:lnTo>
                <a:lnTo>
                  <a:pt x="2628" y="1699"/>
                </a:lnTo>
                <a:lnTo>
                  <a:pt x="2629" y="1650"/>
                </a:lnTo>
                <a:lnTo>
                  <a:pt x="2629" y="1614"/>
                </a:lnTo>
                <a:lnTo>
                  <a:pt x="2626" y="1579"/>
                </a:lnTo>
                <a:lnTo>
                  <a:pt x="2623" y="1542"/>
                </a:lnTo>
                <a:lnTo>
                  <a:pt x="2618" y="1508"/>
                </a:lnTo>
                <a:lnTo>
                  <a:pt x="2612" y="1474"/>
                </a:lnTo>
                <a:lnTo>
                  <a:pt x="2604" y="1440"/>
                </a:lnTo>
                <a:lnTo>
                  <a:pt x="2596" y="1405"/>
                </a:lnTo>
                <a:lnTo>
                  <a:pt x="2587" y="1372"/>
                </a:lnTo>
                <a:lnTo>
                  <a:pt x="2870" y="1372"/>
                </a:lnTo>
                <a:lnTo>
                  <a:pt x="2870" y="2737"/>
                </a:lnTo>
                <a:close/>
                <a:moveTo>
                  <a:pt x="2876" y="857"/>
                </a:moveTo>
                <a:lnTo>
                  <a:pt x="2876" y="857"/>
                </a:lnTo>
                <a:lnTo>
                  <a:pt x="2875" y="872"/>
                </a:lnTo>
                <a:lnTo>
                  <a:pt x="2873" y="886"/>
                </a:lnTo>
                <a:lnTo>
                  <a:pt x="2870" y="900"/>
                </a:lnTo>
                <a:lnTo>
                  <a:pt x="2865" y="913"/>
                </a:lnTo>
                <a:lnTo>
                  <a:pt x="2859" y="925"/>
                </a:lnTo>
                <a:lnTo>
                  <a:pt x="2851" y="938"/>
                </a:lnTo>
                <a:lnTo>
                  <a:pt x="2843" y="949"/>
                </a:lnTo>
                <a:lnTo>
                  <a:pt x="2833" y="959"/>
                </a:lnTo>
                <a:lnTo>
                  <a:pt x="2824" y="968"/>
                </a:lnTo>
                <a:lnTo>
                  <a:pt x="2813" y="976"/>
                </a:lnTo>
                <a:lnTo>
                  <a:pt x="2800" y="984"/>
                </a:lnTo>
                <a:lnTo>
                  <a:pt x="2788" y="990"/>
                </a:lnTo>
                <a:lnTo>
                  <a:pt x="2775" y="995"/>
                </a:lnTo>
                <a:lnTo>
                  <a:pt x="2761" y="998"/>
                </a:lnTo>
                <a:lnTo>
                  <a:pt x="2746" y="1001"/>
                </a:lnTo>
                <a:lnTo>
                  <a:pt x="2731" y="1001"/>
                </a:lnTo>
                <a:lnTo>
                  <a:pt x="2362" y="1001"/>
                </a:lnTo>
                <a:lnTo>
                  <a:pt x="2346" y="1001"/>
                </a:lnTo>
                <a:lnTo>
                  <a:pt x="2332" y="998"/>
                </a:lnTo>
                <a:lnTo>
                  <a:pt x="2319" y="995"/>
                </a:lnTo>
                <a:lnTo>
                  <a:pt x="2305" y="990"/>
                </a:lnTo>
                <a:lnTo>
                  <a:pt x="2292" y="984"/>
                </a:lnTo>
                <a:lnTo>
                  <a:pt x="2281" y="976"/>
                </a:lnTo>
                <a:lnTo>
                  <a:pt x="2270" y="968"/>
                </a:lnTo>
                <a:lnTo>
                  <a:pt x="2259" y="959"/>
                </a:lnTo>
                <a:lnTo>
                  <a:pt x="2250" y="949"/>
                </a:lnTo>
                <a:lnTo>
                  <a:pt x="2242" y="938"/>
                </a:lnTo>
                <a:lnTo>
                  <a:pt x="2234" y="925"/>
                </a:lnTo>
                <a:lnTo>
                  <a:pt x="2229" y="913"/>
                </a:lnTo>
                <a:lnTo>
                  <a:pt x="2224" y="900"/>
                </a:lnTo>
                <a:lnTo>
                  <a:pt x="2220" y="886"/>
                </a:lnTo>
                <a:lnTo>
                  <a:pt x="2218" y="872"/>
                </a:lnTo>
                <a:lnTo>
                  <a:pt x="2216" y="857"/>
                </a:lnTo>
                <a:lnTo>
                  <a:pt x="2216" y="509"/>
                </a:lnTo>
                <a:lnTo>
                  <a:pt x="2218" y="494"/>
                </a:lnTo>
                <a:lnTo>
                  <a:pt x="2220" y="479"/>
                </a:lnTo>
                <a:lnTo>
                  <a:pt x="2224" y="465"/>
                </a:lnTo>
                <a:lnTo>
                  <a:pt x="2229" y="452"/>
                </a:lnTo>
                <a:lnTo>
                  <a:pt x="2234" y="440"/>
                </a:lnTo>
                <a:lnTo>
                  <a:pt x="2242" y="427"/>
                </a:lnTo>
                <a:lnTo>
                  <a:pt x="2250" y="416"/>
                </a:lnTo>
                <a:lnTo>
                  <a:pt x="2259" y="407"/>
                </a:lnTo>
                <a:lnTo>
                  <a:pt x="2270" y="397"/>
                </a:lnTo>
                <a:lnTo>
                  <a:pt x="2281" y="389"/>
                </a:lnTo>
                <a:lnTo>
                  <a:pt x="2292" y="381"/>
                </a:lnTo>
                <a:lnTo>
                  <a:pt x="2305" y="375"/>
                </a:lnTo>
                <a:lnTo>
                  <a:pt x="2319" y="370"/>
                </a:lnTo>
                <a:lnTo>
                  <a:pt x="2332" y="367"/>
                </a:lnTo>
                <a:lnTo>
                  <a:pt x="2346" y="365"/>
                </a:lnTo>
                <a:lnTo>
                  <a:pt x="2362" y="364"/>
                </a:lnTo>
                <a:lnTo>
                  <a:pt x="2731" y="364"/>
                </a:lnTo>
                <a:lnTo>
                  <a:pt x="2746" y="365"/>
                </a:lnTo>
                <a:lnTo>
                  <a:pt x="2761" y="367"/>
                </a:lnTo>
                <a:lnTo>
                  <a:pt x="2775" y="370"/>
                </a:lnTo>
                <a:lnTo>
                  <a:pt x="2788" y="375"/>
                </a:lnTo>
                <a:lnTo>
                  <a:pt x="2800" y="381"/>
                </a:lnTo>
                <a:lnTo>
                  <a:pt x="2813" y="389"/>
                </a:lnTo>
                <a:lnTo>
                  <a:pt x="2824" y="397"/>
                </a:lnTo>
                <a:lnTo>
                  <a:pt x="2833" y="407"/>
                </a:lnTo>
                <a:lnTo>
                  <a:pt x="2843" y="416"/>
                </a:lnTo>
                <a:lnTo>
                  <a:pt x="2851" y="427"/>
                </a:lnTo>
                <a:lnTo>
                  <a:pt x="2859" y="440"/>
                </a:lnTo>
                <a:lnTo>
                  <a:pt x="2865" y="452"/>
                </a:lnTo>
                <a:lnTo>
                  <a:pt x="2870" y="465"/>
                </a:lnTo>
                <a:lnTo>
                  <a:pt x="2873" y="479"/>
                </a:lnTo>
                <a:lnTo>
                  <a:pt x="2875" y="494"/>
                </a:lnTo>
                <a:lnTo>
                  <a:pt x="2876" y="509"/>
                </a:lnTo>
                <a:lnTo>
                  <a:pt x="2876" y="8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3" name="Freeform 11"/>
          <p:cNvSpPr>
            <a:spLocks/>
          </p:cNvSpPr>
          <p:nvPr/>
        </p:nvSpPr>
        <p:spPr bwMode="auto">
          <a:xfrm>
            <a:off x="12506325" y="1803400"/>
            <a:ext cx="398463" cy="768350"/>
          </a:xfrm>
          <a:custGeom>
            <a:avLst/>
            <a:gdLst>
              <a:gd name="T0" fmla="*/ 117871 w 1440"/>
              <a:gd name="T1" fmla="*/ 417804 h 2776"/>
              <a:gd name="T2" fmla="*/ 0 w 1440"/>
              <a:gd name="T3" fmla="*/ 281119 h 2776"/>
              <a:gd name="T4" fmla="*/ 117871 w 1440"/>
              <a:gd name="T5" fmla="*/ 180403 h 2776"/>
              <a:gd name="T6" fmla="*/ 117871 w 1440"/>
              <a:gd name="T7" fmla="*/ 169335 h 2776"/>
              <a:gd name="T8" fmla="*/ 119531 w 1440"/>
              <a:gd name="T9" fmla="*/ 148860 h 2776"/>
              <a:gd name="T10" fmla="*/ 122851 w 1440"/>
              <a:gd name="T11" fmla="*/ 129492 h 2776"/>
              <a:gd name="T12" fmla="*/ 127278 w 1440"/>
              <a:gd name="T13" fmla="*/ 111230 h 2776"/>
              <a:gd name="T14" fmla="*/ 133919 w 1440"/>
              <a:gd name="T15" fmla="*/ 94629 h 2776"/>
              <a:gd name="T16" fmla="*/ 141666 w 1440"/>
              <a:gd name="T17" fmla="*/ 79134 h 2776"/>
              <a:gd name="T18" fmla="*/ 150521 w 1440"/>
              <a:gd name="T19" fmla="*/ 64746 h 2776"/>
              <a:gd name="T20" fmla="*/ 161035 w 1440"/>
              <a:gd name="T21" fmla="*/ 52018 h 2776"/>
              <a:gd name="T22" fmla="*/ 172103 w 1440"/>
              <a:gd name="T23" fmla="*/ 40950 h 2776"/>
              <a:gd name="T24" fmla="*/ 184830 w 1440"/>
              <a:gd name="T25" fmla="*/ 30436 h 2776"/>
              <a:gd name="T26" fmla="*/ 199219 w 1440"/>
              <a:gd name="T27" fmla="*/ 22135 h 2776"/>
              <a:gd name="T28" fmla="*/ 214160 w 1440"/>
              <a:gd name="T29" fmla="*/ 14941 h 2776"/>
              <a:gd name="T30" fmla="*/ 230208 w 1440"/>
              <a:gd name="T31" fmla="*/ 8854 h 2776"/>
              <a:gd name="T32" fmla="*/ 246810 w 1440"/>
              <a:gd name="T33" fmla="*/ 4427 h 2776"/>
              <a:gd name="T34" fmla="*/ 265071 w 1440"/>
              <a:gd name="T35" fmla="*/ 1660 h 2776"/>
              <a:gd name="T36" fmla="*/ 283886 w 1440"/>
              <a:gd name="T37" fmla="*/ 0 h 2776"/>
              <a:gd name="T38" fmla="*/ 293294 w 1440"/>
              <a:gd name="T39" fmla="*/ 0 h 2776"/>
              <a:gd name="T40" fmla="*/ 360253 w 1440"/>
              <a:gd name="T41" fmla="*/ 1660 h 2776"/>
              <a:gd name="T42" fmla="*/ 398437 w 1440"/>
              <a:gd name="T43" fmla="*/ 4980 h 2776"/>
              <a:gd name="T44" fmla="*/ 326497 w 1440"/>
              <a:gd name="T45" fmla="*/ 127278 h 2776"/>
              <a:gd name="T46" fmla="*/ 315983 w 1440"/>
              <a:gd name="T47" fmla="*/ 127832 h 2776"/>
              <a:gd name="T48" fmla="*/ 298828 w 1440"/>
              <a:gd name="T49" fmla="*/ 130045 h 2776"/>
              <a:gd name="T50" fmla="*/ 285547 w 1440"/>
              <a:gd name="T51" fmla="*/ 135026 h 2776"/>
              <a:gd name="T52" fmla="*/ 275032 w 1440"/>
              <a:gd name="T53" fmla="*/ 141666 h 2776"/>
              <a:gd name="T54" fmla="*/ 267838 w 1440"/>
              <a:gd name="T55" fmla="*/ 150520 h 2776"/>
              <a:gd name="T56" fmla="*/ 262858 w 1440"/>
              <a:gd name="T57" fmla="*/ 161035 h 2776"/>
              <a:gd name="T58" fmla="*/ 260091 w 1440"/>
              <a:gd name="T59" fmla="*/ 173209 h 2776"/>
              <a:gd name="T60" fmla="*/ 258984 w 1440"/>
              <a:gd name="T61" fmla="*/ 186490 h 2776"/>
              <a:gd name="T62" fmla="*/ 258431 w 1440"/>
              <a:gd name="T63" fmla="*/ 281119 h 2776"/>
              <a:gd name="T64" fmla="*/ 376302 w 1440"/>
              <a:gd name="T65" fmla="*/ 417804 h 2776"/>
              <a:gd name="T66" fmla="*/ 258431 w 1440"/>
              <a:gd name="T67" fmla="*/ 768096 h 27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40" h="2776">
                <a:moveTo>
                  <a:pt x="426" y="2776"/>
                </a:moveTo>
                <a:lnTo>
                  <a:pt x="426" y="1510"/>
                </a:lnTo>
                <a:lnTo>
                  <a:pt x="0" y="1510"/>
                </a:lnTo>
                <a:lnTo>
                  <a:pt x="0" y="1016"/>
                </a:lnTo>
                <a:lnTo>
                  <a:pt x="426" y="1016"/>
                </a:lnTo>
                <a:lnTo>
                  <a:pt x="426" y="652"/>
                </a:lnTo>
                <a:lnTo>
                  <a:pt x="426" y="612"/>
                </a:lnTo>
                <a:lnTo>
                  <a:pt x="428" y="574"/>
                </a:lnTo>
                <a:lnTo>
                  <a:pt x="432" y="538"/>
                </a:lnTo>
                <a:lnTo>
                  <a:pt x="438" y="502"/>
                </a:lnTo>
                <a:lnTo>
                  <a:pt x="444" y="468"/>
                </a:lnTo>
                <a:lnTo>
                  <a:pt x="452" y="434"/>
                </a:lnTo>
                <a:lnTo>
                  <a:pt x="460" y="402"/>
                </a:lnTo>
                <a:lnTo>
                  <a:pt x="472" y="372"/>
                </a:lnTo>
                <a:lnTo>
                  <a:pt x="484" y="342"/>
                </a:lnTo>
                <a:lnTo>
                  <a:pt x="496" y="314"/>
                </a:lnTo>
                <a:lnTo>
                  <a:pt x="512" y="286"/>
                </a:lnTo>
                <a:lnTo>
                  <a:pt x="526" y="260"/>
                </a:lnTo>
                <a:lnTo>
                  <a:pt x="544" y="234"/>
                </a:lnTo>
                <a:lnTo>
                  <a:pt x="562" y="212"/>
                </a:lnTo>
                <a:lnTo>
                  <a:pt x="582" y="188"/>
                </a:lnTo>
                <a:lnTo>
                  <a:pt x="602" y="168"/>
                </a:lnTo>
                <a:lnTo>
                  <a:pt x="622" y="148"/>
                </a:lnTo>
                <a:lnTo>
                  <a:pt x="646" y="128"/>
                </a:lnTo>
                <a:lnTo>
                  <a:pt x="668" y="110"/>
                </a:lnTo>
                <a:lnTo>
                  <a:pt x="694" y="94"/>
                </a:lnTo>
                <a:lnTo>
                  <a:pt x="720" y="80"/>
                </a:lnTo>
                <a:lnTo>
                  <a:pt x="746" y="66"/>
                </a:lnTo>
                <a:lnTo>
                  <a:pt x="774" y="54"/>
                </a:lnTo>
                <a:lnTo>
                  <a:pt x="802" y="42"/>
                </a:lnTo>
                <a:lnTo>
                  <a:pt x="832" y="32"/>
                </a:lnTo>
                <a:lnTo>
                  <a:pt x="862" y="24"/>
                </a:lnTo>
                <a:lnTo>
                  <a:pt x="892" y="16"/>
                </a:lnTo>
                <a:lnTo>
                  <a:pt x="924" y="10"/>
                </a:lnTo>
                <a:lnTo>
                  <a:pt x="958" y="6"/>
                </a:lnTo>
                <a:lnTo>
                  <a:pt x="990" y="2"/>
                </a:lnTo>
                <a:lnTo>
                  <a:pt x="1026" y="0"/>
                </a:lnTo>
                <a:lnTo>
                  <a:pt x="1060" y="0"/>
                </a:lnTo>
                <a:lnTo>
                  <a:pt x="1190" y="2"/>
                </a:lnTo>
                <a:lnTo>
                  <a:pt x="1302" y="6"/>
                </a:lnTo>
                <a:lnTo>
                  <a:pt x="1388" y="14"/>
                </a:lnTo>
                <a:lnTo>
                  <a:pt x="1440" y="18"/>
                </a:lnTo>
                <a:lnTo>
                  <a:pt x="1440" y="460"/>
                </a:lnTo>
                <a:lnTo>
                  <a:pt x="1180" y="460"/>
                </a:lnTo>
                <a:lnTo>
                  <a:pt x="1142" y="462"/>
                </a:lnTo>
                <a:lnTo>
                  <a:pt x="1110" y="464"/>
                </a:lnTo>
                <a:lnTo>
                  <a:pt x="1080" y="470"/>
                </a:lnTo>
                <a:lnTo>
                  <a:pt x="1054" y="478"/>
                </a:lnTo>
                <a:lnTo>
                  <a:pt x="1032" y="488"/>
                </a:lnTo>
                <a:lnTo>
                  <a:pt x="1012" y="498"/>
                </a:lnTo>
                <a:lnTo>
                  <a:pt x="994" y="512"/>
                </a:lnTo>
                <a:lnTo>
                  <a:pt x="980" y="526"/>
                </a:lnTo>
                <a:lnTo>
                  <a:pt x="968" y="544"/>
                </a:lnTo>
                <a:lnTo>
                  <a:pt x="958" y="562"/>
                </a:lnTo>
                <a:lnTo>
                  <a:pt x="950" y="582"/>
                </a:lnTo>
                <a:lnTo>
                  <a:pt x="944" y="602"/>
                </a:lnTo>
                <a:lnTo>
                  <a:pt x="940" y="626"/>
                </a:lnTo>
                <a:lnTo>
                  <a:pt x="938" y="650"/>
                </a:lnTo>
                <a:lnTo>
                  <a:pt x="936" y="674"/>
                </a:lnTo>
                <a:lnTo>
                  <a:pt x="934" y="700"/>
                </a:lnTo>
                <a:lnTo>
                  <a:pt x="934" y="1016"/>
                </a:lnTo>
                <a:lnTo>
                  <a:pt x="1424" y="1016"/>
                </a:lnTo>
                <a:lnTo>
                  <a:pt x="1360" y="1510"/>
                </a:lnTo>
                <a:lnTo>
                  <a:pt x="934" y="1510"/>
                </a:lnTo>
                <a:lnTo>
                  <a:pt x="934" y="2776"/>
                </a:lnTo>
                <a:lnTo>
                  <a:pt x="426" y="2776"/>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grpSp>
        <p:nvGrpSpPr>
          <p:cNvPr id="156" name="Group 155"/>
          <p:cNvGrpSpPr/>
          <p:nvPr/>
        </p:nvGrpSpPr>
        <p:grpSpPr>
          <a:xfrm>
            <a:off x="11028341" y="3006898"/>
            <a:ext cx="782194" cy="747413"/>
            <a:chOff x="3236265" y="-935273"/>
            <a:chExt cx="3213100" cy="3070226"/>
          </a:xfrm>
          <a:solidFill>
            <a:schemeClr val="bg1"/>
          </a:solidFill>
        </p:grpSpPr>
        <p:sp>
          <p:nvSpPr>
            <p:cNvPr id="157" name="Freeform 28"/>
            <p:cNvSpPr>
              <a:spLocks noEditPoints="1"/>
            </p:cNvSpPr>
            <p:nvPr/>
          </p:nvSpPr>
          <p:spPr bwMode="auto">
            <a:xfrm>
              <a:off x="3236265" y="-935273"/>
              <a:ext cx="774700" cy="3070226"/>
            </a:xfrm>
            <a:custGeom>
              <a:avLst/>
              <a:gdLst>
                <a:gd name="T0" fmla="*/ 460 w 488"/>
                <a:gd name="T1" fmla="*/ 629 h 1934"/>
                <a:gd name="T2" fmla="*/ 26 w 488"/>
                <a:gd name="T3" fmla="*/ 1934 h 1934"/>
                <a:gd name="T4" fmla="*/ 460 w 488"/>
                <a:gd name="T5" fmla="*/ 1934 h 1934"/>
                <a:gd name="T6" fmla="*/ 243 w 488"/>
                <a:gd name="T7" fmla="*/ 451 h 1934"/>
                <a:gd name="T8" fmla="*/ 297 w 488"/>
                <a:gd name="T9" fmla="*/ 446 h 1934"/>
                <a:gd name="T10" fmla="*/ 345 w 488"/>
                <a:gd name="T11" fmla="*/ 433 h 1934"/>
                <a:gd name="T12" fmla="*/ 387 w 488"/>
                <a:gd name="T13" fmla="*/ 413 h 1934"/>
                <a:gd name="T14" fmla="*/ 422 w 488"/>
                <a:gd name="T15" fmla="*/ 385 h 1934"/>
                <a:gd name="T16" fmla="*/ 450 w 488"/>
                <a:gd name="T17" fmla="*/ 352 h 1934"/>
                <a:gd name="T18" fmla="*/ 471 w 488"/>
                <a:gd name="T19" fmla="*/ 313 h 1934"/>
                <a:gd name="T20" fmla="*/ 484 w 488"/>
                <a:gd name="T21" fmla="*/ 272 h 1934"/>
                <a:gd name="T22" fmla="*/ 488 w 488"/>
                <a:gd name="T23" fmla="*/ 226 h 1934"/>
                <a:gd name="T24" fmla="*/ 487 w 488"/>
                <a:gd name="T25" fmla="*/ 202 h 1934"/>
                <a:gd name="T26" fmla="*/ 478 w 488"/>
                <a:gd name="T27" fmla="*/ 157 h 1934"/>
                <a:gd name="T28" fmla="*/ 461 w 488"/>
                <a:gd name="T29" fmla="*/ 116 h 1934"/>
                <a:gd name="T30" fmla="*/ 436 w 488"/>
                <a:gd name="T31" fmla="*/ 81 h 1934"/>
                <a:gd name="T32" fmla="*/ 405 w 488"/>
                <a:gd name="T33" fmla="*/ 50 h 1934"/>
                <a:gd name="T34" fmla="*/ 368 w 488"/>
                <a:gd name="T35" fmla="*/ 27 h 1934"/>
                <a:gd name="T36" fmla="*/ 323 w 488"/>
                <a:gd name="T37" fmla="*/ 10 h 1934"/>
                <a:gd name="T38" fmla="*/ 273 w 488"/>
                <a:gd name="T39" fmla="*/ 1 h 1934"/>
                <a:gd name="T40" fmla="*/ 246 w 488"/>
                <a:gd name="T41" fmla="*/ 0 h 1934"/>
                <a:gd name="T42" fmla="*/ 193 w 488"/>
                <a:gd name="T43" fmla="*/ 4 h 1934"/>
                <a:gd name="T44" fmla="*/ 145 w 488"/>
                <a:gd name="T45" fmla="*/ 17 h 1934"/>
                <a:gd name="T46" fmla="*/ 103 w 488"/>
                <a:gd name="T47" fmla="*/ 38 h 1934"/>
                <a:gd name="T48" fmla="*/ 67 w 488"/>
                <a:gd name="T49" fmla="*/ 64 h 1934"/>
                <a:gd name="T50" fmla="*/ 39 w 488"/>
                <a:gd name="T51" fmla="*/ 98 h 1934"/>
                <a:gd name="T52" fmla="*/ 17 w 488"/>
                <a:gd name="T53" fmla="*/ 137 h 1934"/>
                <a:gd name="T54" fmla="*/ 5 w 488"/>
                <a:gd name="T55" fmla="*/ 179 h 1934"/>
                <a:gd name="T56" fmla="*/ 0 w 488"/>
                <a:gd name="T57" fmla="*/ 226 h 1934"/>
                <a:gd name="T58" fmla="*/ 1 w 488"/>
                <a:gd name="T59" fmla="*/ 249 h 1934"/>
                <a:gd name="T60" fmla="*/ 10 w 488"/>
                <a:gd name="T61" fmla="*/ 293 h 1934"/>
                <a:gd name="T62" fmla="*/ 27 w 488"/>
                <a:gd name="T63" fmla="*/ 333 h 1934"/>
                <a:gd name="T64" fmla="*/ 51 w 488"/>
                <a:gd name="T65" fmla="*/ 370 h 1934"/>
                <a:gd name="T66" fmla="*/ 82 w 488"/>
                <a:gd name="T67" fmla="*/ 399 h 1934"/>
                <a:gd name="T68" fmla="*/ 119 w 488"/>
                <a:gd name="T69" fmla="*/ 424 h 1934"/>
                <a:gd name="T70" fmla="*/ 163 w 488"/>
                <a:gd name="T71" fmla="*/ 441 h 1934"/>
                <a:gd name="T72" fmla="*/ 213 w 488"/>
                <a:gd name="T73" fmla="*/ 450 h 1934"/>
                <a:gd name="T74" fmla="*/ 243 w 488"/>
                <a:gd name="T75" fmla="*/ 451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8" h="1934">
                  <a:moveTo>
                    <a:pt x="460" y="1934"/>
                  </a:moveTo>
                  <a:lnTo>
                    <a:pt x="460" y="629"/>
                  </a:lnTo>
                  <a:lnTo>
                    <a:pt x="26" y="629"/>
                  </a:lnTo>
                  <a:lnTo>
                    <a:pt x="26" y="1934"/>
                  </a:lnTo>
                  <a:lnTo>
                    <a:pt x="460" y="1934"/>
                  </a:lnTo>
                  <a:lnTo>
                    <a:pt x="460" y="1934"/>
                  </a:lnTo>
                  <a:close/>
                  <a:moveTo>
                    <a:pt x="243" y="451"/>
                  </a:moveTo>
                  <a:lnTo>
                    <a:pt x="243" y="451"/>
                  </a:lnTo>
                  <a:lnTo>
                    <a:pt x="271" y="450"/>
                  </a:lnTo>
                  <a:lnTo>
                    <a:pt x="297" y="446"/>
                  </a:lnTo>
                  <a:lnTo>
                    <a:pt x="322" y="441"/>
                  </a:lnTo>
                  <a:lnTo>
                    <a:pt x="345" y="433"/>
                  </a:lnTo>
                  <a:lnTo>
                    <a:pt x="367" y="424"/>
                  </a:lnTo>
                  <a:lnTo>
                    <a:pt x="387" y="413"/>
                  </a:lnTo>
                  <a:lnTo>
                    <a:pt x="405" y="399"/>
                  </a:lnTo>
                  <a:lnTo>
                    <a:pt x="422" y="385"/>
                  </a:lnTo>
                  <a:lnTo>
                    <a:pt x="437" y="370"/>
                  </a:lnTo>
                  <a:lnTo>
                    <a:pt x="450" y="352"/>
                  </a:lnTo>
                  <a:lnTo>
                    <a:pt x="462" y="333"/>
                  </a:lnTo>
                  <a:lnTo>
                    <a:pt x="471" y="313"/>
                  </a:lnTo>
                  <a:lnTo>
                    <a:pt x="479" y="293"/>
                  </a:lnTo>
                  <a:lnTo>
                    <a:pt x="484" y="272"/>
                  </a:lnTo>
                  <a:lnTo>
                    <a:pt x="487" y="249"/>
                  </a:lnTo>
                  <a:lnTo>
                    <a:pt x="488" y="226"/>
                  </a:lnTo>
                  <a:lnTo>
                    <a:pt x="488" y="226"/>
                  </a:lnTo>
                  <a:lnTo>
                    <a:pt x="487" y="202"/>
                  </a:lnTo>
                  <a:lnTo>
                    <a:pt x="483" y="179"/>
                  </a:lnTo>
                  <a:lnTo>
                    <a:pt x="478" y="157"/>
                  </a:lnTo>
                  <a:lnTo>
                    <a:pt x="470" y="137"/>
                  </a:lnTo>
                  <a:lnTo>
                    <a:pt x="461" y="116"/>
                  </a:lnTo>
                  <a:lnTo>
                    <a:pt x="449" y="98"/>
                  </a:lnTo>
                  <a:lnTo>
                    <a:pt x="436" y="81"/>
                  </a:lnTo>
                  <a:lnTo>
                    <a:pt x="422" y="64"/>
                  </a:lnTo>
                  <a:lnTo>
                    <a:pt x="405" y="50"/>
                  </a:lnTo>
                  <a:lnTo>
                    <a:pt x="387" y="38"/>
                  </a:lnTo>
                  <a:lnTo>
                    <a:pt x="368" y="27"/>
                  </a:lnTo>
                  <a:lnTo>
                    <a:pt x="346" y="17"/>
                  </a:lnTo>
                  <a:lnTo>
                    <a:pt x="323" y="10"/>
                  </a:lnTo>
                  <a:lnTo>
                    <a:pt x="298" y="4"/>
                  </a:lnTo>
                  <a:lnTo>
                    <a:pt x="273" y="1"/>
                  </a:lnTo>
                  <a:lnTo>
                    <a:pt x="246" y="0"/>
                  </a:lnTo>
                  <a:lnTo>
                    <a:pt x="246" y="0"/>
                  </a:lnTo>
                  <a:lnTo>
                    <a:pt x="219" y="1"/>
                  </a:lnTo>
                  <a:lnTo>
                    <a:pt x="193" y="4"/>
                  </a:lnTo>
                  <a:lnTo>
                    <a:pt x="168" y="10"/>
                  </a:lnTo>
                  <a:lnTo>
                    <a:pt x="145" y="17"/>
                  </a:lnTo>
                  <a:lnTo>
                    <a:pt x="124" y="27"/>
                  </a:lnTo>
                  <a:lnTo>
                    <a:pt x="103" y="38"/>
                  </a:lnTo>
                  <a:lnTo>
                    <a:pt x="85" y="50"/>
                  </a:lnTo>
                  <a:lnTo>
                    <a:pt x="67" y="64"/>
                  </a:lnTo>
                  <a:lnTo>
                    <a:pt x="52" y="81"/>
                  </a:lnTo>
                  <a:lnTo>
                    <a:pt x="39" y="98"/>
                  </a:lnTo>
                  <a:lnTo>
                    <a:pt x="28" y="116"/>
                  </a:lnTo>
                  <a:lnTo>
                    <a:pt x="17" y="137"/>
                  </a:lnTo>
                  <a:lnTo>
                    <a:pt x="10" y="157"/>
                  </a:lnTo>
                  <a:lnTo>
                    <a:pt x="5" y="179"/>
                  </a:lnTo>
                  <a:lnTo>
                    <a:pt x="1" y="202"/>
                  </a:lnTo>
                  <a:lnTo>
                    <a:pt x="0" y="226"/>
                  </a:lnTo>
                  <a:lnTo>
                    <a:pt x="0" y="226"/>
                  </a:lnTo>
                  <a:lnTo>
                    <a:pt x="1" y="249"/>
                  </a:lnTo>
                  <a:lnTo>
                    <a:pt x="5" y="272"/>
                  </a:lnTo>
                  <a:lnTo>
                    <a:pt x="10" y="293"/>
                  </a:lnTo>
                  <a:lnTo>
                    <a:pt x="17" y="313"/>
                  </a:lnTo>
                  <a:lnTo>
                    <a:pt x="27" y="333"/>
                  </a:lnTo>
                  <a:lnTo>
                    <a:pt x="38" y="352"/>
                  </a:lnTo>
                  <a:lnTo>
                    <a:pt x="51" y="370"/>
                  </a:lnTo>
                  <a:lnTo>
                    <a:pt x="65" y="385"/>
                  </a:lnTo>
                  <a:lnTo>
                    <a:pt x="82" y="399"/>
                  </a:lnTo>
                  <a:lnTo>
                    <a:pt x="100" y="413"/>
                  </a:lnTo>
                  <a:lnTo>
                    <a:pt x="119" y="424"/>
                  </a:lnTo>
                  <a:lnTo>
                    <a:pt x="141" y="433"/>
                  </a:lnTo>
                  <a:lnTo>
                    <a:pt x="163" y="441"/>
                  </a:lnTo>
                  <a:lnTo>
                    <a:pt x="188" y="446"/>
                  </a:lnTo>
                  <a:lnTo>
                    <a:pt x="213" y="450"/>
                  </a:lnTo>
                  <a:lnTo>
                    <a:pt x="240" y="451"/>
                  </a:lnTo>
                  <a:lnTo>
                    <a:pt x="243" y="451"/>
                  </a:lnTo>
                  <a:lnTo>
                    <a:pt x="243" y="45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58" name="Freeform 29"/>
            <p:cNvSpPr>
              <a:spLocks/>
            </p:cNvSpPr>
            <p:nvPr/>
          </p:nvSpPr>
          <p:spPr bwMode="auto">
            <a:xfrm>
              <a:off x="4347515" y="14052"/>
              <a:ext cx="2101850" cy="2120901"/>
            </a:xfrm>
            <a:custGeom>
              <a:avLst/>
              <a:gdLst>
                <a:gd name="T0" fmla="*/ 434 w 1324"/>
                <a:gd name="T1" fmla="*/ 1336 h 1336"/>
                <a:gd name="T2" fmla="*/ 434 w 1324"/>
                <a:gd name="T3" fmla="*/ 607 h 1336"/>
                <a:gd name="T4" fmla="*/ 437 w 1324"/>
                <a:gd name="T5" fmla="*/ 550 h 1336"/>
                <a:gd name="T6" fmla="*/ 441 w 1324"/>
                <a:gd name="T7" fmla="*/ 524 h 1336"/>
                <a:gd name="T8" fmla="*/ 448 w 1324"/>
                <a:gd name="T9" fmla="*/ 502 h 1336"/>
                <a:gd name="T10" fmla="*/ 454 w 1324"/>
                <a:gd name="T11" fmla="*/ 486 h 1336"/>
                <a:gd name="T12" fmla="*/ 469 w 1324"/>
                <a:gd name="T13" fmla="*/ 458 h 1336"/>
                <a:gd name="T14" fmla="*/ 489 w 1324"/>
                <a:gd name="T15" fmla="*/ 430 h 1336"/>
                <a:gd name="T16" fmla="*/ 512 w 1324"/>
                <a:gd name="T17" fmla="*/ 405 h 1336"/>
                <a:gd name="T18" fmla="*/ 540 w 1324"/>
                <a:gd name="T19" fmla="*/ 382 h 1336"/>
                <a:gd name="T20" fmla="*/ 571 w 1324"/>
                <a:gd name="T21" fmla="*/ 364 h 1336"/>
                <a:gd name="T22" fmla="*/ 608 w 1324"/>
                <a:gd name="T23" fmla="*/ 351 h 1336"/>
                <a:gd name="T24" fmla="*/ 648 w 1324"/>
                <a:gd name="T25" fmla="*/ 343 h 1336"/>
                <a:gd name="T26" fmla="*/ 670 w 1324"/>
                <a:gd name="T27" fmla="*/ 342 h 1336"/>
                <a:gd name="T28" fmla="*/ 699 w 1324"/>
                <a:gd name="T29" fmla="*/ 344 h 1336"/>
                <a:gd name="T30" fmla="*/ 725 w 1324"/>
                <a:gd name="T31" fmla="*/ 349 h 1336"/>
                <a:gd name="T32" fmla="*/ 749 w 1324"/>
                <a:gd name="T33" fmla="*/ 355 h 1336"/>
                <a:gd name="T34" fmla="*/ 771 w 1324"/>
                <a:gd name="T35" fmla="*/ 364 h 1336"/>
                <a:gd name="T36" fmla="*/ 791 w 1324"/>
                <a:gd name="T37" fmla="*/ 376 h 1336"/>
                <a:gd name="T38" fmla="*/ 808 w 1324"/>
                <a:gd name="T39" fmla="*/ 389 h 1336"/>
                <a:gd name="T40" fmla="*/ 825 w 1324"/>
                <a:gd name="T41" fmla="*/ 406 h 1336"/>
                <a:gd name="T42" fmla="*/ 839 w 1324"/>
                <a:gd name="T43" fmla="*/ 424 h 1336"/>
                <a:gd name="T44" fmla="*/ 851 w 1324"/>
                <a:gd name="T45" fmla="*/ 445 h 1336"/>
                <a:gd name="T46" fmla="*/ 871 w 1324"/>
                <a:gd name="T47" fmla="*/ 492 h 1336"/>
                <a:gd name="T48" fmla="*/ 883 w 1324"/>
                <a:gd name="T49" fmla="*/ 546 h 1336"/>
                <a:gd name="T50" fmla="*/ 889 w 1324"/>
                <a:gd name="T51" fmla="*/ 606 h 1336"/>
                <a:gd name="T52" fmla="*/ 890 w 1324"/>
                <a:gd name="T53" fmla="*/ 1336 h 1336"/>
                <a:gd name="T54" fmla="*/ 1324 w 1324"/>
                <a:gd name="T55" fmla="*/ 588 h 1336"/>
                <a:gd name="T56" fmla="*/ 1323 w 1324"/>
                <a:gd name="T57" fmla="*/ 551 h 1336"/>
                <a:gd name="T58" fmla="*/ 1318 w 1324"/>
                <a:gd name="T59" fmla="*/ 480 h 1336"/>
                <a:gd name="T60" fmla="*/ 1309 w 1324"/>
                <a:gd name="T61" fmla="*/ 416 h 1336"/>
                <a:gd name="T62" fmla="*/ 1294 w 1324"/>
                <a:gd name="T63" fmla="*/ 355 h 1336"/>
                <a:gd name="T64" fmla="*/ 1276 w 1324"/>
                <a:gd name="T65" fmla="*/ 300 h 1336"/>
                <a:gd name="T66" fmla="*/ 1254 w 1324"/>
                <a:gd name="T67" fmla="*/ 250 h 1336"/>
                <a:gd name="T68" fmla="*/ 1227 w 1324"/>
                <a:gd name="T69" fmla="*/ 204 h 1336"/>
                <a:gd name="T70" fmla="*/ 1197 w 1324"/>
                <a:gd name="T71" fmla="*/ 163 h 1336"/>
                <a:gd name="T72" fmla="*/ 1164 w 1324"/>
                <a:gd name="T73" fmla="*/ 126 h 1336"/>
                <a:gd name="T74" fmla="*/ 1127 w 1324"/>
                <a:gd name="T75" fmla="*/ 94 h 1336"/>
                <a:gd name="T76" fmla="*/ 1087 w 1324"/>
                <a:gd name="T77" fmla="*/ 68 h 1336"/>
                <a:gd name="T78" fmla="*/ 1045 w 1324"/>
                <a:gd name="T79" fmla="*/ 45 h 1336"/>
                <a:gd name="T80" fmla="*/ 1000 w 1324"/>
                <a:gd name="T81" fmla="*/ 28 h 1336"/>
                <a:gd name="T82" fmla="*/ 952 w 1324"/>
                <a:gd name="T83" fmla="*/ 15 h 1336"/>
                <a:gd name="T84" fmla="*/ 902 w 1324"/>
                <a:gd name="T85" fmla="*/ 5 h 1336"/>
                <a:gd name="T86" fmla="*/ 851 w 1324"/>
                <a:gd name="T87" fmla="*/ 1 h 1336"/>
                <a:gd name="T88" fmla="*/ 825 w 1324"/>
                <a:gd name="T89" fmla="*/ 0 h 1336"/>
                <a:gd name="T90" fmla="*/ 782 w 1324"/>
                <a:gd name="T91" fmla="*/ 2 h 1336"/>
                <a:gd name="T92" fmla="*/ 743 w 1324"/>
                <a:gd name="T93" fmla="*/ 7 h 1336"/>
                <a:gd name="T94" fmla="*/ 706 w 1324"/>
                <a:gd name="T95" fmla="*/ 14 h 1336"/>
                <a:gd name="T96" fmla="*/ 672 w 1324"/>
                <a:gd name="T97" fmla="*/ 22 h 1336"/>
                <a:gd name="T98" fmla="*/ 641 w 1324"/>
                <a:gd name="T99" fmla="*/ 33 h 1336"/>
                <a:gd name="T100" fmla="*/ 612 w 1324"/>
                <a:gd name="T101" fmla="*/ 46 h 1336"/>
                <a:gd name="T102" fmla="*/ 561 w 1324"/>
                <a:gd name="T103" fmla="*/ 77 h 1336"/>
                <a:gd name="T104" fmla="*/ 518 w 1324"/>
                <a:gd name="T105" fmla="*/ 112 h 1336"/>
                <a:gd name="T106" fmla="*/ 484 w 1324"/>
                <a:gd name="T107" fmla="*/ 148 h 1336"/>
                <a:gd name="T108" fmla="*/ 454 w 1324"/>
                <a:gd name="T109" fmla="*/ 185 h 1336"/>
                <a:gd name="T110" fmla="*/ 430 w 1324"/>
                <a:gd name="T111" fmla="*/ 220 h 1336"/>
                <a:gd name="T112" fmla="*/ 434 w 1324"/>
                <a:gd name="T113" fmla="*/ 31 h 1336"/>
                <a:gd name="T114" fmla="*/ 0 w 1324"/>
                <a:gd name="T115" fmla="*/ 31 h 1336"/>
                <a:gd name="T116" fmla="*/ 2 w 1324"/>
                <a:gd name="T117" fmla="*/ 122 h 1336"/>
                <a:gd name="T118" fmla="*/ 2 w 1324"/>
                <a:gd name="T119" fmla="*/ 729 h 1336"/>
                <a:gd name="T120" fmla="*/ 0 w 1324"/>
                <a:gd name="T121" fmla="*/ 1336 h 1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4" h="1336">
                  <a:moveTo>
                    <a:pt x="0" y="1336"/>
                  </a:moveTo>
                  <a:lnTo>
                    <a:pt x="434" y="1336"/>
                  </a:lnTo>
                  <a:lnTo>
                    <a:pt x="434" y="607"/>
                  </a:lnTo>
                  <a:lnTo>
                    <a:pt x="434" y="607"/>
                  </a:lnTo>
                  <a:lnTo>
                    <a:pt x="435" y="578"/>
                  </a:lnTo>
                  <a:lnTo>
                    <a:pt x="437" y="550"/>
                  </a:lnTo>
                  <a:lnTo>
                    <a:pt x="439" y="536"/>
                  </a:lnTo>
                  <a:lnTo>
                    <a:pt x="441" y="524"/>
                  </a:lnTo>
                  <a:lnTo>
                    <a:pt x="444" y="512"/>
                  </a:lnTo>
                  <a:lnTo>
                    <a:pt x="448" y="502"/>
                  </a:lnTo>
                  <a:lnTo>
                    <a:pt x="448" y="502"/>
                  </a:lnTo>
                  <a:lnTo>
                    <a:pt x="454" y="486"/>
                  </a:lnTo>
                  <a:lnTo>
                    <a:pt x="461" y="472"/>
                  </a:lnTo>
                  <a:lnTo>
                    <a:pt x="469" y="458"/>
                  </a:lnTo>
                  <a:lnTo>
                    <a:pt x="478" y="444"/>
                  </a:lnTo>
                  <a:lnTo>
                    <a:pt x="489" y="430"/>
                  </a:lnTo>
                  <a:lnTo>
                    <a:pt x="500" y="417"/>
                  </a:lnTo>
                  <a:lnTo>
                    <a:pt x="512" y="405"/>
                  </a:lnTo>
                  <a:lnTo>
                    <a:pt x="525" y="392"/>
                  </a:lnTo>
                  <a:lnTo>
                    <a:pt x="540" y="382"/>
                  </a:lnTo>
                  <a:lnTo>
                    <a:pt x="555" y="372"/>
                  </a:lnTo>
                  <a:lnTo>
                    <a:pt x="571" y="364"/>
                  </a:lnTo>
                  <a:lnTo>
                    <a:pt x="590" y="357"/>
                  </a:lnTo>
                  <a:lnTo>
                    <a:pt x="608" y="351"/>
                  </a:lnTo>
                  <a:lnTo>
                    <a:pt x="628" y="347"/>
                  </a:lnTo>
                  <a:lnTo>
                    <a:pt x="648" y="343"/>
                  </a:lnTo>
                  <a:lnTo>
                    <a:pt x="670" y="342"/>
                  </a:lnTo>
                  <a:lnTo>
                    <a:pt x="670" y="342"/>
                  </a:lnTo>
                  <a:lnTo>
                    <a:pt x="685" y="343"/>
                  </a:lnTo>
                  <a:lnTo>
                    <a:pt x="699" y="344"/>
                  </a:lnTo>
                  <a:lnTo>
                    <a:pt x="712" y="346"/>
                  </a:lnTo>
                  <a:lnTo>
                    <a:pt x="725" y="349"/>
                  </a:lnTo>
                  <a:lnTo>
                    <a:pt x="737" y="352"/>
                  </a:lnTo>
                  <a:lnTo>
                    <a:pt x="749" y="355"/>
                  </a:lnTo>
                  <a:lnTo>
                    <a:pt x="760" y="360"/>
                  </a:lnTo>
                  <a:lnTo>
                    <a:pt x="771" y="364"/>
                  </a:lnTo>
                  <a:lnTo>
                    <a:pt x="781" y="370"/>
                  </a:lnTo>
                  <a:lnTo>
                    <a:pt x="791" y="376"/>
                  </a:lnTo>
                  <a:lnTo>
                    <a:pt x="800" y="382"/>
                  </a:lnTo>
                  <a:lnTo>
                    <a:pt x="808" y="389"/>
                  </a:lnTo>
                  <a:lnTo>
                    <a:pt x="817" y="398"/>
                  </a:lnTo>
                  <a:lnTo>
                    <a:pt x="825" y="406"/>
                  </a:lnTo>
                  <a:lnTo>
                    <a:pt x="832" y="415"/>
                  </a:lnTo>
                  <a:lnTo>
                    <a:pt x="839" y="424"/>
                  </a:lnTo>
                  <a:lnTo>
                    <a:pt x="845" y="434"/>
                  </a:lnTo>
                  <a:lnTo>
                    <a:pt x="851" y="445"/>
                  </a:lnTo>
                  <a:lnTo>
                    <a:pt x="861" y="467"/>
                  </a:lnTo>
                  <a:lnTo>
                    <a:pt x="871" y="492"/>
                  </a:lnTo>
                  <a:lnTo>
                    <a:pt x="878" y="518"/>
                  </a:lnTo>
                  <a:lnTo>
                    <a:pt x="883" y="546"/>
                  </a:lnTo>
                  <a:lnTo>
                    <a:pt x="887" y="575"/>
                  </a:lnTo>
                  <a:lnTo>
                    <a:pt x="889" y="606"/>
                  </a:lnTo>
                  <a:lnTo>
                    <a:pt x="890" y="638"/>
                  </a:lnTo>
                  <a:lnTo>
                    <a:pt x="890" y="1336"/>
                  </a:lnTo>
                  <a:lnTo>
                    <a:pt x="1324" y="1336"/>
                  </a:lnTo>
                  <a:lnTo>
                    <a:pt x="1324" y="588"/>
                  </a:lnTo>
                  <a:lnTo>
                    <a:pt x="1324" y="588"/>
                  </a:lnTo>
                  <a:lnTo>
                    <a:pt x="1323" y="551"/>
                  </a:lnTo>
                  <a:lnTo>
                    <a:pt x="1321" y="515"/>
                  </a:lnTo>
                  <a:lnTo>
                    <a:pt x="1318" y="480"/>
                  </a:lnTo>
                  <a:lnTo>
                    <a:pt x="1314" y="448"/>
                  </a:lnTo>
                  <a:lnTo>
                    <a:pt x="1309" y="416"/>
                  </a:lnTo>
                  <a:lnTo>
                    <a:pt x="1302" y="384"/>
                  </a:lnTo>
                  <a:lnTo>
                    <a:pt x="1294" y="355"/>
                  </a:lnTo>
                  <a:lnTo>
                    <a:pt x="1286" y="327"/>
                  </a:lnTo>
                  <a:lnTo>
                    <a:pt x="1276" y="300"/>
                  </a:lnTo>
                  <a:lnTo>
                    <a:pt x="1266" y="274"/>
                  </a:lnTo>
                  <a:lnTo>
                    <a:pt x="1254" y="250"/>
                  </a:lnTo>
                  <a:lnTo>
                    <a:pt x="1241" y="226"/>
                  </a:lnTo>
                  <a:lnTo>
                    <a:pt x="1227" y="204"/>
                  </a:lnTo>
                  <a:lnTo>
                    <a:pt x="1213" y="182"/>
                  </a:lnTo>
                  <a:lnTo>
                    <a:pt x="1197" y="163"/>
                  </a:lnTo>
                  <a:lnTo>
                    <a:pt x="1181" y="143"/>
                  </a:lnTo>
                  <a:lnTo>
                    <a:pt x="1164" y="126"/>
                  </a:lnTo>
                  <a:lnTo>
                    <a:pt x="1146" y="110"/>
                  </a:lnTo>
                  <a:lnTo>
                    <a:pt x="1127" y="94"/>
                  </a:lnTo>
                  <a:lnTo>
                    <a:pt x="1108" y="81"/>
                  </a:lnTo>
                  <a:lnTo>
                    <a:pt x="1087" y="68"/>
                  </a:lnTo>
                  <a:lnTo>
                    <a:pt x="1067" y="56"/>
                  </a:lnTo>
                  <a:lnTo>
                    <a:pt x="1045" y="45"/>
                  </a:lnTo>
                  <a:lnTo>
                    <a:pt x="1023" y="36"/>
                  </a:lnTo>
                  <a:lnTo>
                    <a:pt x="1000" y="28"/>
                  </a:lnTo>
                  <a:lnTo>
                    <a:pt x="977" y="21"/>
                  </a:lnTo>
                  <a:lnTo>
                    <a:pt x="952" y="15"/>
                  </a:lnTo>
                  <a:lnTo>
                    <a:pt x="928" y="10"/>
                  </a:lnTo>
                  <a:lnTo>
                    <a:pt x="902" y="5"/>
                  </a:lnTo>
                  <a:lnTo>
                    <a:pt x="877" y="2"/>
                  </a:lnTo>
                  <a:lnTo>
                    <a:pt x="851" y="1"/>
                  </a:lnTo>
                  <a:lnTo>
                    <a:pt x="825" y="0"/>
                  </a:lnTo>
                  <a:lnTo>
                    <a:pt x="825" y="0"/>
                  </a:lnTo>
                  <a:lnTo>
                    <a:pt x="803" y="0"/>
                  </a:lnTo>
                  <a:lnTo>
                    <a:pt x="782" y="2"/>
                  </a:lnTo>
                  <a:lnTo>
                    <a:pt x="762" y="3"/>
                  </a:lnTo>
                  <a:lnTo>
                    <a:pt x="743" y="7"/>
                  </a:lnTo>
                  <a:lnTo>
                    <a:pt x="724" y="10"/>
                  </a:lnTo>
                  <a:lnTo>
                    <a:pt x="706" y="14"/>
                  </a:lnTo>
                  <a:lnTo>
                    <a:pt x="689" y="18"/>
                  </a:lnTo>
                  <a:lnTo>
                    <a:pt x="672" y="22"/>
                  </a:lnTo>
                  <a:lnTo>
                    <a:pt x="656" y="28"/>
                  </a:lnTo>
                  <a:lnTo>
                    <a:pt x="641" y="33"/>
                  </a:lnTo>
                  <a:lnTo>
                    <a:pt x="627" y="40"/>
                  </a:lnTo>
                  <a:lnTo>
                    <a:pt x="612" y="46"/>
                  </a:lnTo>
                  <a:lnTo>
                    <a:pt x="586" y="62"/>
                  </a:lnTo>
                  <a:lnTo>
                    <a:pt x="561" y="77"/>
                  </a:lnTo>
                  <a:lnTo>
                    <a:pt x="539" y="94"/>
                  </a:lnTo>
                  <a:lnTo>
                    <a:pt x="518" y="112"/>
                  </a:lnTo>
                  <a:lnTo>
                    <a:pt x="500" y="130"/>
                  </a:lnTo>
                  <a:lnTo>
                    <a:pt x="484" y="148"/>
                  </a:lnTo>
                  <a:lnTo>
                    <a:pt x="468" y="167"/>
                  </a:lnTo>
                  <a:lnTo>
                    <a:pt x="454" y="185"/>
                  </a:lnTo>
                  <a:lnTo>
                    <a:pt x="442" y="204"/>
                  </a:lnTo>
                  <a:lnTo>
                    <a:pt x="430" y="220"/>
                  </a:lnTo>
                  <a:lnTo>
                    <a:pt x="434" y="220"/>
                  </a:lnTo>
                  <a:lnTo>
                    <a:pt x="434" y="31"/>
                  </a:lnTo>
                  <a:lnTo>
                    <a:pt x="0" y="31"/>
                  </a:lnTo>
                  <a:lnTo>
                    <a:pt x="0" y="31"/>
                  </a:lnTo>
                  <a:lnTo>
                    <a:pt x="1" y="66"/>
                  </a:lnTo>
                  <a:lnTo>
                    <a:pt x="2" y="122"/>
                  </a:lnTo>
                  <a:lnTo>
                    <a:pt x="3" y="286"/>
                  </a:lnTo>
                  <a:lnTo>
                    <a:pt x="2" y="729"/>
                  </a:lnTo>
                  <a:lnTo>
                    <a:pt x="0" y="1336"/>
                  </a:lnTo>
                  <a:lnTo>
                    <a:pt x="0" y="13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grpSp>
        <p:nvGrpSpPr>
          <p:cNvPr id="159" name="Group 158"/>
          <p:cNvGrpSpPr/>
          <p:nvPr/>
        </p:nvGrpSpPr>
        <p:grpSpPr>
          <a:xfrm>
            <a:off x="12241074" y="4313415"/>
            <a:ext cx="928533" cy="618502"/>
            <a:chOff x="3446334" y="-629783"/>
            <a:chExt cx="1892300" cy="1260475"/>
          </a:xfrm>
          <a:solidFill>
            <a:schemeClr val="bg1"/>
          </a:solidFill>
        </p:grpSpPr>
        <p:sp>
          <p:nvSpPr>
            <p:cNvPr id="160" name="Freeform 37"/>
            <p:cNvSpPr>
              <a:spLocks/>
            </p:cNvSpPr>
            <p:nvPr/>
          </p:nvSpPr>
          <p:spPr bwMode="auto">
            <a:xfrm>
              <a:off x="4786184" y="-275771"/>
              <a:ext cx="552450" cy="552450"/>
            </a:xfrm>
            <a:custGeom>
              <a:avLst/>
              <a:gdLst>
                <a:gd name="T0" fmla="*/ 446 w 695"/>
                <a:gd name="T1" fmla="*/ 248 h 696"/>
                <a:gd name="T2" fmla="*/ 446 w 695"/>
                <a:gd name="T3" fmla="*/ 0 h 696"/>
                <a:gd name="T4" fmla="*/ 248 w 695"/>
                <a:gd name="T5" fmla="*/ 0 h 696"/>
                <a:gd name="T6" fmla="*/ 248 w 695"/>
                <a:gd name="T7" fmla="*/ 248 h 696"/>
                <a:gd name="T8" fmla="*/ 0 w 695"/>
                <a:gd name="T9" fmla="*/ 248 h 696"/>
                <a:gd name="T10" fmla="*/ 0 w 695"/>
                <a:gd name="T11" fmla="*/ 448 h 696"/>
                <a:gd name="T12" fmla="*/ 248 w 695"/>
                <a:gd name="T13" fmla="*/ 448 h 696"/>
                <a:gd name="T14" fmla="*/ 248 w 695"/>
                <a:gd name="T15" fmla="*/ 696 h 696"/>
                <a:gd name="T16" fmla="*/ 446 w 695"/>
                <a:gd name="T17" fmla="*/ 696 h 696"/>
                <a:gd name="T18" fmla="*/ 446 w 695"/>
                <a:gd name="T19" fmla="*/ 448 h 696"/>
                <a:gd name="T20" fmla="*/ 695 w 695"/>
                <a:gd name="T21" fmla="*/ 448 h 696"/>
                <a:gd name="T22" fmla="*/ 695 w 695"/>
                <a:gd name="T23" fmla="*/ 248 h 696"/>
                <a:gd name="T24" fmla="*/ 446 w 695"/>
                <a:gd name="T25" fmla="*/ 248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6">
                  <a:moveTo>
                    <a:pt x="446" y="248"/>
                  </a:moveTo>
                  <a:lnTo>
                    <a:pt x="446" y="0"/>
                  </a:lnTo>
                  <a:lnTo>
                    <a:pt x="248" y="0"/>
                  </a:lnTo>
                  <a:lnTo>
                    <a:pt x="248" y="248"/>
                  </a:lnTo>
                  <a:lnTo>
                    <a:pt x="0" y="248"/>
                  </a:lnTo>
                  <a:lnTo>
                    <a:pt x="0" y="448"/>
                  </a:lnTo>
                  <a:lnTo>
                    <a:pt x="248" y="448"/>
                  </a:lnTo>
                  <a:lnTo>
                    <a:pt x="248" y="696"/>
                  </a:lnTo>
                  <a:lnTo>
                    <a:pt x="446" y="696"/>
                  </a:lnTo>
                  <a:lnTo>
                    <a:pt x="446" y="448"/>
                  </a:lnTo>
                  <a:lnTo>
                    <a:pt x="695" y="448"/>
                  </a:lnTo>
                  <a:lnTo>
                    <a:pt x="695" y="248"/>
                  </a:lnTo>
                  <a:lnTo>
                    <a:pt x="446" y="24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sp>
          <p:nvSpPr>
            <p:cNvPr id="161" name="Freeform 38"/>
            <p:cNvSpPr>
              <a:spLocks/>
            </p:cNvSpPr>
            <p:nvPr/>
          </p:nvSpPr>
          <p:spPr bwMode="auto">
            <a:xfrm>
              <a:off x="3446334" y="-629783"/>
              <a:ext cx="1236663" cy="1260475"/>
            </a:xfrm>
            <a:custGeom>
              <a:avLst/>
              <a:gdLst>
                <a:gd name="T0" fmla="*/ 1227 w 1557"/>
                <a:gd name="T1" fmla="*/ 955 h 1588"/>
                <a:gd name="T2" fmla="*/ 1210 w 1557"/>
                <a:gd name="T3" fmla="*/ 1022 h 1588"/>
                <a:gd name="T4" fmla="*/ 1179 w 1557"/>
                <a:gd name="T5" fmla="*/ 1084 h 1588"/>
                <a:gd name="T6" fmla="*/ 1139 w 1557"/>
                <a:gd name="T7" fmla="*/ 1139 h 1588"/>
                <a:gd name="T8" fmla="*/ 1087 w 1557"/>
                <a:gd name="T9" fmla="*/ 1186 h 1588"/>
                <a:gd name="T10" fmla="*/ 1028 w 1557"/>
                <a:gd name="T11" fmla="*/ 1225 h 1588"/>
                <a:gd name="T12" fmla="*/ 958 w 1557"/>
                <a:gd name="T13" fmla="*/ 1253 h 1588"/>
                <a:gd name="T14" fmla="*/ 881 w 1557"/>
                <a:gd name="T15" fmla="*/ 1271 h 1588"/>
                <a:gd name="T16" fmla="*/ 795 w 1557"/>
                <a:gd name="T17" fmla="*/ 1278 h 1588"/>
                <a:gd name="T18" fmla="*/ 722 w 1557"/>
                <a:gd name="T19" fmla="*/ 1272 h 1588"/>
                <a:gd name="T20" fmla="*/ 632 w 1557"/>
                <a:gd name="T21" fmla="*/ 1247 h 1588"/>
                <a:gd name="T22" fmla="*/ 548 w 1557"/>
                <a:gd name="T23" fmla="*/ 1206 h 1588"/>
                <a:gd name="T24" fmla="*/ 476 w 1557"/>
                <a:gd name="T25" fmla="*/ 1150 h 1588"/>
                <a:gd name="T26" fmla="*/ 415 w 1557"/>
                <a:gd name="T27" fmla="*/ 1081 h 1588"/>
                <a:gd name="T28" fmla="*/ 366 w 1557"/>
                <a:gd name="T29" fmla="*/ 1001 h 1588"/>
                <a:gd name="T30" fmla="*/ 335 w 1557"/>
                <a:gd name="T31" fmla="*/ 913 h 1588"/>
                <a:gd name="T32" fmla="*/ 321 w 1557"/>
                <a:gd name="T33" fmla="*/ 817 h 1588"/>
                <a:gd name="T34" fmla="*/ 322 w 1557"/>
                <a:gd name="T35" fmla="*/ 745 h 1588"/>
                <a:gd name="T36" fmla="*/ 341 w 1557"/>
                <a:gd name="T37" fmla="*/ 652 h 1588"/>
                <a:gd name="T38" fmla="*/ 377 w 1557"/>
                <a:gd name="T39" fmla="*/ 565 h 1588"/>
                <a:gd name="T40" fmla="*/ 429 w 1557"/>
                <a:gd name="T41" fmla="*/ 487 h 1588"/>
                <a:gd name="T42" fmla="*/ 493 w 1557"/>
                <a:gd name="T43" fmla="*/ 422 h 1588"/>
                <a:gd name="T44" fmla="*/ 568 w 1557"/>
                <a:gd name="T45" fmla="*/ 369 h 1588"/>
                <a:gd name="T46" fmla="*/ 654 w 1557"/>
                <a:gd name="T47" fmla="*/ 332 h 1588"/>
                <a:gd name="T48" fmla="*/ 746 w 1557"/>
                <a:gd name="T49" fmla="*/ 312 h 1588"/>
                <a:gd name="T50" fmla="*/ 817 w 1557"/>
                <a:gd name="T51" fmla="*/ 310 h 1588"/>
                <a:gd name="T52" fmla="*/ 902 w 1557"/>
                <a:gd name="T53" fmla="*/ 322 h 1588"/>
                <a:gd name="T54" fmla="*/ 981 w 1557"/>
                <a:gd name="T55" fmla="*/ 348 h 1588"/>
                <a:gd name="T56" fmla="*/ 1053 w 1557"/>
                <a:gd name="T57" fmla="*/ 390 h 1588"/>
                <a:gd name="T58" fmla="*/ 1102 w 1557"/>
                <a:gd name="T59" fmla="*/ 431 h 1588"/>
                <a:gd name="T60" fmla="*/ 1273 w 1557"/>
                <a:gd name="T61" fmla="*/ 161 h 1588"/>
                <a:gd name="T62" fmla="*/ 1154 w 1557"/>
                <a:gd name="T63" fmla="*/ 85 h 1588"/>
                <a:gd name="T64" fmla="*/ 1021 w 1557"/>
                <a:gd name="T65" fmla="*/ 32 h 1588"/>
                <a:gd name="T66" fmla="*/ 874 w 1557"/>
                <a:gd name="T67" fmla="*/ 4 h 1588"/>
                <a:gd name="T68" fmla="*/ 754 w 1557"/>
                <a:gd name="T69" fmla="*/ 0 h 1588"/>
                <a:gd name="T70" fmla="*/ 597 w 1557"/>
                <a:gd name="T71" fmla="*/ 25 h 1588"/>
                <a:gd name="T72" fmla="*/ 450 w 1557"/>
                <a:gd name="T73" fmla="*/ 78 h 1588"/>
                <a:gd name="T74" fmla="*/ 319 w 1557"/>
                <a:gd name="T75" fmla="*/ 157 h 1588"/>
                <a:gd name="T76" fmla="*/ 207 w 1557"/>
                <a:gd name="T77" fmla="*/ 260 h 1588"/>
                <a:gd name="T78" fmla="*/ 115 w 1557"/>
                <a:gd name="T79" fmla="*/ 382 h 1588"/>
                <a:gd name="T80" fmla="*/ 48 w 1557"/>
                <a:gd name="T81" fmla="*/ 520 h 1588"/>
                <a:gd name="T82" fmla="*/ 9 w 1557"/>
                <a:gd name="T83" fmla="*/ 673 h 1588"/>
                <a:gd name="T84" fmla="*/ 0 w 1557"/>
                <a:gd name="T85" fmla="*/ 794 h 1588"/>
                <a:gd name="T86" fmla="*/ 16 w 1557"/>
                <a:gd name="T87" fmla="*/ 954 h 1588"/>
                <a:gd name="T88" fmla="*/ 62 w 1557"/>
                <a:gd name="T89" fmla="*/ 1103 h 1588"/>
                <a:gd name="T90" fmla="*/ 136 w 1557"/>
                <a:gd name="T91" fmla="*/ 1238 h 1588"/>
                <a:gd name="T92" fmla="*/ 233 w 1557"/>
                <a:gd name="T93" fmla="*/ 1355 h 1588"/>
                <a:gd name="T94" fmla="*/ 351 w 1557"/>
                <a:gd name="T95" fmla="*/ 1453 h 1588"/>
                <a:gd name="T96" fmla="*/ 485 w 1557"/>
                <a:gd name="T97" fmla="*/ 1526 h 1588"/>
                <a:gd name="T98" fmla="*/ 634 w 1557"/>
                <a:gd name="T99" fmla="*/ 1573 h 1588"/>
                <a:gd name="T100" fmla="*/ 795 w 1557"/>
                <a:gd name="T101" fmla="*/ 1588 h 1588"/>
                <a:gd name="T102" fmla="*/ 920 w 1557"/>
                <a:gd name="T103" fmla="*/ 1580 h 1588"/>
                <a:gd name="T104" fmla="*/ 1072 w 1557"/>
                <a:gd name="T105" fmla="*/ 1545 h 1588"/>
                <a:gd name="T106" fmla="*/ 1207 w 1557"/>
                <a:gd name="T107" fmla="*/ 1482 h 1588"/>
                <a:gd name="T108" fmla="*/ 1322 w 1557"/>
                <a:gd name="T109" fmla="*/ 1395 h 1588"/>
                <a:gd name="T110" fmla="*/ 1417 w 1557"/>
                <a:gd name="T111" fmla="*/ 1287 h 1588"/>
                <a:gd name="T112" fmla="*/ 1489 w 1557"/>
                <a:gd name="T113" fmla="*/ 1159 h 1588"/>
                <a:gd name="T114" fmla="*/ 1536 w 1557"/>
                <a:gd name="T115" fmla="*/ 1015 h 1588"/>
                <a:gd name="T116" fmla="*/ 1556 w 1557"/>
                <a:gd name="T117" fmla="*/ 854 h 1588"/>
                <a:gd name="T118" fmla="*/ 1554 w 1557"/>
                <a:gd name="T119" fmla="*/ 727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57" h="1588">
                  <a:moveTo>
                    <a:pt x="795" y="645"/>
                  </a:moveTo>
                  <a:lnTo>
                    <a:pt x="795" y="955"/>
                  </a:lnTo>
                  <a:lnTo>
                    <a:pt x="1227" y="955"/>
                  </a:lnTo>
                  <a:lnTo>
                    <a:pt x="1227" y="955"/>
                  </a:lnTo>
                  <a:lnTo>
                    <a:pt x="1224" y="973"/>
                  </a:lnTo>
                  <a:lnTo>
                    <a:pt x="1220" y="989"/>
                  </a:lnTo>
                  <a:lnTo>
                    <a:pt x="1215" y="1005"/>
                  </a:lnTo>
                  <a:lnTo>
                    <a:pt x="1210" y="1022"/>
                  </a:lnTo>
                  <a:lnTo>
                    <a:pt x="1203" y="1038"/>
                  </a:lnTo>
                  <a:lnTo>
                    <a:pt x="1196" y="1054"/>
                  </a:lnTo>
                  <a:lnTo>
                    <a:pt x="1188" y="1069"/>
                  </a:lnTo>
                  <a:lnTo>
                    <a:pt x="1179" y="1084"/>
                  </a:lnTo>
                  <a:lnTo>
                    <a:pt x="1171" y="1098"/>
                  </a:lnTo>
                  <a:lnTo>
                    <a:pt x="1160" y="1112"/>
                  </a:lnTo>
                  <a:lnTo>
                    <a:pt x="1150" y="1126"/>
                  </a:lnTo>
                  <a:lnTo>
                    <a:pt x="1139" y="1139"/>
                  </a:lnTo>
                  <a:lnTo>
                    <a:pt x="1127" y="1151"/>
                  </a:lnTo>
                  <a:lnTo>
                    <a:pt x="1114" y="1164"/>
                  </a:lnTo>
                  <a:lnTo>
                    <a:pt x="1102" y="1176"/>
                  </a:lnTo>
                  <a:lnTo>
                    <a:pt x="1087" y="1186"/>
                  </a:lnTo>
                  <a:lnTo>
                    <a:pt x="1073" y="1197"/>
                  </a:lnTo>
                  <a:lnTo>
                    <a:pt x="1059" y="1206"/>
                  </a:lnTo>
                  <a:lnTo>
                    <a:pt x="1044" y="1216"/>
                  </a:lnTo>
                  <a:lnTo>
                    <a:pt x="1028" y="1225"/>
                  </a:lnTo>
                  <a:lnTo>
                    <a:pt x="1011" y="1233"/>
                  </a:lnTo>
                  <a:lnTo>
                    <a:pt x="994" y="1240"/>
                  </a:lnTo>
                  <a:lnTo>
                    <a:pt x="976" y="1247"/>
                  </a:lnTo>
                  <a:lnTo>
                    <a:pt x="958" y="1253"/>
                  </a:lnTo>
                  <a:lnTo>
                    <a:pt x="940" y="1259"/>
                  </a:lnTo>
                  <a:lnTo>
                    <a:pt x="921" y="1264"/>
                  </a:lnTo>
                  <a:lnTo>
                    <a:pt x="901" y="1269"/>
                  </a:lnTo>
                  <a:lnTo>
                    <a:pt x="881" y="1271"/>
                  </a:lnTo>
                  <a:lnTo>
                    <a:pt x="860" y="1274"/>
                  </a:lnTo>
                  <a:lnTo>
                    <a:pt x="839" y="1276"/>
                  </a:lnTo>
                  <a:lnTo>
                    <a:pt x="817" y="1277"/>
                  </a:lnTo>
                  <a:lnTo>
                    <a:pt x="795" y="1278"/>
                  </a:lnTo>
                  <a:lnTo>
                    <a:pt x="795" y="1278"/>
                  </a:lnTo>
                  <a:lnTo>
                    <a:pt x="770" y="1277"/>
                  </a:lnTo>
                  <a:lnTo>
                    <a:pt x="746" y="1276"/>
                  </a:lnTo>
                  <a:lnTo>
                    <a:pt x="722" y="1272"/>
                  </a:lnTo>
                  <a:lnTo>
                    <a:pt x="699" y="1267"/>
                  </a:lnTo>
                  <a:lnTo>
                    <a:pt x="676" y="1263"/>
                  </a:lnTo>
                  <a:lnTo>
                    <a:pt x="654" y="1256"/>
                  </a:lnTo>
                  <a:lnTo>
                    <a:pt x="632" y="1247"/>
                  </a:lnTo>
                  <a:lnTo>
                    <a:pt x="610" y="1239"/>
                  </a:lnTo>
                  <a:lnTo>
                    <a:pt x="588" y="1229"/>
                  </a:lnTo>
                  <a:lnTo>
                    <a:pt x="568" y="1218"/>
                  </a:lnTo>
                  <a:lnTo>
                    <a:pt x="548" y="1206"/>
                  </a:lnTo>
                  <a:lnTo>
                    <a:pt x="530" y="1193"/>
                  </a:lnTo>
                  <a:lnTo>
                    <a:pt x="511" y="1180"/>
                  </a:lnTo>
                  <a:lnTo>
                    <a:pt x="493" y="1165"/>
                  </a:lnTo>
                  <a:lnTo>
                    <a:pt x="476" y="1150"/>
                  </a:lnTo>
                  <a:lnTo>
                    <a:pt x="459" y="1133"/>
                  </a:lnTo>
                  <a:lnTo>
                    <a:pt x="443" y="1117"/>
                  </a:lnTo>
                  <a:lnTo>
                    <a:pt x="429" y="1099"/>
                  </a:lnTo>
                  <a:lnTo>
                    <a:pt x="415" y="1081"/>
                  </a:lnTo>
                  <a:lnTo>
                    <a:pt x="400" y="1062"/>
                  </a:lnTo>
                  <a:lnTo>
                    <a:pt x="389" y="1042"/>
                  </a:lnTo>
                  <a:lnTo>
                    <a:pt x="377" y="1022"/>
                  </a:lnTo>
                  <a:lnTo>
                    <a:pt x="366" y="1001"/>
                  </a:lnTo>
                  <a:lnTo>
                    <a:pt x="357" y="980"/>
                  </a:lnTo>
                  <a:lnTo>
                    <a:pt x="349" y="958"/>
                  </a:lnTo>
                  <a:lnTo>
                    <a:pt x="341" y="936"/>
                  </a:lnTo>
                  <a:lnTo>
                    <a:pt x="335" y="913"/>
                  </a:lnTo>
                  <a:lnTo>
                    <a:pt x="329" y="889"/>
                  </a:lnTo>
                  <a:lnTo>
                    <a:pt x="325" y="866"/>
                  </a:lnTo>
                  <a:lnTo>
                    <a:pt x="322" y="842"/>
                  </a:lnTo>
                  <a:lnTo>
                    <a:pt x="321" y="817"/>
                  </a:lnTo>
                  <a:lnTo>
                    <a:pt x="319" y="794"/>
                  </a:lnTo>
                  <a:lnTo>
                    <a:pt x="319" y="794"/>
                  </a:lnTo>
                  <a:lnTo>
                    <a:pt x="321" y="769"/>
                  </a:lnTo>
                  <a:lnTo>
                    <a:pt x="322" y="745"/>
                  </a:lnTo>
                  <a:lnTo>
                    <a:pt x="325" y="721"/>
                  </a:lnTo>
                  <a:lnTo>
                    <a:pt x="329" y="698"/>
                  </a:lnTo>
                  <a:lnTo>
                    <a:pt x="335" y="674"/>
                  </a:lnTo>
                  <a:lnTo>
                    <a:pt x="341" y="652"/>
                  </a:lnTo>
                  <a:lnTo>
                    <a:pt x="349" y="630"/>
                  </a:lnTo>
                  <a:lnTo>
                    <a:pt x="357" y="607"/>
                  </a:lnTo>
                  <a:lnTo>
                    <a:pt x="366" y="586"/>
                  </a:lnTo>
                  <a:lnTo>
                    <a:pt x="377" y="565"/>
                  </a:lnTo>
                  <a:lnTo>
                    <a:pt x="389" y="545"/>
                  </a:lnTo>
                  <a:lnTo>
                    <a:pt x="400" y="525"/>
                  </a:lnTo>
                  <a:lnTo>
                    <a:pt x="415" y="506"/>
                  </a:lnTo>
                  <a:lnTo>
                    <a:pt x="429" y="487"/>
                  </a:lnTo>
                  <a:lnTo>
                    <a:pt x="443" y="470"/>
                  </a:lnTo>
                  <a:lnTo>
                    <a:pt x="459" y="453"/>
                  </a:lnTo>
                  <a:lnTo>
                    <a:pt x="476" y="437"/>
                  </a:lnTo>
                  <a:lnTo>
                    <a:pt x="493" y="422"/>
                  </a:lnTo>
                  <a:lnTo>
                    <a:pt x="511" y="408"/>
                  </a:lnTo>
                  <a:lnTo>
                    <a:pt x="530" y="393"/>
                  </a:lnTo>
                  <a:lnTo>
                    <a:pt x="548" y="381"/>
                  </a:lnTo>
                  <a:lnTo>
                    <a:pt x="568" y="369"/>
                  </a:lnTo>
                  <a:lnTo>
                    <a:pt x="588" y="358"/>
                  </a:lnTo>
                  <a:lnTo>
                    <a:pt x="610" y="349"/>
                  </a:lnTo>
                  <a:lnTo>
                    <a:pt x="632" y="339"/>
                  </a:lnTo>
                  <a:lnTo>
                    <a:pt x="654" y="332"/>
                  </a:lnTo>
                  <a:lnTo>
                    <a:pt x="676" y="325"/>
                  </a:lnTo>
                  <a:lnTo>
                    <a:pt x="699" y="319"/>
                  </a:lnTo>
                  <a:lnTo>
                    <a:pt x="722" y="316"/>
                  </a:lnTo>
                  <a:lnTo>
                    <a:pt x="746" y="312"/>
                  </a:lnTo>
                  <a:lnTo>
                    <a:pt x="770" y="310"/>
                  </a:lnTo>
                  <a:lnTo>
                    <a:pt x="795" y="310"/>
                  </a:lnTo>
                  <a:lnTo>
                    <a:pt x="795" y="310"/>
                  </a:lnTo>
                  <a:lnTo>
                    <a:pt x="817" y="310"/>
                  </a:lnTo>
                  <a:lnTo>
                    <a:pt x="839" y="311"/>
                  </a:lnTo>
                  <a:lnTo>
                    <a:pt x="860" y="314"/>
                  </a:lnTo>
                  <a:lnTo>
                    <a:pt x="881" y="317"/>
                  </a:lnTo>
                  <a:lnTo>
                    <a:pt x="902" y="322"/>
                  </a:lnTo>
                  <a:lnTo>
                    <a:pt x="922" y="327"/>
                  </a:lnTo>
                  <a:lnTo>
                    <a:pt x="942" y="334"/>
                  </a:lnTo>
                  <a:lnTo>
                    <a:pt x="962" y="341"/>
                  </a:lnTo>
                  <a:lnTo>
                    <a:pt x="981" y="348"/>
                  </a:lnTo>
                  <a:lnTo>
                    <a:pt x="999" y="357"/>
                  </a:lnTo>
                  <a:lnTo>
                    <a:pt x="1018" y="366"/>
                  </a:lnTo>
                  <a:lnTo>
                    <a:pt x="1036" y="378"/>
                  </a:lnTo>
                  <a:lnTo>
                    <a:pt x="1053" y="390"/>
                  </a:lnTo>
                  <a:lnTo>
                    <a:pt x="1070" y="402"/>
                  </a:lnTo>
                  <a:lnTo>
                    <a:pt x="1086" y="416"/>
                  </a:lnTo>
                  <a:lnTo>
                    <a:pt x="1102" y="430"/>
                  </a:lnTo>
                  <a:lnTo>
                    <a:pt x="1102" y="431"/>
                  </a:lnTo>
                  <a:lnTo>
                    <a:pt x="1326" y="207"/>
                  </a:lnTo>
                  <a:lnTo>
                    <a:pt x="1326" y="207"/>
                  </a:lnTo>
                  <a:lnTo>
                    <a:pt x="1300" y="183"/>
                  </a:lnTo>
                  <a:lnTo>
                    <a:pt x="1273" y="161"/>
                  </a:lnTo>
                  <a:lnTo>
                    <a:pt x="1245" y="140"/>
                  </a:lnTo>
                  <a:lnTo>
                    <a:pt x="1215" y="120"/>
                  </a:lnTo>
                  <a:lnTo>
                    <a:pt x="1185" y="102"/>
                  </a:lnTo>
                  <a:lnTo>
                    <a:pt x="1154" y="85"/>
                  </a:lnTo>
                  <a:lnTo>
                    <a:pt x="1123" y="69"/>
                  </a:lnTo>
                  <a:lnTo>
                    <a:pt x="1090" y="55"/>
                  </a:lnTo>
                  <a:lnTo>
                    <a:pt x="1056" y="42"/>
                  </a:lnTo>
                  <a:lnTo>
                    <a:pt x="1021" y="32"/>
                  </a:lnTo>
                  <a:lnTo>
                    <a:pt x="985" y="21"/>
                  </a:lnTo>
                  <a:lnTo>
                    <a:pt x="949" y="14"/>
                  </a:lnTo>
                  <a:lnTo>
                    <a:pt x="911" y="7"/>
                  </a:lnTo>
                  <a:lnTo>
                    <a:pt x="874" y="4"/>
                  </a:lnTo>
                  <a:lnTo>
                    <a:pt x="835" y="0"/>
                  </a:lnTo>
                  <a:lnTo>
                    <a:pt x="795" y="0"/>
                  </a:lnTo>
                  <a:lnTo>
                    <a:pt x="795" y="0"/>
                  </a:lnTo>
                  <a:lnTo>
                    <a:pt x="754" y="0"/>
                  </a:lnTo>
                  <a:lnTo>
                    <a:pt x="714" y="4"/>
                  </a:lnTo>
                  <a:lnTo>
                    <a:pt x="674" y="8"/>
                  </a:lnTo>
                  <a:lnTo>
                    <a:pt x="634" y="15"/>
                  </a:lnTo>
                  <a:lnTo>
                    <a:pt x="597" y="25"/>
                  </a:lnTo>
                  <a:lnTo>
                    <a:pt x="559" y="35"/>
                  </a:lnTo>
                  <a:lnTo>
                    <a:pt x="521" y="48"/>
                  </a:lnTo>
                  <a:lnTo>
                    <a:pt x="485" y="62"/>
                  </a:lnTo>
                  <a:lnTo>
                    <a:pt x="450" y="78"/>
                  </a:lnTo>
                  <a:lnTo>
                    <a:pt x="416" y="95"/>
                  </a:lnTo>
                  <a:lnTo>
                    <a:pt x="383" y="114"/>
                  </a:lnTo>
                  <a:lnTo>
                    <a:pt x="351" y="135"/>
                  </a:lnTo>
                  <a:lnTo>
                    <a:pt x="319" y="157"/>
                  </a:lnTo>
                  <a:lnTo>
                    <a:pt x="289" y="181"/>
                  </a:lnTo>
                  <a:lnTo>
                    <a:pt x="261" y="206"/>
                  </a:lnTo>
                  <a:lnTo>
                    <a:pt x="233" y="233"/>
                  </a:lnTo>
                  <a:lnTo>
                    <a:pt x="207" y="260"/>
                  </a:lnTo>
                  <a:lnTo>
                    <a:pt x="182" y="289"/>
                  </a:lnTo>
                  <a:lnTo>
                    <a:pt x="159" y="318"/>
                  </a:lnTo>
                  <a:lnTo>
                    <a:pt x="136" y="350"/>
                  </a:lnTo>
                  <a:lnTo>
                    <a:pt x="115" y="382"/>
                  </a:lnTo>
                  <a:lnTo>
                    <a:pt x="96" y="416"/>
                  </a:lnTo>
                  <a:lnTo>
                    <a:pt x="79" y="450"/>
                  </a:lnTo>
                  <a:lnTo>
                    <a:pt x="62" y="485"/>
                  </a:lnTo>
                  <a:lnTo>
                    <a:pt x="48" y="520"/>
                  </a:lnTo>
                  <a:lnTo>
                    <a:pt x="36" y="558"/>
                  </a:lnTo>
                  <a:lnTo>
                    <a:pt x="26" y="596"/>
                  </a:lnTo>
                  <a:lnTo>
                    <a:pt x="16" y="634"/>
                  </a:lnTo>
                  <a:lnTo>
                    <a:pt x="9" y="673"/>
                  </a:lnTo>
                  <a:lnTo>
                    <a:pt x="5" y="713"/>
                  </a:lnTo>
                  <a:lnTo>
                    <a:pt x="1" y="753"/>
                  </a:lnTo>
                  <a:lnTo>
                    <a:pt x="0" y="794"/>
                  </a:lnTo>
                  <a:lnTo>
                    <a:pt x="0" y="794"/>
                  </a:lnTo>
                  <a:lnTo>
                    <a:pt x="1" y="835"/>
                  </a:lnTo>
                  <a:lnTo>
                    <a:pt x="5" y="875"/>
                  </a:lnTo>
                  <a:lnTo>
                    <a:pt x="9" y="915"/>
                  </a:lnTo>
                  <a:lnTo>
                    <a:pt x="16" y="954"/>
                  </a:lnTo>
                  <a:lnTo>
                    <a:pt x="26" y="993"/>
                  </a:lnTo>
                  <a:lnTo>
                    <a:pt x="36" y="1030"/>
                  </a:lnTo>
                  <a:lnTo>
                    <a:pt x="48" y="1068"/>
                  </a:lnTo>
                  <a:lnTo>
                    <a:pt x="62" y="1103"/>
                  </a:lnTo>
                  <a:lnTo>
                    <a:pt x="79" y="1138"/>
                  </a:lnTo>
                  <a:lnTo>
                    <a:pt x="96" y="1172"/>
                  </a:lnTo>
                  <a:lnTo>
                    <a:pt x="115" y="1206"/>
                  </a:lnTo>
                  <a:lnTo>
                    <a:pt x="136" y="1238"/>
                  </a:lnTo>
                  <a:lnTo>
                    <a:pt x="159" y="1270"/>
                  </a:lnTo>
                  <a:lnTo>
                    <a:pt x="182" y="1299"/>
                  </a:lnTo>
                  <a:lnTo>
                    <a:pt x="207" y="1328"/>
                  </a:lnTo>
                  <a:lnTo>
                    <a:pt x="233" y="1355"/>
                  </a:lnTo>
                  <a:lnTo>
                    <a:pt x="261" y="1382"/>
                  </a:lnTo>
                  <a:lnTo>
                    <a:pt x="289" y="1407"/>
                  </a:lnTo>
                  <a:lnTo>
                    <a:pt x="319" y="1431"/>
                  </a:lnTo>
                  <a:lnTo>
                    <a:pt x="351" y="1453"/>
                  </a:lnTo>
                  <a:lnTo>
                    <a:pt x="383" y="1474"/>
                  </a:lnTo>
                  <a:lnTo>
                    <a:pt x="416" y="1493"/>
                  </a:lnTo>
                  <a:lnTo>
                    <a:pt x="450" y="1510"/>
                  </a:lnTo>
                  <a:lnTo>
                    <a:pt x="485" y="1526"/>
                  </a:lnTo>
                  <a:lnTo>
                    <a:pt x="521" y="1540"/>
                  </a:lnTo>
                  <a:lnTo>
                    <a:pt x="559" y="1553"/>
                  </a:lnTo>
                  <a:lnTo>
                    <a:pt x="597" y="1563"/>
                  </a:lnTo>
                  <a:lnTo>
                    <a:pt x="634" y="1573"/>
                  </a:lnTo>
                  <a:lnTo>
                    <a:pt x="674" y="1580"/>
                  </a:lnTo>
                  <a:lnTo>
                    <a:pt x="714" y="1584"/>
                  </a:lnTo>
                  <a:lnTo>
                    <a:pt x="754" y="1588"/>
                  </a:lnTo>
                  <a:lnTo>
                    <a:pt x="795" y="1588"/>
                  </a:lnTo>
                  <a:lnTo>
                    <a:pt x="795" y="1588"/>
                  </a:lnTo>
                  <a:lnTo>
                    <a:pt x="837" y="1588"/>
                  </a:lnTo>
                  <a:lnTo>
                    <a:pt x="878" y="1584"/>
                  </a:lnTo>
                  <a:lnTo>
                    <a:pt x="920" y="1580"/>
                  </a:lnTo>
                  <a:lnTo>
                    <a:pt x="959" y="1574"/>
                  </a:lnTo>
                  <a:lnTo>
                    <a:pt x="998" y="1566"/>
                  </a:lnTo>
                  <a:lnTo>
                    <a:pt x="1036" y="1556"/>
                  </a:lnTo>
                  <a:lnTo>
                    <a:pt x="1072" y="1545"/>
                  </a:lnTo>
                  <a:lnTo>
                    <a:pt x="1107" y="1530"/>
                  </a:lnTo>
                  <a:lnTo>
                    <a:pt x="1142" y="1516"/>
                  </a:lnTo>
                  <a:lnTo>
                    <a:pt x="1174" y="1500"/>
                  </a:lnTo>
                  <a:lnTo>
                    <a:pt x="1207" y="1482"/>
                  </a:lnTo>
                  <a:lnTo>
                    <a:pt x="1238" y="1462"/>
                  </a:lnTo>
                  <a:lnTo>
                    <a:pt x="1267" y="1441"/>
                  </a:lnTo>
                  <a:lnTo>
                    <a:pt x="1295" y="1419"/>
                  </a:lnTo>
                  <a:lnTo>
                    <a:pt x="1322" y="1395"/>
                  </a:lnTo>
                  <a:lnTo>
                    <a:pt x="1348" y="1371"/>
                  </a:lnTo>
                  <a:lnTo>
                    <a:pt x="1373" y="1344"/>
                  </a:lnTo>
                  <a:lnTo>
                    <a:pt x="1395" y="1317"/>
                  </a:lnTo>
                  <a:lnTo>
                    <a:pt x="1417" y="1287"/>
                  </a:lnTo>
                  <a:lnTo>
                    <a:pt x="1437" y="1257"/>
                  </a:lnTo>
                  <a:lnTo>
                    <a:pt x="1456" y="1226"/>
                  </a:lnTo>
                  <a:lnTo>
                    <a:pt x="1473" y="1193"/>
                  </a:lnTo>
                  <a:lnTo>
                    <a:pt x="1489" y="1159"/>
                  </a:lnTo>
                  <a:lnTo>
                    <a:pt x="1503" y="1125"/>
                  </a:lnTo>
                  <a:lnTo>
                    <a:pt x="1515" y="1089"/>
                  </a:lnTo>
                  <a:lnTo>
                    <a:pt x="1527" y="1052"/>
                  </a:lnTo>
                  <a:lnTo>
                    <a:pt x="1536" y="1015"/>
                  </a:lnTo>
                  <a:lnTo>
                    <a:pt x="1543" y="976"/>
                  </a:lnTo>
                  <a:lnTo>
                    <a:pt x="1549" y="936"/>
                  </a:lnTo>
                  <a:lnTo>
                    <a:pt x="1554" y="895"/>
                  </a:lnTo>
                  <a:lnTo>
                    <a:pt x="1556" y="854"/>
                  </a:lnTo>
                  <a:lnTo>
                    <a:pt x="1557" y="812"/>
                  </a:lnTo>
                  <a:lnTo>
                    <a:pt x="1557" y="812"/>
                  </a:lnTo>
                  <a:lnTo>
                    <a:pt x="1556" y="769"/>
                  </a:lnTo>
                  <a:lnTo>
                    <a:pt x="1554" y="727"/>
                  </a:lnTo>
                  <a:lnTo>
                    <a:pt x="1549" y="685"/>
                  </a:lnTo>
                  <a:lnTo>
                    <a:pt x="1542" y="645"/>
                  </a:lnTo>
                  <a:lnTo>
                    <a:pt x="795" y="64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defTabSz="1306221" fontAlgn="auto">
                <a:spcBef>
                  <a:spcPts val="0"/>
                </a:spcBef>
                <a:spcAft>
                  <a:spcPts val="0"/>
                </a:spcAft>
                <a:defRPr/>
              </a:pPr>
              <a:endParaRPr lang="en-US" dirty="0">
                <a:latin typeface="BentonSans Book"/>
                <a:ea typeface="+mn-ea"/>
                <a:cs typeface="+mn-cs"/>
              </a:endParaRPr>
            </a:p>
          </p:txBody>
        </p:sp>
      </p:grpSp>
      <p:sp>
        <p:nvSpPr>
          <p:cNvPr id="28716" name="Freeform 42"/>
          <p:cNvSpPr>
            <a:spLocks noEditPoints="1"/>
          </p:cNvSpPr>
          <p:nvPr/>
        </p:nvSpPr>
        <p:spPr bwMode="auto">
          <a:xfrm>
            <a:off x="12326938" y="3198813"/>
            <a:ext cx="755650" cy="527050"/>
          </a:xfrm>
          <a:custGeom>
            <a:avLst/>
            <a:gdLst>
              <a:gd name="T0" fmla="*/ 740728 w 2380"/>
              <a:gd name="T1" fmla="*/ 77788 h 1664"/>
              <a:gd name="T2" fmla="*/ 731521 w 2380"/>
              <a:gd name="T3" fmla="*/ 57150 h 1664"/>
              <a:gd name="T4" fmla="*/ 718186 w 2380"/>
              <a:gd name="T5" fmla="*/ 39688 h 1664"/>
              <a:gd name="T6" fmla="*/ 701993 w 2380"/>
              <a:gd name="T7" fmla="*/ 25400 h 1664"/>
              <a:gd name="T8" fmla="*/ 682626 w 2380"/>
              <a:gd name="T9" fmla="*/ 15558 h 1664"/>
              <a:gd name="T10" fmla="*/ 660718 w 2380"/>
              <a:gd name="T11" fmla="*/ 10795 h 1664"/>
              <a:gd name="T12" fmla="*/ 625793 w 2380"/>
              <a:gd name="T13" fmla="*/ 6985 h 1664"/>
              <a:gd name="T14" fmla="*/ 519748 w 2380"/>
              <a:gd name="T15" fmla="*/ 1588 h 1664"/>
              <a:gd name="T16" fmla="*/ 377826 w 2380"/>
              <a:gd name="T17" fmla="*/ 0 h 1664"/>
              <a:gd name="T18" fmla="*/ 271463 w 2380"/>
              <a:gd name="T19" fmla="*/ 635 h 1664"/>
              <a:gd name="T20" fmla="*/ 165418 w 2380"/>
              <a:gd name="T21" fmla="*/ 4445 h 1664"/>
              <a:gd name="T22" fmla="*/ 94933 w 2380"/>
              <a:gd name="T23" fmla="*/ 10795 h 1664"/>
              <a:gd name="T24" fmla="*/ 80328 w 2380"/>
              <a:gd name="T25" fmla="*/ 13335 h 1664"/>
              <a:gd name="T26" fmla="*/ 60325 w 2380"/>
              <a:gd name="T27" fmla="*/ 21590 h 1664"/>
              <a:gd name="T28" fmla="*/ 42545 w 2380"/>
              <a:gd name="T29" fmla="*/ 34290 h 1664"/>
              <a:gd name="T30" fmla="*/ 28258 w 2380"/>
              <a:gd name="T31" fmla="*/ 50800 h 1664"/>
              <a:gd name="T32" fmla="*/ 17780 w 2380"/>
              <a:gd name="T33" fmla="*/ 70485 h 1664"/>
              <a:gd name="T34" fmla="*/ 13018 w 2380"/>
              <a:gd name="T35" fmla="*/ 85090 h 1664"/>
              <a:gd name="T36" fmla="*/ 6985 w 2380"/>
              <a:gd name="T37" fmla="*/ 117793 h 1664"/>
              <a:gd name="T38" fmla="*/ 1588 w 2380"/>
              <a:gd name="T39" fmla="*/ 173990 h 1664"/>
              <a:gd name="T40" fmla="*/ 0 w 2380"/>
              <a:gd name="T41" fmla="*/ 264160 h 1664"/>
              <a:gd name="T42" fmla="*/ 635 w 2380"/>
              <a:gd name="T43" fmla="*/ 331470 h 1664"/>
              <a:gd name="T44" fmla="*/ 5715 w 2380"/>
              <a:gd name="T45" fmla="*/ 399098 h 1664"/>
              <a:gd name="T46" fmla="*/ 10795 w 2380"/>
              <a:gd name="T47" fmla="*/ 432435 h 1664"/>
              <a:gd name="T48" fmla="*/ 14923 w 2380"/>
              <a:gd name="T49" fmla="*/ 450533 h 1664"/>
              <a:gd name="T50" fmla="*/ 24130 w 2380"/>
              <a:gd name="T51" fmla="*/ 471170 h 1664"/>
              <a:gd name="T52" fmla="*/ 37465 w 2380"/>
              <a:gd name="T53" fmla="*/ 488633 h 1664"/>
              <a:gd name="T54" fmla="*/ 54293 w 2380"/>
              <a:gd name="T55" fmla="*/ 502920 h 1664"/>
              <a:gd name="T56" fmla="*/ 73025 w 2380"/>
              <a:gd name="T57" fmla="*/ 512763 h 1664"/>
              <a:gd name="T58" fmla="*/ 94933 w 2380"/>
              <a:gd name="T59" fmla="*/ 517525 h 1664"/>
              <a:gd name="T60" fmla="*/ 129858 w 2380"/>
              <a:gd name="T61" fmla="*/ 521335 h 1664"/>
              <a:gd name="T62" fmla="*/ 235903 w 2380"/>
              <a:gd name="T63" fmla="*/ 526733 h 1664"/>
              <a:gd name="T64" fmla="*/ 377826 w 2380"/>
              <a:gd name="T65" fmla="*/ 528320 h 1664"/>
              <a:gd name="T66" fmla="*/ 484188 w 2380"/>
              <a:gd name="T67" fmla="*/ 527685 h 1664"/>
              <a:gd name="T68" fmla="*/ 590233 w 2380"/>
              <a:gd name="T69" fmla="*/ 523875 h 1664"/>
              <a:gd name="T70" fmla="*/ 660718 w 2380"/>
              <a:gd name="T71" fmla="*/ 517525 h 1664"/>
              <a:gd name="T72" fmla="*/ 675323 w 2380"/>
              <a:gd name="T73" fmla="*/ 514985 h 1664"/>
              <a:gd name="T74" fmla="*/ 695643 w 2380"/>
              <a:gd name="T75" fmla="*/ 506730 h 1664"/>
              <a:gd name="T76" fmla="*/ 713106 w 2380"/>
              <a:gd name="T77" fmla="*/ 494030 h 1664"/>
              <a:gd name="T78" fmla="*/ 727393 w 2380"/>
              <a:gd name="T79" fmla="*/ 477520 h 1664"/>
              <a:gd name="T80" fmla="*/ 738188 w 2380"/>
              <a:gd name="T81" fmla="*/ 457835 h 1664"/>
              <a:gd name="T82" fmla="*/ 742633 w 2380"/>
              <a:gd name="T83" fmla="*/ 443230 h 1664"/>
              <a:gd name="T84" fmla="*/ 748666 w 2380"/>
              <a:gd name="T85" fmla="*/ 410528 h 1664"/>
              <a:gd name="T86" fmla="*/ 754063 w 2380"/>
              <a:gd name="T87" fmla="*/ 354330 h 1664"/>
              <a:gd name="T88" fmla="*/ 755651 w 2380"/>
              <a:gd name="T89" fmla="*/ 264160 h 1664"/>
              <a:gd name="T90" fmla="*/ 755016 w 2380"/>
              <a:gd name="T91" fmla="*/ 196850 h 1664"/>
              <a:gd name="T92" fmla="*/ 751523 w 2380"/>
              <a:gd name="T93" fmla="*/ 140335 h 1664"/>
              <a:gd name="T94" fmla="*/ 747078 w 2380"/>
              <a:gd name="T95" fmla="*/ 106998 h 1664"/>
              <a:gd name="T96" fmla="*/ 742633 w 2380"/>
              <a:gd name="T97" fmla="*/ 85090 h 1664"/>
              <a:gd name="T98" fmla="*/ 496888 w 2380"/>
              <a:gd name="T99" fmla="*/ 268288 h 16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380" h="1664">
                <a:moveTo>
                  <a:pt x="2339" y="268"/>
                </a:moveTo>
                <a:lnTo>
                  <a:pt x="2339" y="268"/>
                </a:lnTo>
                <a:lnTo>
                  <a:pt x="2333" y="245"/>
                </a:lnTo>
                <a:lnTo>
                  <a:pt x="2325" y="222"/>
                </a:lnTo>
                <a:lnTo>
                  <a:pt x="2315" y="200"/>
                </a:lnTo>
                <a:lnTo>
                  <a:pt x="2304" y="180"/>
                </a:lnTo>
                <a:lnTo>
                  <a:pt x="2292" y="160"/>
                </a:lnTo>
                <a:lnTo>
                  <a:pt x="2278" y="141"/>
                </a:lnTo>
                <a:lnTo>
                  <a:pt x="2262" y="125"/>
                </a:lnTo>
                <a:lnTo>
                  <a:pt x="2246" y="108"/>
                </a:lnTo>
                <a:lnTo>
                  <a:pt x="2228" y="94"/>
                </a:lnTo>
                <a:lnTo>
                  <a:pt x="2211" y="80"/>
                </a:lnTo>
                <a:lnTo>
                  <a:pt x="2191" y="68"/>
                </a:lnTo>
                <a:lnTo>
                  <a:pt x="2171" y="58"/>
                </a:lnTo>
                <a:lnTo>
                  <a:pt x="2150" y="49"/>
                </a:lnTo>
                <a:lnTo>
                  <a:pt x="2127" y="42"/>
                </a:lnTo>
                <a:lnTo>
                  <a:pt x="2105" y="38"/>
                </a:lnTo>
                <a:lnTo>
                  <a:pt x="2081" y="34"/>
                </a:lnTo>
                <a:lnTo>
                  <a:pt x="2026" y="28"/>
                </a:lnTo>
                <a:lnTo>
                  <a:pt x="1971" y="22"/>
                </a:lnTo>
                <a:lnTo>
                  <a:pt x="1860" y="14"/>
                </a:lnTo>
                <a:lnTo>
                  <a:pt x="1749" y="8"/>
                </a:lnTo>
                <a:lnTo>
                  <a:pt x="1637" y="5"/>
                </a:lnTo>
                <a:lnTo>
                  <a:pt x="1525" y="2"/>
                </a:lnTo>
                <a:lnTo>
                  <a:pt x="1413" y="1"/>
                </a:lnTo>
                <a:lnTo>
                  <a:pt x="1190" y="0"/>
                </a:lnTo>
                <a:lnTo>
                  <a:pt x="967" y="1"/>
                </a:lnTo>
                <a:lnTo>
                  <a:pt x="855" y="2"/>
                </a:lnTo>
                <a:lnTo>
                  <a:pt x="744" y="5"/>
                </a:lnTo>
                <a:lnTo>
                  <a:pt x="633" y="8"/>
                </a:lnTo>
                <a:lnTo>
                  <a:pt x="521" y="14"/>
                </a:lnTo>
                <a:lnTo>
                  <a:pt x="409" y="22"/>
                </a:lnTo>
                <a:lnTo>
                  <a:pt x="354" y="28"/>
                </a:lnTo>
                <a:lnTo>
                  <a:pt x="299" y="34"/>
                </a:lnTo>
                <a:lnTo>
                  <a:pt x="276" y="38"/>
                </a:lnTo>
                <a:lnTo>
                  <a:pt x="253" y="42"/>
                </a:lnTo>
                <a:lnTo>
                  <a:pt x="232" y="49"/>
                </a:lnTo>
                <a:lnTo>
                  <a:pt x="210" y="58"/>
                </a:lnTo>
                <a:lnTo>
                  <a:pt x="190" y="68"/>
                </a:lnTo>
                <a:lnTo>
                  <a:pt x="171" y="80"/>
                </a:lnTo>
                <a:lnTo>
                  <a:pt x="152" y="94"/>
                </a:lnTo>
                <a:lnTo>
                  <a:pt x="134" y="108"/>
                </a:lnTo>
                <a:lnTo>
                  <a:pt x="118" y="125"/>
                </a:lnTo>
                <a:lnTo>
                  <a:pt x="103" y="141"/>
                </a:lnTo>
                <a:lnTo>
                  <a:pt x="89" y="160"/>
                </a:lnTo>
                <a:lnTo>
                  <a:pt x="76" y="180"/>
                </a:lnTo>
                <a:lnTo>
                  <a:pt x="66" y="200"/>
                </a:lnTo>
                <a:lnTo>
                  <a:pt x="56" y="222"/>
                </a:lnTo>
                <a:lnTo>
                  <a:pt x="48" y="245"/>
                </a:lnTo>
                <a:lnTo>
                  <a:pt x="41" y="268"/>
                </a:lnTo>
                <a:lnTo>
                  <a:pt x="34" y="302"/>
                </a:lnTo>
                <a:lnTo>
                  <a:pt x="28" y="337"/>
                </a:lnTo>
                <a:lnTo>
                  <a:pt x="22" y="371"/>
                </a:lnTo>
                <a:lnTo>
                  <a:pt x="18" y="407"/>
                </a:lnTo>
                <a:lnTo>
                  <a:pt x="11" y="477"/>
                </a:lnTo>
                <a:lnTo>
                  <a:pt x="5" y="548"/>
                </a:lnTo>
                <a:lnTo>
                  <a:pt x="2" y="620"/>
                </a:lnTo>
                <a:lnTo>
                  <a:pt x="0" y="691"/>
                </a:lnTo>
                <a:lnTo>
                  <a:pt x="0" y="832"/>
                </a:lnTo>
                <a:lnTo>
                  <a:pt x="0" y="973"/>
                </a:lnTo>
                <a:lnTo>
                  <a:pt x="2" y="1044"/>
                </a:lnTo>
                <a:lnTo>
                  <a:pt x="5" y="1116"/>
                </a:lnTo>
                <a:lnTo>
                  <a:pt x="9" y="1187"/>
                </a:lnTo>
                <a:lnTo>
                  <a:pt x="18" y="1257"/>
                </a:lnTo>
                <a:lnTo>
                  <a:pt x="22" y="1293"/>
                </a:lnTo>
                <a:lnTo>
                  <a:pt x="27" y="1327"/>
                </a:lnTo>
                <a:lnTo>
                  <a:pt x="34" y="1362"/>
                </a:lnTo>
                <a:lnTo>
                  <a:pt x="41" y="1396"/>
                </a:lnTo>
                <a:lnTo>
                  <a:pt x="47" y="1419"/>
                </a:lnTo>
                <a:lnTo>
                  <a:pt x="55" y="1442"/>
                </a:lnTo>
                <a:lnTo>
                  <a:pt x="65" y="1464"/>
                </a:lnTo>
                <a:lnTo>
                  <a:pt x="76" y="1484"/>
                </a:lnTo>
                <a:lnTo>
                  <a:pt x="88" y="1504"/>
                </a:lnTo>
                <a:lnTo>
                  <a:pt x="102" y="1523"/>
                </a:lnTo>
                <a:lnTo>
                  <a:pt x="118" y="1539"/>
                </a:lnTo>
                <a:lnTo>
                  <a:pt x="134" y="1556"/>
                </a:lnTo>
                <a:lnTo>
                  <a:pt x="152" y="1570"/>
                </a:lnTo>
                <a:lnTo>
                  <a:pt x="171" y="1584"/>
                </a:lnTo>
                <a:lnTo>
                  <a:pt x="189" y="1596"/>
                </a:lnTo>
                <a:lnTo>
                  <a:pt x="209" y="1605"/>
                </a:lnTo>
                <a:lnTo>
                  <a:pt x="230" y="1615"/>
                </a:lnTo>
                <a:lnTo>
                  <a:pt x="253" y="1622"/>
                </a:lnTo>
                <a:lnTo>
                  <a:pt x="275" y="1626"/>
                </a:lnTo>
                <a:lnTo>
                  <a:pt x="299" y="1630"/>
                </a:lnTo>
                <a:lnTo>
                  <a:pt x="354" y="1636"/>
                </a:lnTo>
                <a:lnTo>
                  <a:pt x="409" y="1642"/>
                </a:lnTo>
                <a:lnTo>
                  <a:pt x="521" y="1650"/>
                </a:lnTo>
                <a:lnTo>
                  <a:pt x="631" y="1656"/>
                </a:lnTo>
                <a:lnTo>
                  <a:pt x="743" y="1659"/>
                </a:lnTo>
                <a:lnTo>
                  <a:pt x="855" y="1662"/>
                </a:lnTo>
                <a:lnTo>
                  <a:pt x="967" y="1663"/>
                </a:lnTo>
                <a:lnTo>
                  <a:pt x="1190" y="1664"/>
                </a:lnTo>
                <a:lnTo>
                  <a:pt x="1413" y="1663"/>
                </a:lnTo>
                <a:lnTo>
                  <a:pt x="1525" y="1662"/>
                </a:lnTo>
                <a:lnTo>
                  <a:pt x="1637" y="1659"/>
                </a:lnTo>
                <a:lnTo>
                  <a:pt x="1747" y="1656"/>
                </a:lnTo>
                <a:lnTo>
                  <a:pt x="1859" y="1650"/>
                </a:lnTo>
                <a:lnTo>
                  <a:pt x="1971" y="1642"/>
                </a:lnTo>
                <a:lnTo>
                  <a:pt x="2026" y="1636"/>
                </a:lnTo>
                <a:lnTo>
                  <a:pt x="2081" y="1630"/>
                </a:lnTo>
                <a:lnTo>
                  <a:pt x="2105" y="1626"/>
                </a:lnTo>
                <a:lnTo>
                  <a:pt x="2127" y="1622"/>
                </a:lnTo>
                <a:lnTo>
                  <a:pt x="2148" y="1615"/>
                </a:lnTo>
                <a:lnTo>
                  <a:pt x="2170" y="1605"/>
                </a:lnTo>
                <a:lnTo>
                  <a:pt x="2191" y="1596"/>
                </a:lnTo>
                <a:lnTo>
                  <a:pt x="2209" y="1584"/>
                </a:lnTo>
                <a:lnTo>
                  <a:pt x="2228" y="1570"/>
                </a:lnTo>
                <a:lnTo>
                  <a:pt x="2246" y="1556"/>
                </a:lnTo>
                <a:lnTo>
                  <a:pt x="2262" y="1539"/>
                </a:lnTo>
                <a:lnTo>
                  <a:pt x="2278" y="1523"/>
                </a:lnTo>
                <a:lnTo>
                  <a:pt x="2291" y="1504"/>
                </a:lnTo>
                <a:lnTo>
                  <a:pt x="2304" y="1484"/>
                </a:lnTo>
                <a:lnTo>
                  <a:pt x="2314" y="1464"/>
                </a:lnTo>
                <a:lnTo>
                  <a:pt x="2325" y="1442"/>
                </a:lnTo>
                <a:lnTo>
                  <a:pt x="2332" y="1419"/>
                </a:lnTo>
                <a:lnTo>
                  <a:pt x="2339" y="1396"/>
                </a:lnTo>
                <a:lnTo>
                  <a:pt x="2346" y="1362"/>
                </a:lnTo>
                <a:lnTo>
                  <a:pt x="2352" y="1327"/>
                </a:lnTo>
                <a:lnTo>
                  <a:pt x="2358" y="1293"/>
                </a:lnTo>
                <a:lnTo>
                  <a:pt x="2362" y="1257"/>
                </a:lnTo>
                <a:lnTo>
                  <a:pt x="2369" y="1187"/>
                </a:lnTo>
                <a:lnTo>
                  <a:pt x="2375" y="1116"/>
                </a:lnTo>
                <a:lnTo>
                  <a:pt x="2378" y="1044"/>
                </a:lnTo>
                <a:lnTo>
                  <a:pt x="2380" y="973"/>
                </a:lnTo>
                <a:lnTo>
                  <a:pt x="2380" y="832"/>
                </a:lnTo>
                <a:lnTo>
                  <a:pt x="2380" y="691"/>
                </a:lnTo>
                <a:lnTo>
                  <a:pt x="2378" y="620"/>
                </a:lnTo>
                <a:lnTo>
                  <a:pt x="2375" y="548"/>
                </a:lnTo>
                <a:lnTo>
                  <a:pt x="2371" y="477"/>
                </a:lnTo>
                <a:lnTo>
                  <a:pt x="2367" y="442"/>
                </a:lnTo>
                <a:lnTo>
                  <a:pt x="2364" y="407"/>
                </a:lnTo>
                <a:lnTo>
                  <a:pt x="2358" y="371"/>
                </a:lnTo>
                <a:lnTo>
                  <a:pt x="2353" y="337"/>
                </a:lnTo>
                <a:lnTo>
                  <a:pt x="2346" y="302"/>
                </a:lnTo>
                <a:lnTo>
                  <a:pt x="2339" y="268"/>
                </a:lnTo>
                <a:close/>
                <a:moveTo>
                  <a:pt x="954" y="1359"/>
                </a:moveTo>
                <a:lnTo>
                  <a:pt x="954" y="330"/>
                </a:lnTo>
                <a:lnTo>
                  <a:pt x="1565" y="845"/>
                </a:lnTo>
                <a:lnTo>
                  <a:pt x="954" y="1359"/>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lIns="146304" tIns="73152" rIns="146304" bIns="73152"/>
          <a:lstStyle/>
          <a:p>
            <a:endParaRPr lang="en-US" dirty="0">
              <a:latin typeface="BentonSans Book"/>
            </a:endParaRPr>
          </a:p>
        </p:txBody>
      </p:sp>
      <p:sp>
        <p:nvSpPr>
          <p:cNvPr id="28717" name="Content Placeholder 1"/>
          <p:cNvSpPr txBox="1">
            <a:spLocks/>
          </p:cNvSpPr>
          <p:nvPr/>
        </p:nvSpPr>
        <p:spPr bwMode="auto">
          <a:xfrm>
            <a:off x="10966450" y="5157788"/>
            <a:ext cx="904875" cy="188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instagram</a:t>
            </a:r>
          </a:p>
        </p:txBody>
      </p:sp>
      <p:sp>
        <p:nvSpPr>
          <p:cNvPr id="28718" name="Content Placeholder 1"/>
          <p:cNvSpPr txBox="1">
            <a:spLocks/>
          </p:cNvSpPr>
          <p:nvPr/>
        </p:nvSpPr>
        <p:spPr bwMode="auto">
          <a:xfrm>
            <a:off x="12193588" y="5175250"/>
            <a:ext cx="1023937" cy="153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600">
                <a:solidFill>
                  <a:schemeClr val="tx1"/>
                </a:solidFill>
                <a:latin typeface="Gill Sans MT" charset="0"/>
                <a:ea typeface="ＭＳ Ｐゴシック" charset="0"/>
                <a:cs typeface="ＭＳ Ｐゴシック" charset="0"/>
              </a:defRPr>
            </a:lvl1pPr>
            <a:lvl2pPr marL="742950" indent="-285750">
              <a:defRPr sz="2600">
                <a:solidFill>
                  <a:schemeClr val="tx1"/>
                </a:solidFill>
                <a:latin typeface="Gill Sans MT" charset="0"/>
                <a:ea typeface="ＭＳ Ｐゴシック" charset="0"/>
              </a:defRPr>
            </a:lvl2pPr>
            <a:lvl3pPr marL="1143000" indent="-228600">
              <a:defRPr sz="2600">
                <a:solidFill>
                  <a:schemeClr val="tx1"/>
                </a:solidFill>
                <a:latin typeface="Gill Sans MT" charset="0"/>
                <a:ea typeface="ＭＳ Ｐゴシック" charset="0"/>
              </a:defRPr>
            </a:lvl3pPr>
            <a:lvl4pPr marL="1600200" indent="-228600">
              <a:defRPr sz="2600">
                <a:solidFill>
                  <a:schemeClr val="tx1"/>
                </a:solidFill>
                <a:latin typeface="Gill Sans MT" charset="0"/>
                <a:ea typeface="ＭＳ Ｐゴシック" charset="0"/>
              </a:defRPr>
            </a:lvl4pPr>
            <a:lvl5pPr marL="2057400" indent="-228600">
              <a:defRPr sz="2600">
                <a:solidFill>
                  <a:schemeClr val="tx1"/>
                </a:solidFill>
                <a:latin typeface="Gill Sans MT" charset="0"/>
                <a:ea typeface="ＭＳ Ｐゴシック" charset="0"/>
              </a:defRPr>
            </a:lvl5pPr>
            <a:lvl6pPr marL="2514600" indent="-228600" defTabSz="1304925" fontAlgn="base">
              <a:spcBef>
                <a:spcPct val="0"/>
              </a:spcBef>
              <a:spcAft>
                <a:spcPct val="0"/>
              </a:spcAft>
              <a:defRPr sz="2600">
                <a:solidFill>
                  <a:schemeClr val="tx1"/>
                </a:solidFill>
                <a:latin typeface="Gill Sans MT" charset="0"/>
                <a:ea typeface="ＭＳ Ｐゴシック" charset="0"/>
              </a:defRPr>
            </a:lvl6pPr>
            <a:lvl7pPr marL="2971800" indent="-228600" defTabSz="1304925" fontAlgn="base">
              <a:spcBef>
                <a:spcPct val="0"/>
              </a:spcBef>
              <a:spcAft>
                <a:spcPct val="0"/>
              </a:spcAft>
              <a:defRPr sz="2600">
                <a:solidFill>
                  <a:schemeClr val="tx1"/>
                </a:solidFill>
                <a:latin typeface="Gill Sans MT" charset="0"/>
                <a:ea typeface="ＭＳ Ｐゴシック" charset="0"/>
              </a:defRPr>
            </a:lvl7pPr>
            <a:lvl8pPr marL="3429000" indent="-228600" defTabSz="1304925" fontAlgn="base">
              <a:spcBef>
                <a:spcPct val="0"/>
              </a:spcBef>
              <a:spcAft>
                <a:spcPct val="0"/>
              </a:spcAft>
              <a:defRPr sz="2600">
                <a:solidFill>
                  <a:schemeClr val="tx1"/>
                </a:solidFill>
                <a:latin typeface="Gill Sans MT" charset="0"/>
                <a:ea typeface="ＭＳ Ｐゴシック" charset="0"/>
              </a:defRPr>
            </a:lvl8pPr>
            <a:lvl9pPr marL="3886200" indent="-228600" defTabSz="1304925" fontAlgn="base">
              <a:spcBef>
                <a:spcPct val="0"/>
              </a:spcBef>
              <a:spcAft>
                <a:spcPct val="0"/>
              </a:spcAft>
              <a:defRPr sz="2600">
                <a:solidFill>
                  <a:schemeClr val="tx1"/>
                </a:solidFill>
                <a:latin typeface="Gill Sans MT" charset="0"/>
                <a:ea typeface="ＭＳ Ｐゴシック" charset="0"/>
              </a:defRPr>
            </a:lvl9pPr>
          </a:lstStyle>
          <a:p>
            <a:pPr algn="ctr">
              <a:spcBef>
                <a:spcPct val="20000"/>
              </a:spcBef>
              <a:buFont typeface="Arial" charset="0"/>
              <a:buNone/>
            </a:pPr>
            <a:r>
              <a:rPr lang="en-US" sz="1000">
                <a:solidFill>
                  <a:schemeClr val="bg1"/>
                </a:solidFill>
                <a:latin typeface="Merriweather Light" charset="0"/>
                <a:cs typeface="Merriweather Light" charset="0"/>
              </a:rPr>
              <a:t>googleplus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10_deskto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40434" y="1626041"/>
            <a:ext cx="4169901" cy="3129748"/>
          </a:xfrm>
          <a:prstGeom prst="rect">
            <a:avLst/>
          </a:prstGeom>
        </p:spPr>
      </p:pic>
      <p:pic>
        <p:nvPicPr>
          <p:cNvPr id="2" name="Picture 1" descr="T10_online_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10855" y="4854381"/>
            <a:ext cx="3467140" cy="2597059"/>
          </a:xfrm>
          <a:prstGeom prst="rect">
            <a:avLst/>
          </a:prstGeom>
        </p:spPr>
      </p:pic>
      <p:sp>
        <p:nvSpPr>
          <p:cNvPr id="3" name="Text Placeholder 2"/>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Product Photos</a:t>
            </a:r>
          </a:p>
        </p:txBody>
      </p:sp>
      <p:pic>
        <p:nvPicPr>
          <p:cNvPr id="29700" name="Picture 4" descr="MacBookPro.png"/>
          <p:cNvPicPr>
            <a:picLocks noChangeAspect="1"/>
          </p:cNvPicPr>
          <p:nvPr/>
        </p:nvPicPr>
        <p:blipFill>
          <a:blip r:embed="rId4" cstate="email">
            <a:extLst>
              <a:ext uri="{28A0092B-C50C-407E-A947-70E740481C1C}">
                <a14:useLocalDpi xmlns:a14="http://schemas.microsoft.com/office/drawing/2010/main" val="0"/>
              </a:ext>
            </a:extLst>
          </a:blip>
          <a:srcRect t="8110" b="7834"/>
          <a:stretch>
            <a:fillRect/>
          </a:stretch>
        </p:blipFill>
        <p:spPr bwMode="auto">
          <a:xfrm>
            <a:off x="6483350" y="1641475"/>
            <a:ext cx="4554538" cy="244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3" descr="Vizable.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7059613" y="4702175"/>
            <a:ext cx="3589337"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p:cNvSpPr/>
          <p:nvPr/>
        </p:nvSpPr>
        <p:spPr>
          <a:xfrm>
            <a:off x="4352925" y="1803400"/>
            <a:ext cx="4144963"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Desktop</a:t>
            </a:r>
          </a:p>
        </p:txBody>
      </p:sp>
      <p:sp>
        <p:nvSpPr>
          <p:cNvPr id="14" name="Rectangle 13"/>
          <p:cNvSpPr/>
          <p:nvPr/>
        </p:nvSpPr>
        <p:spPr>
          <a:xfrm>
            <a:off x="4141788" y="4881563"/>
            <a:ext cx="3530600" cy="906462"/>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Server</a:t>
            </a:r>
          </a:p>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Online</a:t>
            </a:r>
          </a:p>
        </p:txBody>
      </p:sp>
      <p:sp>
        <p:nvSpPr>
          <p:cNvPr id="15" name="Rectangle 14"/>
          <p:cNvSpPr/>
          <p:nvPr/>
        </p:nvSpPr>
        <p:spPr>
          <a:xfrm>
            <a:off x="10653713" y="1803400"/>
            <a:ext cx="323056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a:solidFill>
                  <a:srgbClr val="4C4C4C"/>
                </a:solidFill>
                <a:latin typeface="BentonSans Book"/>
                <a:ea typeface="+mn-ea"/>
                <a:cs typeface="BentonSans Book"/>
              </a:rPr>
              <a:t>Tableau Public</a:t>
            </a:r>
          </a:p>
        </p:txBody>
      </p:sp>
      <p:sp>
        <p:nvSpPr>
          <p:cNvPr id="16" name="Rectangle 15"/>
          <p:cNvSpPr/>
          <p:nvPr/>
        </p:nvSpPr>
        <p:spPr>
          <a:xfrm>
            <a:off x="10774363" y="4881563"/>
            <a:ext cx="3109912" cy="492125"/>
          </a:xfrm>
          <a:prstGeom prst="rect">
            <a:avLst/>
          </a:prstGeom>
        </p:spPr>
        <p:txBody>
          <a:bodyPr lIns="146304" tIns="73152" rIns="146304" bIns="73152">
            <a:spAutoFit/>
          </a:bodyPr>
          <a:lstStyle/>
          <a:p>
            <a:pPr defTabSz="1306221" fontAlgn="auto">
              <a:spcBef>
                <a:spcPct val="20000"/>
              </a:spcBef>
              <a:spcAft>
                <a:spcPts val="0"/>
              </a:spcAft>
              <a:defRPr/>
            </a:pPr>
            <a:r>
              <a:rPr lang="en-US" sz="2200" kern="0" dirty="0" err="1">
                <a:solidFill>
                  <a:srgbClr val="4C4C4C"/>
                </a:solidFill>
                <a:latin typeface="BentonSans Book"/>
                <a:ea typeface="+mn-ea"/>
                <a:cs typeface="BentonSans Book"/>
              </a:rPr>
              <a:t>Vizable</a:t>
            </a:r>
            <a:endParaRPr lang="en-US" sz="2200" kern="0" dirty="0">
              <a:solidFill>
                <a:srgbClr val="4C4C4C"/>
              </a:solidFill>
              <a:latin typeface="BentonSans Book"/>
              <a:ea typeface="+mn-ea"/>
              <a:cs typeface="BentonSans Book"/>
            </a:endParaRPr>
          </a:p>
        </p:txBody>
      </p:sp>
    </p:spTree>
    <p:extLst>
      <p:ext uri="{BB962C8B-B14F-4D97-AF65-F5344CB8AC3E}">
        <p14:creationId xmlns:p14="http://schemas.microsoft.com/office/powerpoint/2010/main" val="4226113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142931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859933E-B0D3-4887-A439-4FB1935464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229" b="3229"/>
          <a:stretch>
            <a:fillRect/>
          </a:stretch>
        </p:blipFill>
        <p:spPr/>
      </p:pic>
    </p:spTree>
    <p:extLst>
      <p:ext uri="{BB962C8B-B14F-4D97-AF65-F5344CB8AC3E}">
        <p14:creationId xmlns:p14="http://schemas.microsoft.com/office/powerpoint/2010/main" val="2464762266"/>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J8A1987_2-b.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608" y="1776715"/>
            <a:ext cx="4114800" cy="2743200"/>
          </a:xfrm>
          <a:prstGeom prst="rect">
            <a:avLst/>
          </a:prstGeom>
        </p:spPr>
      </p:pic>
      <p:pic>
        <p:nvPicPr>
          <p:cNvPr id="2" name="Picture 1" descr="sm_J8A9086.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862076" y="1754539"/>
            <a:ext cx="4118297" cy="2745531"/>
          </a:xfrm>
          <a:prstGeom prst="rect">
            <a:avLst/>
          </a:prstGeom>
        </p:spPr>
      </p:pic>
      <p:sp>
        <p:nvSpPr>
          <p:cNvPr id="8" name="Text Placeholder 7"/>
          <p:cNvSpPr>
            <a:spLocks noGrp="1"/>
          </p:cNvSpPr>
          <p:nvPr>
            <p:ph type="body" sz="quarter" idx="4294967295"/>
          </p:nvPr>
        </p:nvSpPr>
        <p:spPr>
          <a:xfrm>
            <a:off x="5263623" y="5076825"/>
            <a:ext cx="4130675" cy="2262188"/>
          </a:xfrm>
          <a:prstGeom prst="rect">
            <a:avLst/>
          </a:prstGeom>
          <a:solidFill>
            <a:srgbClr val="FFFFFF"/>
          </a:solidFill>
        </p:spPr>
        <p:txBody>
          <a:bodyPr lIns="0" tIns="0" rIns="0" bIns="0">
            <a:spAutoFit/>
          </a:bodyPr>
          <a:lstStyle/>
          <a:p>
            <a:pPr marL="0" indent="0" defTabSz="1306221" fontAlgn="auto">
              <a:spcBef>
                <a:spcPts val="0"/>
              </a:spcBef>
              <a:spcAft>
                <a:spcPts val="0"/>
              </a:spcAft>
              <a:buFont typeface="Arial" panose="020B0604020202020204" pitchFamily="34" charset="0"/>
              <a:buNone/>
              <a:defRPr/>
            </a:pPr>
            <a:r>
              <a:rPr lang="en-US" sz="2100" dirty="0">
                <a:solidFill>
                  <a:schemeClr val="accent5"/>
                </a:solidFill>
                <a:latin typeface="Merriweather Light"/>
                <a:ea typeface="+mn-ea"/>
                <a:cs typeface="Merriweather Light"/>
              </a:rPr>
              <a:t>Software Focused: Photography is a good way </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to help contextualize and humanize content.</a:t>
            </a:r>
            <a:br>
              <a:rPr lang="en-US" sz="2100" dirty="0">
                <a:solidFill>
                  <a:schemeClr val="accent5"/>
                </a:solidFill>
                <a:latin typeface="Merriweather Light"/>
                <a:ea typeface="+mn-ea"/>
                <a:cs typeface="Merriweather Light"/>
              </a:rPr>
            </a:br>
            <a:r>
              <a:rPr lang="en-US" sz="2100" dirty="0">
                <a:solidFill>
                  <a:schemeClr val="accent5"/>
                </a:solidFill>
                <a:latin typeface="Merriweather Light"/>
                <a:ea typeface="+mn-ea"/>
                <a:cs typeface="Merriweather Light"/>
              </a:rPr>
              <a:t>Focusing in on product screens as a main visual makes our product front and center.</a:t>
            </a:r>
          </a:p>
        </p:txBody>
      </p:sp>
      <p:sp>
        <p:nvSpPr>
          <p:cNvPr id="31746" name="Text Placeholder 3"/>
          <p:cNvSpPr>
            <a:spLocks noGrp="1"/>
          </p:cNvSpPr>
          <p:nvPr>
            <p:ph type="body" sz="quarter" idx="4294967295"/>
          </p:nvPr>
        </p:nvSpPr>
        <p:spPr bwMode="auto">
          <a:xfrm>
            <a:off x="695325" y="5080000"/>
            <a:ext cx="4114800" cy="1665288"/>
          </a:xfrm>
          <a:prstGeom prst="rect">
            <a:avLst/>
          </a:prstGeom>
          <a:solidFill>
            <a:schemeClr val="bg1"/>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Context Important: Composed photos can tell a story through context within the photo’s environment.</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7" name="Text Placeholder 4"/>
          <p:cNvSpPr>
            <a:spLocks noGrp="1"/>
          </p:cNvSpPr>
          <p:nvPr>
            <p:ph type="body" sz="quarter" idx="4294967295"/>
          </p:nvPr>
        </p:nvSpPr>
        <p:spPr bwMode="auto">
          <a:xfrm>
            <a:off x="9769475" y="5075238"/>
            <a:ext cx="4114800" cy="1681162"/>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marL="0" indent="0">
              <a:buFont typeface="Arial" charset="0"/>
              <a:buNone/>
            </a:pPr>
            <a:r>
              <a:rPr lang="en-US" sz="2100" dirty="0">
                <a:solidFill>
                  <a:srgbClr val="4C4C4C"/>
                </a:solidFill>
                <a:latin typeface="Merriweather Light" charset="0"/>
                <a:cs typeface="Merriweather Light" charset="0"/>
              </a:rPr>
              <a:t>Lifestyle Important: Photos that show more lifestyle, environment, </a:t>
            </a:r>
            <a:br>
              <a:rPr lang="en-US" sz="2100" dirty="0">
                <a:solidFill>
                  <a:srgbClr val="4C4C4C"/>
                </a:solidFill>
                <a:latin typeface="Merriweather Light" charset="0"/>
                <a:cs typeface="Merriweather Light" charset="0"/>
              </a:rPr>
            </a:br>
            <a:r>
              <a:rPr lang="en-US" sz="2100" dirty="0">
                <a:solidFill>
                  <a:srgbClr val="4C4C4C"/>
                </a:solidFill>
                <a:latin typeface="Merriweather Light" charset="0"/>
                <a:cs typeface="Merriweather Light" charset="0"/>
              </a:rPr>
              <a:t>and context used.</a:t>
            </a:r>
          </a:p>
          <a:p>
            <a:pPr marL="0" indent="0">
              <a:buFont typeface="Arial" charset="0"/>
              <a:buNone/>
            </a:pPr>
            <a:endParaRPr lang="en-US" sz="2100" dirty="0">
              <a:solidFill>
                <a:srgbClr val="4C4C4C"/>
              </a:solidFill>
              <a:latin typeface="Merriweather Light" charset="0"/>
              <a:cs typeface="Merriweather Light" charset="0"/>
            </a:endParaRPr>
          </a:p>
        </p:txBody>
      </p:sp>
      <p:sp>
        <p:nvSpPr>
          <p:cNvPr id="31748" name="Text Placeholder 2"/>
          <p:cNvSpPr>
            <a:spLocks noGrp="1"/>
          </p:cNvSpPr>
          <p:nvPr>
            <p:ph type="body" sz="quarter" idx="4294967295"/>
          </p:nvPr>
        </p:nvSpPr>
        <p:spPr bwMode="auto">
          <a:xfrm>
            <a:off x="693738" y="581025"/>
            <a:ext cx="13268325" cy="6350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 typeface="Arial" charset="0"/>
              <a:buNone/>
            </a:pPr>
            <a:r>
              <a:rPr lang="en-US" dirty="0">
                <a:solidFill>
                  <a:srgbClr val="4C4C4C"/>
                </a:solidFill>
                <a:latin typeface="BentonSans Book" charset="0"/>
                <a:cs typeface="BentonSans Book" charset="0"/>
              </a:rPr>
              <a:t>Tableau Photography</a:t>
            </a:r>
          </a:p>
        </p:txBody>
      </p:sp>
      <p:pic>
        <p:nvPicPr>
          <p:cNvPr id="7" name="Picture 6" descr="sm_J8A9060-sm.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5088" y="1750257"/>
            <a:ext cx="4114800" cy="2743200"/>
          </a:xfrm>
          <a:prstGeom prst="rect">
            <a:avLst/>
          </a:prstGeom>
        </p:spPr>
      </p:pic>
    </p:spTree>
    <p:extLst>
      <p:ext uri="{BB962C8B-B14F-4D97-AF65-F5344CB8AC3E}">
        <p14:creationId xmlns:p14="http://schemas.microsoft.com/office/powerpoint/2010/main" val="762184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744538" y="1822450"/>
          <a:ext cx="13138150" cy="5032377"/>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18911">
                <a:tc>
                  <a:txBody>
                    <a:bodyPr/>
                    <a:lstStyle/>
                    <a:p>
                      <a:r>
                        <a:rPr lang="en-US" sz="2400" b="0" i="0" dirty="0">
                          <a:solidFill>
                            <a:schemeClr val="bg1"/>
                          </a:solidFill>
                          <a:latin typeface="BentonSans Book"/>
                          <a:cs typeface="BentonSans Book"/>
                        </a:rPr>
                        <a:t>Header 1</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2</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a:t>
                      </a:r>
                      <a:r>
                        <a:rPr lang="en-US" sz="2400" b="0" i="0" baseline="0" dirty="0">
                          <a:solidFill>
                            <a:schemeClr val="bg1"/>
                          </a:solidFill>
                          <a:latin typeface="BentonSans Book"/>
                          <a:cs typeface="BentonSans Book"/>
                        </a:rPr>
                        <a:t> 3</a:t>
                      </a:r>
                      <a:endParaRPr lang="en-US" sz="2400" b="0" i="0" dirty="0">
                        <a:solidFill>
                          <a:schemeClr val="bg1"/>
                        </a:solidFill>
                        <a:latin typeface="BentonSans Book"/>
                        <a:cs typeface="BentonSans Book"/>
                      </a:endParaRP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4</a:t>
                      </a:r>
                    </a:p>
                  </a:txBody>
                  <a:tcPr marL="171834" marR="171834" marT="42955" marB="42955" anchor="ctr">
                    <a:lnB w="38100" cmpd="sng">
                      <a:noFill/>
                    </a:lnB>
                    <a:solidFill>
                      <a:srgbClr val="4C4C4C"/>
                    </a:solidFill>
                  </a:tcPr>
                </a:tc>
                <a:tc>
                  <a:txBody>
                    <a:bodyPr/>
                    <a:lstStyle/>
                    <a:p>
                      <a:r>
                        <a:rPr lang="en-US" sz="2400" b="0" i="0" dirty="0">
                          <a:solidFill>
                            <a:schemeClr val="bg1"/>
                          </a:solidFill>
                          <a:latin typeface="BentonSans Book"/>
                          <a:cs typeface="BentonSans Book"/>
                        </a:rPr>
                        <a:t>Header 5</a:t>
                      </a:r>
                    </a:p>
                  </a:txBody>
                  <a:tcPr marL="171834" marR="171834" marT="42955" marB="42955" anchor="ctr">
                    <a:lnB w="38100" cmpd="sng">
                      <a:noFill/>
                    </a:lnB>
                    <a:solidFill>
                      <a:srgbClr val="4C4C4C"/>
                    </a:solidFill>
                  </a:tcPr>
                </a:tc>
                <a:extLst>
                  <a:ext uri="{0D108BD9-81ED-4DB2-BD59-A6C34878D82A}">
                    <a16:rowId xmlns:a16="http://schemas.microsoft.com/office/drawing/2014/main" val="10000"/>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18911">
                <a:tc>
                  <a:txBody>
                    <a:bodyPr/>
                    <a:lstStyle/>
                    <a:p>
                      <a:r>
                        <a:rPr lang="en-US" sz="2400" dirty="0">
                          <a:solidFill>
                            <a:schemeClr val="accent5"/>
                          </a:solidFill>
                          <a:latin typeface="Merriweather Light"/>
                          <a:cs typeface="Merriweather Light"/>
                        </a:rPr>
                        <a:t>Content</a:t>
                      </a:r>
                    </a:p>
                  </a:txBody>
                  <a:tcPr marL="171834" marR="171834" marT="42955" marB="42955"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400" dirty="0">
                          <a:solidFill>
                            <a:schemeClr val="accent5"/>
                          </a:solidFill>
                          <a:latin typeface="Merriweather Light"/>
                          <a:cs typeface="Merriweather Light"/>
                        </a:rPr>
                        <a:t>Content</a:t>
                      </a:r>
                    </a:p>
                  </a:txBody>
                  <a:tcPr marL="171834" marR="171834" marT="42955" marB="42955"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A)</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69938115"/>
              </p:ext>
            </p:extLst>
          </p:nvPr>
        </p:nvGraphicFramePr>
        <p:xfrm>
          <a:off x="676275" y="1765300"/>
          <a:ext cx="13138150" cy="5356225"/>
        </p:xfrm>
        <a:graphic>
          <a:graphicData uri="http://schemas.openxmlformats.org/drawingml/2006/table">
            <a:tbl>
              <a:tblPr firstRow="1" bandRow="1">
                <a:tableStyleId>{5C22544A-7EE6-4342-B048-85BDC9FD1C3A}</a:tableStyleId>
              </a:tblPr>
              <a:tblGrid>
                <a:gridCol w="2627630">
                  <a:extLst>
                    <a:ext uri="{9D8B030D-6E8A-4147-A177-3AD203B41FA5}">
                      <a16:colId xmlns:a16="http://schemas.microsoft.com/office/drawing/2014/main" val="20000"/>
                    </a:ext>
                  </a:extLst>
                </a:gridCol>
                <a:gridCol w="2627630">
                  <a:extLst>
                    <a:ext uri="{9D8B030D-6E8A-4147-A177-3AD203B41FA5}">
                      <a16:colId xmlns:a16="http://schemas.microsoft.com/office/drawing/2014/main" val="20001"/>
                    </a:ext>
                  </a:extLst>
                </a:gridCol>
                <a:gridCol w="2627630">
                  <a:extLst>
                    <a:ext uri="{9D8B030D-6E8A-4147-A177-3AD203B41FA5}">
                      <a16:colId xmlns:a16="http://schemas.microsoft.com/office/drawing/2014/main" val="20002"/>
                    </a:ext>
                  </a:extLst>
                </a:gridCol>
                <a:gridCol w="2627630">
                  <a:extLst>
                    <a:ext uri="{9D8B030D-6E8A-4147-A177-3AD203B41FA5}">
                      <a16:colId xmlns:a16="http://schemas.microsoft.com/office/drawing/2014/main" val="20003"/>
                    </a:ext>
                  </a:extLst>
                </a:gridCol>
                <a:gridCol w="2627630">
                  <a:extLst>
                    <a:ext uri="{9D8B030D-6E8A-4147-A177-3AD203B41FA5}">
                      <a16:colId xmlns:a16="http://schemas.microsoft.com/office/drawing/2014/main" val="20004"/>
                    </a:ext>
                  </a:extLst>
                </a:gridCol>
              </a:tblGrid>
              <a:tr h="765175">
                <a:tc>
                  <a:txBody>
                    <a:bodyPr/>
                    <a:lstStyle/>
                    <a:p>
                      <a:r>
                        <a:rPr lang="en-US" sz="2600" b="0" dirty="0">
                          <a:solidFill>
                            <a:schemeClr val="accent5"/>
                          </a:solidFill>
                          <a:latin typeface="BentonSans Book"/>
                        </a:rPr>
                        <a:t>Header 1</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2</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a:t>
                      </a:r>
                      <a:r>
                        <a:rPr lang="en-US" sz="2600" b="0" baseline="0" dirty="0">
                          <a:solidFill>
                            <a:schemeClr val="accent5"/>
                          </a:solidFill>
                          <a:latin typeface="BentonSans Book"/>
                        </a:rPr>
                        <a:t> 3</a:t>
                      </a:r>
                      <a:endParaRPr lang="en-US" sz="2600" b="0" dirty="0">
                        <a:solidFill>
                          <a:schemeClr val="accent5"/>
                        </a:solidFill>
                        <a:latin typeface="BentonSans Book"/>
                      </a:endParaRP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4</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tc>
                  <a:txBody>
                    <a:bodyPr/>
                    <a:lstStyle/>
                    <a:p>
                      <a:r>
                        <a:rPr lang="en-US" sz="2600" b="0" dirty="0">
                          <a:solidFill>
                            <a:schemeClr val="accent5"/>
                          </a:solidFill>
                          <a:latin typeface="BentonSans Book"/>
                        </a:rPr>
                        <a:t>Header 5</a:t>
                      </a:r>
                    </a:p>
                  </a:txBody>
                  <a:tcPr marL="182880"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4C4C4C"/>
                      </a:solidFill>
                      <a:prstDash val="solid"/>
                      <a:round/>
                      <a:headEnd type="none" w="med" len="med"/>
                      <a:tailEnd type="none" w="med" len="med"/>
                    </a:lnB>
                    <a:noFill/>
                  </a:tcPr>
                </a:tc>
                <a:extLst>
                  <a:ext uri="{0D108BD9-81ED-4DB2-BD59-A6C34878D82A}">
                    <a16:rowId xmlns:a16="http://schemas.microsoft.com/office/drawing/2014/main" val="10000"/>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28575" cap="flat" cmpd="sng" algn="ctr">
                      <a:solidFill>
                        <a:srgbClr val="4C4C4C"/>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65175">
                <a:tc>
                  <a:txBody>
                    <a:bodyPr/>
                    <a:lstStyle/>
                    <a:p>
                      <a:r>
                        <a:rPr lang="en-US" sz="2600" dirty="0">
                          <a:solidFill>
                            <a:schemeClr val="accent5"/>
                          </a:solidFill>
                          <a:latin typeface="Merriweather Light"/>
                          <a:cs typeface="Merriweather Light"/>
                        </a:rPr>
                        <a:t>Content</a:t>
                      </a:r>
                    </a:p>
                  </a:txBody>
                  <a:tcPr marL="182880" marR="182880" anchor="ct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2600" dirty="0">
                          <a:solidFill>
                            <a:schemeClr val="accent5"/>
                          </a:solidFill>
                          <a:latin typeface="Merriweather Light"/>
                          <a:cs typeface="Merriweather Light"/>
                        </a:rPr>
                        <a:t>Content</a:t>
                      </a:r>
                    </a:p>
                  </a:txBody>
                  <a:tcPr marL="182880" marR="182880" anchor="ctr">
                    <a:lnL w="12700" cap="flat" cmpd="sng" algn="ctr">
                      <a:solidFill>
                        <a:schemeClr val="bg1">
                          <a:lumMod val="7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5" name="Text Placeholder 4"/>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B)</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685800" y="1808163"/>
          <a:ext cx="13274676" cy="5487987"/>
        </p:xfrm>
        <a:graphic>
          <a:graphicData uri="http://schemas.openxmlformats.org/drawingml/2006/table">
            <a:tbl>
              <a:tblPr firstRow="1" bandRow="1">
                <a:tableStyleId>{5C22544A-7EE6-4342-B048-85BDC9FD1C3A}</a:tableStyleId>
              </a:tblPr>
              <a:tblGrid>
                <a:gridCol w="6637338">
                  <a:extLst>
                    <a:ext uri="{9D8B030D-6E8A-4147-A177-3AD203B41FA5}">
                      <a16:colId xmlns:a16="http://schemas.microsoft.com/office/drawing/2014/main" val="20000"/>
                    </a:ext>
                  </a:extLst>
                </a:gridCol>
                <a:gridCol w="6637338">
                  <a:extLst>
                    <a:ext uri="{9D8B030D-6E8A-4147-A177-3AD203B41FA5}">
                      <a16:colId xmlns:a16="http://schemas.microsoft.com/office/drawing/2014/main" val="20001"/>
                    </a:ext>
                  </a:extLst>
                </a:gridCol>
              </a:tblGrid>
              <a:tr h="778323">
                <a:tc>
                  <a:txBody>
                    <a:bodyPr/>
                    <a:lstStyle/>
                    <a:p>
                      <a:r>
                        <a:rPr lang="en-US" sz="2600" b="0" dirty="0">
                          <a:solidFill>
                            <a:schemeClr val="bg2"/>
                          </a:solidFill>
                          <a:latin typeface="BentonSans Book"/>
                        </a:rPr>
                        <a:t>Header 1</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tc>
                  <a:txBody>
                    <a:bodyPr/>
                    <a:lstStyle/>
                    <a:p>
                      <a:r>
                        <a:rPr lang="en-US" sz="2600" b="0" dirty="0">
                          <a:solidFill>
                            <a:schemeClr val="bg2"/>
                          </a:solidFill>
                          <a:latin typeface="BentonSans Book"/>
                        </a:rPr>
                        <a:t>Header 2</a:t>
                      </a:r>
                    </a:p>
                  </a:txBody>
                  <a:tcPr marL="182878" marR="182878" anchor="ctr">
                    <a:lnL w="12700" cap="flat" cmpd="sng" algn="ctr">
                      <a:solidFill>
                        <a:srgbClr val="4C4C4C"/>
                      </a:solidFill>
                      <a:prstDash val="solid"/>
                      <a:round/>
                      <a:headEnd type="none" w="med" len="med"/>
                      <a:tailEnd type="none" w="med" len="med"/>
                    </a:lnL>
                    <a:lnR w="12700" cap="flat" cmpd="sng" algn="ctr">
                      <a:solidFill>
                        <a:srgbClr val="4C4C4C"/>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4C4C4C"/>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1278002">
                <a:tc>
                  <a:txBody>
                    <a:bodyPr/>
                    <a:lstStyle/>
                    <a:p>
                      <a:r>
                        <a:rPr lang="en-US" sz="2000" dirty="0">
                          <a:solidFill>
                            <a:srgbClr val="4C4C4C"/>
                          </a:solidFill>
                          <a:latin typeface="Merriweather Light"/>
                          <a:cs typeface="Merriweather Light"/>
                        </a:rPr>
                        <a:t>To modify table, </a:t>
                      </a:r>
                      <a:r>
                        <a:rPr lang="en-US" sz="2000" b="1" i="0" dirty="0">
                          <a:solidFill>
                            <a:srgbClr val="4C4C4C"/>
                          </a:solidFill>
                          <a:latin typeface="Merriweather Regular"/>
                          <a:cs typeface="Merriweather Regular"/>
                        </a:rPr>
                        <a:t>first click anywhere</a:t>
                      </a:r>
                      <a:r>
                        <a:rPr lang="en-US" sz="2000" b="1" i="0" baseline="0" dirty="0">
                          <a:solidFill>
                            <a:srgbClr val="4C4C4C"/>
                          </a:solidFill>
                          <a:latin typeface="Merriweather Regular"/>
                          <a:cs typeface="Merriweather Regular"/>
                        </a:rPr>
                        <a:t> </a:t>
                      </a:r>
                      <a:r>
                        <a:rPr lang="en-US" sz="2000" dirty="0">
                          <a:solidFill>
                            <a:srgbClr val="4C4C4C"/>
                          </a:solidFill>
                          <a:latin typeface="Merriweather Light"/>
                          <a:cs typeface="Merriweather Light"/>
                        </a:rPr>
                        <a:t>in table,</a:t>
                      </a:r>
                      <a:br>
                        <a:rPr lang="en-US" sz="2000" dirty="0">
                          <a:solidFill>
                            <a:srgbClr val="4C4C4C"/>
                          </a:solidFill>
                          <a:latin typeface="Merriweather Light"/>
                          <a:cs typeface="Merriweather Light"/>
                        </a:rPr>
                      </a:br>
                      <a:r>
                        <a:rPr lang="en-US" sz="2000" dirty="0">
                          <a:solidFill>
                            <a:srgbClr val="4C4C4C"/>
                          </a:solidFill>
                          <a:latin typeface="Merriweather Light"/>
                          <a:cs typeface="Merriweather Light"/>
                        </a:rPr>
                        <a:t>so the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menu is highlighted</a:t>
                      </a:r>
                      <a:r>
                        <a:rPr lang="en-US" sz="2000" baseline="0" dirty="0">
                          <a:solidFill>
                            <a:srgbClr val="4C4C4C"/>
                          </a:solidFill>
                          <a:latin typeface="Merriweather Light"/>
                          <a:cs typeface="Merriweather Light"/>
                        </a:rPr>
                        <a:t> at top</a:t>
                      </a:r>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Shrink</a:t>
                      </a:r>
                      <a:r>
                        <a:rPr lang="en-US" sz="2000" baseline="0" dirty="0">
                          <a:solidFill>
                            <a:srgbClr val="4C4C4C"/>
                          </a:solidFill>
                          <a:latin typeface="Merriweather Light"/>
                          <a:cs typeface="Merriweather Light"/>
                        </a:rPr>
                        <a:t> or expand column widths by adjusting the </a:t>
                      </a:r>
                      <a:r>
                        <a:rPr lang="en-US" sz="2000" b="1" i="0" baseline="0" dirty="0">
                          <a:solidFill>
                            <a:srgbClr val="4C4C4C"/>
                          </a:solidFill>
                          <a:latin typeface="Merriweather Regular"/>
                          <a:cs typeface="Merriweather Regular"/>
                        </a:rPr>
                        <a:t>Cell Size</a:t>
                      </a:r>
                      <a:r>
                        <a:rPr lang="en-US" sz="2000" b="0" baseline="0" dirty="0">
                          <a:solidFill>
                            <a:srgbClr val="4C4C4C"/>
                          </a:solidFill>
                          <a:latin typeface="Merriweather Light"/>
                          <a:cs typeface="Merriweather Light"/>
                        </a:rPr>
                        <a:t>,</a:t>
                      </a:r>
                      <a:r>
                        <a:rPr lang="en-US" sz="2000" b="1" baseline="0" dirty="0">
                          <a:solidFill>
                            <a:srgbClr val="4C4C4C"/>
                          </a:solidFill>
                          <a:latin typeface="Merriweather Light"/>
                          <a:cs typeface="Merriweather Light"/>
                        </a:rPr>
                        <a:t> </a:t>
                      </a:r>
                      <a:r>
                        <a:rPr lang="en-US" sz="2000" b="0" baseline="0" dirty="0">
                          <a:solidFill>
                            <a:srgbClr val="4C4C4C"/>
                          </a:solidFill>
                          <a:latin typeface="Merriweather Light"/>
                          <a:cs typeface="Merriweather Light"/>
                        </a:rPr>
                        <a:t>or set them to same size with Distribute</a:t>
                      </a:r>
                      <a:endParaRPr lang="en-US" sz="2000" b="1"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4C4C4C"/>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278002">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table layout, click </a:t>
                      </a:r>
                      <a:r>
                        <a:rPr lang="en-US" sz="2000" b="1" i="0" dirty="0">
                          <a:solidFill>
                            <a:srgbClr val="4C4C4C"/>
                          </a:solidFill>
                          <a:latin typeface="Merriweather Regular"/>
                          <a:cs typeface="Merriweather Regular"/>
                        </a:rPr>
                        <a:t>Table Tools </a:t>
                      </a:r>
                      <a:r>
                        <a:rPr lang="en-US" sz="2000" dirty="0">
                          <a:solidFill>
                            <a:srgbClr val="4C4C4C"/>
                          </a:solidFill>
                          <a:latin typeface="Merriweather Light"/>
                          <a:cs typeface="Merriweather Light"/>
                        </a:rPr>
                        <a:t>&gt; </a:t>
                      </a:r>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To modify</a:t>
                      </a:r>
                      <a:r>
                        <a:rPr lang="en-US" sz="2000" baseline="0" dirty="0">
                          <a:solidFill>
                            <a:srgbClr val="4C4C4C"/>
                          </a:solidFill>
                          <a:latin typeface="Merriweather Light"/>
                          <a:cs typeface="Merriweather Light"/>
                        </a:rPr>
                        <a:t> the </a:t>
                      </a:r>
                      <a:r>
                        <a:rPr lang="en-US" sz="2000" b="0" baseline="0" dirty="0">
                          <a:solidFill>
                            <a:srgbClr val="4C4C4C"/>
                          </a:solidFill>
                          <a:latin typeface="Merriweather Light"/>
                          <a:cs typeface="Merriweather Light"/>
                        </a:rPr>
                        <a:t>table style</a:t>
                      </a:r>
                      <a:r>
                        <a:rPr lang="en-US" sz="2000" baseline="0" dirty="0">
                          <a:solidFill>
                            <a:srgbClr val="4C4C4C"/>
                          </a:solidFill>
                          <a:latin typeface="Merriweather Light"/>
                          <a:cs typeface="Merriweather Light"/>
                        </a:rPr>
                        <a:t>, click </a:t>
                      </a:r>
                      <a:r>
                        <a:rPr lang="en-US" sz="2000" b="1" i="0" baseline="0" dirty="0">
                          <a:solidFill>
                            <a:srgbClr val="4C4C4C"/>
                          </a:solidFill>
                          <a:latin typeface="Merriweather Regular"/>
                          <a:cs typeface="Merriweather Regular"/>
                        </a:rPr>
                        <a:t>Table Tools</a:t>
                      </a:r>
                      <a:r>
                        <a:rPr lang="en-US" sz="2000" b="1" baseline="0"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baseline="0" dirty="0">
                          <a:solidFill>
                            <a:srgbClr val="4C4C4C"/>
                          </a:solidFill>
                          <a:latin typeface="Merriweather Light"/>
                          <a:cs typeface="Merriweather Light"/>
                        </a:rPr>
                        <a:t> </a:t>
                      </a:r>
                      <a:r>
                        <a:rPr lang="en-US" sz="2000" b="0" i="0" u="none" kern="1200" dirty="0">
                          <a:solidFill>
                            <a:srgbClr val="4C4C4C"/>
                          </a:solidFill>
                          <a:latin typeface="Merriweather Heavy Italic"/>
                          <a:ea typeface="+mn-ea"/>
                          <a:cs typeface="Merriweather Heavy Italic"/>
                        </a:rPr>
                        <a:t>Design</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Use </a:t>
                      </a:r>
                      <a:r>
                        <a:rPr lang="en-US" sz="2000" b="1" i="0" dirty="0">
                          <a:solidFill>
                            <a:srgbClr val="4C4C4C"/>
                          </a:solidFill>
                          <a:latin typeface="Merriweather Regular"/>
                          <a:cs typeface="Merriweather Regular"/>
                        </a:rPr>
                        <a:t>Alignment</a:t>
                      </a:r>
                      <a:r>
                        <a:rPr lang="en-US" sz="2000"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settings to adjust </a:t>
                      </a:r>
                      <a:r>
                        <a:rPr lang="en-US" sz="2000" b="1" i="0" baseline="0" dirty="0">
                          <a:solidFill>
                            <a:srgbClr val="4C4C4C"/>
                          </a:solidFill>
                          <a:latin typeface="Merriweather Regular"/>
                          <a:cs typeface="Merriweather Regular"/>
                        </a:rPr>
                        <a:t>text alignment</a:t>
                      </a:r>
                      <a:r>
                        <a:rPr lang="en-US" sz="2000" baseline="0" dirty="0">
                          <a:solidFill>
                            <a:srgbClr val="4C4C4C"/>
                          </a:solidFill>
                          <a:latin typeface="Merriweather Light"/>
                          <a:cs typeface="Merriweather Light"/>
                        </a:rPr>
                        <a:t> and </a:t>
                      </a:r>
                      <a:r>
                        <a:rPr lang="en-US" sz="2000" b="1" i="0" baseline="0" dirty="0">
                          <a:solidFill>
                            <a:srgbClr val="4C4C4C"/>
                          </a:solidFill>
                          <a:latin typeface="Merriweather Regular"/>
                          <a:cs typeface="Merriweather Regular"/>
                        </a:rPr>
                        <a:t>cell margins</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1076830">
                <a:tc>
                  <a:txBody>
                    <a:bodyPr/>
                    <a:lstStyle/>
                    <a:p>
                      <a:r>
                        <a:rPr lang="en-US" sz="2000" b="0" i="0" u="none" dirty="0">
                          <a:solidFill>
                            <a:srgbClr val="4C4C4C"/>
                          </a:solidFill>
                          <a:latin typeface="Merriweather Heavy Italic"/>
                          <a:cs typeface="Merriweather Heavy Italic"/>
                        </a:rPr>
                        <a:t>Layout</a:t>
                      </a:r>
                      <a:r>
                        <a:rPr lang="en-US" sz="2000" b="1" i="1" u="none" dirty="0">
                          <a:solidFill>
                            <a:srgbClr val="4C4C4C"/>
                          </a:solidFill>
                          <a:latin typeface="Merriweather Light"/>
                          <a:cs typeface="Merriweather Light"/>
                        </a:rPr>
                        <a:t> </a:t>
                      </a:r>
                      <a:r>
                        <a:rPr lang="en-US" sz="2000" dirty="0">
                          <a:solidFill>
                            <a:srgbClr val="4C4C4C"/>
                          </a:solidFill>
                          <a:latin typeface="Merriweather Light"/>
                          <a:cs typeface="Merriweather Light"/>
                        </a:rPr>
                        <a:t>&gt; To </a:t>
                      </a:r>
                      <a:r>
                        <a:rPr lang="en-US" sz="2000" b="1" i="0" dirty="0">
                          <a:solidFill>
                            <a:srgbClr val="4C4C4C"/>
                          </a:solidFill>
                          <a:latin typeface="Merriweather Regular"/>
                          <a:cs typeface="Merriweather Regular"/>
                        </a:rPr>
                        <a:t>add rows</a:t>
                      </a:r>
                      <a:r>
                        <a:rPr lang="en-US" sz="2000" dirty="0">
                          <a:solidFill>
                            <a:srgbClr val="4C4C4C"/>
                          </a:solidFill>
                          <a:latin typeface="Merriweather Light"/>
                          <a:cs typeface="Merriweather Light"/>
                        </a:rPr>
                        <a:t>, click</a:t>
                      </a:r>
                      <a:r>
                        <a:rPr lang="en-US" sz="2000" baseline="0" dirty="0">
                          <a:solidFill>
                            <a:srgbClr val="4C4C4C"/>
                          </a:solidFill>
                          <a:latin typeface="Merriweather Light"/>
                          <a:cs typeface="Merriweather Light"/>
                        </a:rPr>
                        <a:t> into cell and c</a:t>
                      </a:r>
                      <a:r>
                        <a:rPr lang="en-US" sz="2000" dirty="0">
                          <a:solidFill>
                            <a:srgbClr val="4C4C4C"/>
                          </a:solidFill>
                          <a:latin typeface="Merriweather Light"/>
                          <a:cs typeface="Merriweather Light"/>
                        </a:rPr>
                        <a:t>hoose,</a:t>
                      </a:r>
                      <a:br>
                        <a:rPr lang="en-US" sz="2000" baseline="0" dirty="0">
                          <a:solidFill>
                            <a:srgbClr val="4C4C4C"/>
                          </a:solidFill>
                          <a:latin typeface="Merriweather Light"/>
                          <a:cs typeface="Merriweather Light"/>
                        </a:rPr>
                      </a:br>
                      <a:r>
                        <a:rPr lang="en-US" sz="2000" b="1" i="0" baseline="0" dirty="0">
                          <a:solidFill>
                            <a:srgbClr val="4C4C4C"/>
                          </a:solidFill>
                          <a:latin typeface="Merriweather Regular"/>
                          <a:cs typeface="Merriweather Regular"/>
                        </a:rPr>
                        <a:t>Insert Above </a:t>
                      </a:r>
                      <a:r>
                        <a:rPr lang="en-US" sz="2000" baseline="0" dirty="0">
                          <a:solidFill>
                            <a:srgbClr val="4C4C4C"/>
                          </a:solidFill>
                          <a:latin typeface="Merriweather Light"/>
                          <a:cs typeface="Merriweather Light"/>
                        </a:rPr>
                        <a:t>or </a:t>
                      </a:r>
                      <a:r>
                        <a:rPr lang="en-US" sz="2000" b="1" i="0" baseline="0" dirty="0">
                          <a:solidFill>
                            <a:srgbClr val="4C4C4C"/>
                          </a:solidFill>
                          <a:latin typeface="Merriweather Regular"/>
                          <a:cs typeface="Merriweather Regular"/>
                        </a:rPr>
                        <a:t>Insert Below</a:t>
                      </a:r>
                      <a:endParaRPr lang="en-US" sz="2000" b="1" i="0" dirty="0">
                        <a:solidFill>
                          <a:srgbClr val="4C4C4C"/>
                        </a:solidFill>
                        <a:latin typeface="Merriweather Regular"/>
                        <a:cs typeface="Merriweather Regular"/>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000" dirty="0">
                        <a:solidFill>
                          <a:srgbClr val="4C4C4C"/>
                        </a:solidFill>
                        <a:latin typeface="Merriweather Light"/>
                        <a:cs typeface="Merriweather Light"/>
                      </a:endParaRP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7683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0" i="0" u="none" dirty="0">
                          <a:solidFill>
                            <a:srgbClr val="4C4C4C"/>
                          </a:solidFill>
                          <a:latin typeface="Merriweather Heavy Italic"/>
                          <a:cs typeface="Merriweather Heavy Italic"/>
                        </a:rPr>
                        <a:t>Layout </a:t>
                      </a:r>
                      <a:r>
                        <a:rPr lang="en-US" sz="2000" kern="1200" dirty="0">
                          <a:solidFill>
                            <a:srgbClr val="4C4C4C"/>
                          </a:solidFill>
                          <a:latin typeface="Merriweather Light"/>
                          <a:ea typeface="+mn-ea"/>
                          <a:cs typeface="Merriweather Light"/>
                        </a:rPr>
                        <a:t>&gt;</a:t>
                      </a:r>
                      <a:r>
                        <a:rPr lang="en-US" sz="2000" b="1" i="1" u="none" dirty="0">
                          <a:solidFill>
                            <a:srgbClr val="4C4C4C"/>
                          </a:solidFill>
                          <a:latin typeface="Merriweather Light"/>
                          <a:cs typeface="Merriweather Light"/>
                        </a:rPr>
                        <a:t> </a:t>
                      </a:r>
                      <a:r>
                        <a:rPr lang="en-US" sz="2000" baseline="0" dirty="0">
                          <a:solidFill>
                            <a:srgbClr val="4C4C4C"/>
                          </a:solidFill>
                          <a:latin typeface="Merriweather Light"/>
                          <a:cs typeface="Merriweather Light"/>
                        </a:rPr>
                        <a:t>To </a:t>
                      </a:r>
                      <a:r>
                        <a:rPr lang="en-US" sz="2000" b="1" i="0" baseline="0" dirty="0">
                          <a:solidFill>
                            <a:srgbClr val="4C4C4C"/>
                          </a:solidFill>
                          <a:latin typeface="Merriweather Regular"/>
                          <a:cs typeface="Merriweather Regular"/>
                        </a:rPr>
                        <a:t>add columns</a:t>
                      </a:r>
                      <a:r>
                        <a:rPr lang="en-US" sz="2000" baseline="0" dirty="0">
                          <a:solidFill>
                            <a:srgbClr val="4C4C4C"/>
                          </a:solidFill>
                          <a:latin typeface="Merriweather Light"/>
                          <a:cs typeface="Merriweather Light"/>
                        </a:rPr>
                        <a:t>, click into cell and c</a:t>
                      </a:r>
                      <a:r>
                        <a:rPr lang="en-US" sz="2000" dirty="0">
                          <a:solidFill>
                            <a:srgbClr val="4C4C4C"/>
                          </a:solidFill>
                          <a:latin typeface="Merriweather Light"/>
                          <a:cs typeface="Merriweather Light"/>
                        </a:rPr>
                        <a:t>hoose </a:t>
                      </a:r>
                      <a:r>
                        <a:rPr lang="en-US" sz="2000" b="1" i="0" dirty="0">
                          <a:solidFill>
                            <a:srgbClr val="4C4C4C"/>
                          </a:solidFill>
                          <a:latin typeface="Merriweather Regular"/>
                          <a:cs typeface="Merriweather Regular"/>
                        </a:rPr>
                        <a:t>Insert Left </a:t>
                      </a:r>
                      <a:r>
                        <a:rPr lang="en-US" sz="2000" dirty="0">
                          <a:solidFill>
                            <a:srgbClr val="4C4C4C"/>
                          </a:solidFill>
                          <a:latin typeface="Merriweather Light"/>
                          <a:cs typeface="Merriweather Light"/>
                        </a:rPr>
                        <a:t>or </a:t>
                      </a:r>
                      <a:r>
                        <a:rPr lang="en-US" sz="2000" b="1" i="0" dirty="0">
                          <a:solidFill>
                            <a:srgbClr val="4C4C4C"/>
                          </a:solidFill>
                          <a:latin typeface="Merriweather Regular"/>
                          <a:cs typeface="Merriweather Regular"/>
                        </a:rPr>
                        <a:t>Insert Right</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2000" b="1" i="0" dirty="0">
                          <a:solidFill>
                            <a:srgbClr val="4C4C4C"/>
                          </a:solidFill>
                          <a:latin typeface="Merriweather Regular"/>
                          <a:cs typeface="Merriweather Regular"/>
                        </a:rPr>
                        <a:t>Tip: </a:t>
                      </a:r>
                      <a:r>
                        <a:rPr lang="en-US" sz="2000" b="0" i="0" dirty="0">
                          <a:solidFill>
                            <a:srgbClr val="4C4C4C"/>
                          </a:solidFill>
                          <a:latin typeface="Merriweather Light"/>
                          <a:cs typeface="Merriweather Light"/>
                        </a:rPr>
                        <a:t>To</a:t>
                      </a:r>
                      <a:r>
                        <a:rPr lang="en-US" sz="2000" b="0" i="0" baseline="0" dirty="0">
                          <a:solidFill>
                            <a:srgbClr val="4C4C4C"/>
                          </a:solidFill>
                          <a:latin typeface="Merriweather Light"/>
                          <a:cs typeface="Merriweather Light"/>
                        </a:rPr>
                        <a:t> quickly add a row, p</a:t>
                      </a:r>
                      <a:r>
                        <a:rPr lang="en-US" sz="2000" i="0" dirty="0">
                          <a:solidFill>
                            <a:srgbClr val="4C4C4C"/>
                          </a:solidFill>
                          <a:latin typeface="Merriweather Light"/>
                          <a:cs typeface="Merriweather Light"/>
                        </a:rPr>
                        <a:t>lace cursor</a:t>
                      </a:r>
                      <a:r>
                        <a:rPr lang="en-US" sz="2000" i="0" baseline="0" dirty="0">
                          <a:solidFill>
                            <a:srgbClr val="4C4C4C"/>
                          </a:solidFill>
                          <a:latin typeface="Merriweather Light"/>
                          <a:cs typeface="Merriweather Light"/>
                        </a:rPr>
                        <a:t> in this </a:t>
                      </a:r>
                      <a:r>
                        <a:rPr lang="en-US" sz="2000" b="1" i="0" baseline="0" dirty="0">
                          <a:solidFill>
                            <a:srgbClr val="4C4C4C"/>
                          </a:solidFill>
                          <a:latin typeface="Merriweather Regular"/>
                          <a:cs typeface="Merriweather Regular"/>
                        </a:rPr>
                        <a:t>last</a:t>
                      </a:r>
                      <a:r>
                        <a:rPr lang="en-US" sz="2000" b="1" i="0" baseline="0" dirty="0">
                          <a:solidFill>
                            <a:srgbClr val="4C4C4C"/>
                          </a:solidFill>
                          <a:latin typeface="Merriweather Light"/>
                          <a:cs typeface="Merriweather Light"/>
                        </a:rPr>
                        <a:t> </a:t>
                      </a:r>
                      <a:r>
                        <a:rPr lang="en-US" sz="2000" b="1" i="0" baseline="0" dirty="0">
                          <a:solidFill>
                            <a:srgbClr val="4C4C4C"/>
                          </a:solidFill>
                          <a:latin typeface="Merriweather Regular"/>
                          <a:cs typeface="Merriweather Regular"/>
                        </a:rPr>
                        <a:t>cell </a:t>
                      </a:r>
                      <a:r>
                        <a:rPr lang="en-US" sz="2000" i="0" baseline="0" dirty="0">
                          <a:solidFill>
                            <a:srgbClr val="4C4C4C"/>
                          </a:solidFill>
                          <a:latin typeface="Merriweather Light"/>
                          <a:cs typeface="Merriweather Light"/>
                        </a:rPr>
                        <a:t>and </a:t>
                      </a:r>
                      <a:r>
                        <a:rPr lang="en-US" sz="2000" i="0" dirty="0">
                          <a:solidFill>
                            <a:srgbClr val="4C4C4C"/>
                          </a:solidFill>
                          <a:latin typeface="Merriweather Light"/>
                          <a:cs typeface="Merriweather Light"/>
                        </a:rPr>
                        <a:t>hit </a:t>
                      </a:r>
                      <a:r>
                        <a:rPr lang="en-US" sz="2000" b="1" i="0" dirty="0">
                          <a:solidFill>
                            <a:srgbClr val="4C4C4C"/>
                          </a:solidFill>
                          <a:latin typeface="Merriweather Regular"/>
                          <a:cs typeface="Merriweather Regular"/>
                        </a:rPr>
                        <a:t>Tab</a:t>
                      </a:r>
                      <a:r>
                        <a:rPr lang="en-US" sz="2000" i="0" dirty="0">
                          <a:solidFill>
                            <a:srgbClr val="4C4C4C"/>
                          </a:solidFill>
                          <a:latin typeface="Merriweather Light"/>
                          <a:cs typeface="Merriweather Light"/>
                        </a:rPr>
                        <a:t> key</a:t>
                      </a:r>
                    </a:p>
                  </a:txBody>
                  <a:tcPr marL="182878" marR="182878" marT="91440" marB="9144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sp>
        <p:nvSpPr>
          <p:cNvPr id="7" name="Text Placeholder 6"/>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Sample Table (Option C)</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3276600" y="2438400"/>
            <a:ext cx="8077200" cy="830263"/>
          </a:xfrm>
        </p:spPr>
        <p:txBody>
          <a:bodyPr/>
          <a:lstStyle/>
          <a:p>
            <a:r>
              <a:rPr lang="en-US" dirty="0">
                <a:solidFill>
                  <a:srgbClr val="4C4C4C"/>
                </a:solidFill>
                <a:latin typeface="BentonSans Book" charset="0"/>
              </a:rPr>
              <a:t>“Insert quote here.”</a:t>
            </a:r>
          </a:p>
        </p:txBody>
      </p:sp>
      <p:sp>
        <p:nvSpPr>
          <p:cNvPr id="3" name="Text Placeholder 2"/>
          <p:cNvSpPr>
            <a:spLocks noGrp="1"/>
          </p:cNvSpPr>
          <p:nvPr>
            <p:ph type="body" sz="quarter" idx="11"/>
          </p:nvPr>
        </p:nvSpPr>
        <p:spPr>
          <a:xfrm>
            <a:off x="3560763" y="3733800"/>
            <a:ext cx="8077200" cy="276225"/>
          </a:xfrm>
        </p:spPr>
        <p:txBody>
          <a:bodyPr/>
          <a:lstStyle/>
          <a:p>
            <a:pPr defTabSz="1306221" fontAlgn="auto">
              <a:spcAft>
                <a:spcPts val="0"/>
              </a:spcAft>
              <a:buFont typeface="Arial" panose="020B0604020202020204" pitchFamily="34" charset="0"/>
              <a:buNone/>
              <a:defRPr/>
            </a:pPr>
            <a:r>
              <a:rPr lang="en-US" sz="1800" dirty="0">
                <a:ea typeface="+mn-ea"/>
              </a:rPr>
              <a:t>Name, Title, Company</a:t>
            </a:r>
          </a:p>
        </p:txBody>
      </p:sp>
    </p:spTree>
    <p:extLst>
      <p:ext uri="{BB962C8B-B14F-4D97-AF65-F5344CB8AC3E}">
        <p14:creationId xmlns:p14="http://schemas.microsoft.com/office/powerpoint/2010/main" val="3135870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3"/>
          </p:nvPr>
        </p:nvSpPr>
        <p:spPr/>
        <p:txBody>
          <a:bodyPr/>
          <a:lstStyle/>
          <a:p>
            <a:pPr defTabSz="1306221" fontAlgn="auto">
              <a:spcAft>
                <a:spcPts val="0"/>
              </a:spcAft>
              <a:defRPr/>
            </a:pPr>
            <a:r>
              <a:rPr lang="en-US" dirty="0">
                <a:ea typeface="+mn-ea"/>
              </a:rPr>
              <a:t>[Content relevant to image]</a:t>
            </a:r>
          </a:p>
        </p:txBody>
      </p:sp>
      <p:sp>
        <p:nvSpPr>
          <p:cNvPr id="2" name="Picture Placeholder 1"/>
          <p:cNvSpPr>
            <a:spLocks noGrp="1"/>
          </p:cNvSpPr>
          <p:nvPr>
            <p:ph type="pic" sz="quarter" idx="10"/>
          </p:nvPr>
        </p:nvSpPr>
        <p:spPr/>
      </p:sp>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rPr>
              <a:t>[Title/Topic]</a:t>
            </a:r>
          </a:p>
        </p:txBody>
      </p:sp>
    </p:spTree>
    <p:extLst>
      <p:ext uri="{BB962C8B-B14F-4D97-AF65-F5344CB8AC3E}">
        <p14:creationId xmlns:p14="http://schemas.microsoft.com/office/powerpoint/2010/main" val="827671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10_3devic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85" y="866429"/>
            <a:ext cx="12030075" cy="6419850"/>
          </a:xfrm>
          <a:prstGeom prst="rect">
            <a:avLst/>
          </a:prstGeom>
        </p:spPr>
      </p:pic>
      <p:sp>
        <p:nvSpPr>
          <p:cNvPr id="2" name="Text Placeholder 1"/>
          <p:cNvSpPr>
            <a:spLocks noGrp="1"/>
          </p:cNvSpPr>
          <p:nvPr>
            <p:ph type="body" sz="quarter" idx="12"/>
          </p:nvPr>
        </p:nvSpPr>
        <p:spPr>
          <a:prstGeom prst="rect">
            <a:avLst/>
          </a:prstGeom>
        </p:spPr>
        <p:txBody>
          <a:bodyPr/>
          <a:lstStyle/>
          <a:p>
            <a:pPr defTabSz="1306221" fontAlgn="auto">
              <a:spcAft>
                <a:spcPts val="0"/>
              </a:spcAft>
              <a:buFont typeface="Arial" panose="020B0604020202020204" pitchFamily="34" charset="0"/>
              <a:buNone/>
              <a:defRPr/>
            </a:pPr>
            <a:r>
              <a:rPr lang="en-US" dirty="0">
                <a:ea typeface="+mn-ea"/>
              </a:rPr>
              <a:t>All Devices</a:t>
            </a:r>
          </a:p>
        </p:txBody>
      </p:sp>
    </p:spTree>
    <p:extLst>
      <p:ext uri="{BB962C8B-B14F-4D97-AF65-F5344CB8AC3E}">
        <p14:creationId xmlns:p14="http://schemas.microsoft.com/office/powerpoint/2010/main" val="381949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6810550-FA35-41AB-BC35-0A00834A69BD}"/>
              </a:ext>
            </a:extLst>
          </p:cNvPr>
          <p:cNvPicPr>
            <a:picLocks noGrp="1" noChangeAspect="1"/>
          </p:cNvPicPr>
          <p:nvPr>
            <p:ph type="pic" sz="quarter" idx="10"/>
          </p:nvPr>
        </p:nvPicPr>
        <p:blipFill>
          <a:blip r:embed="rId3" cstate="email">
            <a:extLst>
              <a:ext uri="{28A0092B-C50C-407E-A947-70E740481C1C}">
                <a14:useLocalDpi xmlns:a14="http://schemas.microsoft.com/office/drawing/2010/main" val="0"/>
              </a:ext>
            </a:extLst>
          </a:blip>
          <a:srcRect t="12507" b="12507"/>
          <a:stretch>
            <a:fillRect/>
          </a:stretch>
        </p:blipFill>
        <p:spPr/>
      </p:pic>
    </p:spTree>
    <p:extLst>
      <p:ext uri="{BB962C8B-B14F-4D97-AF65-F5344CB8AC3E}">
        <p14:creationId xmlns:p14="http://schemas.microsoft.com/office/powerpoint/2010/main" val="242349603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prstGeom prst="rect">
            <a:avLst/>
          </a:prstGeom>
        </p:spPr>
        <p:txBody>
          <a:bodyPr/>
          <a:lstStyle/>
          <a:p>
            <a:pPr defTabSz="1306221" fontAlgn="auto">
              <a:spcAft>
                <a:spcPts val="0"/>
              </a:spcAft>
              <a:defRPr/>
            </a:pPr>
            <a:r>
              <a:rPr lang="en-US" dirty="0">
                <a:ea typeface="+mn-ea"/>
                <a:cs typeface="+mn-cs"/>
              </a:rPr>
              <a:t>Move to the Web Team</a:t>
            </a:r>
          </a:p>
        </p:txBody>
      </p:sp>
      <p:pic>
        <p:nvPicPr>
          <p:cNvPr id="8194" name="Picture 2" descr="https://dl3.pushbulletusercontent.com/G9iIt6h82hcl1Jz9Sq7o9fVpPbKp0FHV/killer%2520queen.JPG">
            <a:extLst>
              <a:ext uri="{FF2B5EF4-FFF2-40B4-BE49-F238E27FC236}">
                <a16:creationId xmlns:a16="http://schemas.microsoft.com/office/drawing/2014/main" id="{D02F1E44-551F-4151-A426-641CF8FF0B2D}"/>
              </a:ext>
            </a:extLst>
          </p:cNvPr>
          <p:cNvPicPr>
            <a:picLocks noGrp="1" noChangeAspect="1" noChangeArrowheads="1"/>
          </p:cNvPicPr>
          <p:nvPr>
            <p:ph type="tbl" sz="quarter" idx="10"/>
          </p:nvPr>
        </p:nvPicPr>
        <p:blipFill>
          <a:blip r:embed="rId3" cstate="email">
            <a:extLst>
              <a:ext uri="{28A0092B-C50C-407E-A947-70E740481C1C}">
                <a14:useLocalDpi xmlns:a14="http://schemas.microsoft.com/office/drawing/2010/main" val="0"/>
              </a:ext>
            </a:extLst>
          </a:blip>
          <a:srcRect/>
          <a:stretch>
            <a:fillRect/>
          </a:stretch>
        </p:blipFill>
        <p:spPr bwMode="auto">
          <a:xfrm>
            <a:off x="739514" y="1528128"/>
            <a:ext cx="13203759" cy="53578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725488" y="1812925"/>
            <a:ext cx="5337175" cy="1872179"/>
          </a:xfrm>
        </p:spPr>
        <p:txBody>
          <a:bodyPr anchor="t"/>
          <a:lstStyle/>
          <a:p>
            <a:pPr defTabSz="1306221" fontAlgn="auto">
              <a:spcAft>
                <a:spcPts val="0"/>
              </a:spcAft>
              <a:defRPr/>
            </a:pPr>
            <a:r>
              <a:rPr lang="en-US" dirty="0">
                <a:ea typeface="+mn-ea"/>
              </a:rPr>
              <a:t>Growth of Data</a:t>
            </a:r>
          </a:p>
          <a:p>
            <a:pPr defTabSz="1306221" fontAlgn="auto">
              <a:spcAft>
                <a:spcPts val="0"/>
              </a:spcAft>
              <a:defRPr/>
            </a:pPr>
            <a:r>
              <a:rPr lang="en-US" dirty="0">
                <a:ea typeface="+mn-ea"/>
              </a:rPr>
              <a:t>Why Data Matters – Three Examples</a:t>
            </a:r>
          </a:p>
          <a:p>
            <a:pPr defTabSz="1306221" fontAlgn="auto">
              <a:spcAft>
                <a:spcPts val="0"/>
              </a:spcAft>
              <a:defRPr/>
            </a:pPr>
            <a:r>
              <a:rPr lang="en-US" dirty="0">
                <a:ea typeface="+mn-ea"/>
              </a:rPr>
              <a:t>Tableau</a:t>
            </a:r>
          </a:p>
        </p:txBody>
      </p:sp>
      <p:sp>
        <p:nvSpPr>
          <p:cNvPr id="9" name="Text Placeholder 8"/>
          <p:cNvSpPr>
            <a:spLocks noGrp="1"/>
          </p:cNvSpPr>
          <p:nvPr>
            <p:ph type="body" sz="quarter" idx="12"/>
          </p:nvPr>
        </p:nvSpPr>
        <p:spPr>
          <a:xfrm>
            <a:off x="8545513" y="1812925"/>
            <a:ext cx="5414962" cy="579518"/>
          </a:xfrm>
        </p:spPr>
        <p:txBody>
          <a:bodyPr anchor="t"/>
          <a:lstStyle/>
          <a:p>
            <a:pPr>
              <a:defRPr/>
            </a:pPr>
            <a:endParaRPr lang="en-US" dirty="0">
              <a:ea typeface="+mn-ea"/>
            </a:endParaRPr>
          </a:p>
        </p:txBody>
      </p:sp>
      <p:sp>
        <p:nvSpPr>
          <p:cNvPr id="2" name="Text Placeholder 1"/>
          <p:cNvSpPr>
            <a:spLocks noGrp="1"/>
          </p:cNvSpPr>
          <p:nvPr>
            <p:ph type="body" sz="quarter" idx="13"/>
          </p:nvPr>
        </p:nvSpPr>
        <p:spPr>
          <a:xfrm>
            <a:off x="712788" y="600075"/>
            <a:ext cx="13244512" cy="567848"/>
          </a:xfrm>
        </p:spPr>
        <p:txBody>
          <a:bodyPr/>
          <a:lstStyle/>
          <a:p>
            <a:pPr defTabSz="1306221" fontAlgn="auto">
              <a:spcAft>
                <a:spcPts val="0"/>
              </a:spcAft>
              <a:defRPr/>
            </a:pPr>
            <a:r>
              <a:rPr lang="en-US" dirty="0">
                <a:ea typeface="+mn-ea"/>
              </a:rPr>
              <a:t>Agenda</a:t>
            </a:r>
          </a:p>
        </p:txBody>
      </p:sp>
    </p:spTree>
  </p:cSld>
  <p:clrMapOvr>
    <a:masterClrMapping/>
  </p:clrMapOvr>
  <p:transition spd="slow">
    <p:push dir="u"/>
  </p:transition>
</p:sld>
</file>

<file path=ppt/theme/theme1.xml><?xml version="1.0" encoding="utf-8"?>
<a:theme xmlns:a="http://schemas.openxmlformats.org/drawingml/2006/main" name="PPT_Corporate_Template_BentonSans_16.9_d">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Template>
  <TotalTime>1189</TotalTime>
  <Words>3140</Words>
  <Application>Microsoft Office PowerPoint</Application>
  <PresentationFormat>Custom</PresentationFormat>
  <Paragraphs>400</Paragraphs>
  <Slides>56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BentonSans Book</vt:lpstr>
      <vt:lpstr>Gill Sans MT</vt:lpstr>
      <vt:lpstr>Merriweather Heavy Italic</vt:lpstr>
      <vt:lpstr>Merriweather Light</vt:lpstr>
      <vt:lpstr>Merriweather Regular</vt:lpstr>
      <vt:lpstr>PPT_Corporate_Template_BentonSans_16.9_d</vt:lpstr>
      <vt:lpstr>PowerPoint Presentation</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Growth of Data</vt:lpstr>
      <vt:lpstr>“Healthcare data will experience a compound annual growth rate (CAGR) of 36 percent through 2025.”</vt:lpstr>
      <vt:lpstr>“…data in the manufacturing industry is projected to see a CAGR of 30 percent, financial services data is expected to grow at a rate of 26 percent, and data in the media and entertainment industry will increase at a compound rate of 25 percent.”</vt:lpstr>
      <vt:lpstr>“Worldwide Big Data market revenues for software and services are projected to increase from $42B in 2018 to $103B in 2027, attaining a Compound Annual Growth Rate (CAGR) of 10.48% according to Wikibon.”</vt:lpstr>
      <vt:lpstr>“According to an Accenture study, 79% of enterprise executives agree that companies that do not embrace Big Data will lose their competitive position and could face extinction. Even more, 83%, have pursued Big Data projects to seize a competitive edge.”</vt:lpstr>
      <vt:lpstr>“The Hadoop and Big Data Market are projected to grow from $17.1B in 2017 to $99.31B in 2022 attaining a 28.5% CAGR. The greatest period of projected growth is in 2021 and 2022 when the market is projected to jump $30B in value in one year. Source: StrategyMRC and reported by Statista.”</vt:lpstr>
      <vt:lpstr>“90% of the data in the world today has been created in the last two years.”</vt:lpstr>
      <vt:lpstr>PowerPoint Presentation</vt:lpstr>
      <vt:lpstr>PowerPoint Presentation</vt:lpstr>
      <vt:lpstr>Why Data Matters – Three Examples</vt:lpstr>
      <vt:lpstr>PowerPoint Presentation</vt:lpstr>
      <vt:lpstr>PowerPoint Presentation</vt:lpstr>
      <vt:lpstr>PowerPoint Presentation</vt:lpstr>
      <vt:lpstr>“I saw in a dream a table where all the elements fell into place as required. Awakening, I immediately wrote it down on a piece of paper.”</vt:lpstr>
      <vt:lpstr>PowerPoint Presentation</vt:lpstr>
      <vt:lpstr>PowerPoint Presentation</vt:lpstr>
      <vt:lpstr>PowerPoint Presentation</vt:lpstr>
      <vt:lpstr>PowerPoint Presentation</vt:lpstr>
      <vt:lpstr>PowerPoint Presentation</vt:lpstr>
      <vt:lpstr>PowerPoint Presentation</vt:lpstr>
      <vt:lpstr>Tableau</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lpstr>Instructional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quote here.”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Spencer Shadley</dc:creator>
  <cp:keywords/>
  <dc:description/>
  <cp:lastModifiedBy>Spencer Shadley</cp:lastModifiedBy>
  <cp:revision>97</cp:revision>
  <cp:lastPrinted>2015-11-05T23:58:20Z</cp:lastPrinted>
  <dcterms:created xsi:type="dcterms:W3CDTF">2019-05-15T06:07:05Z</dcterms:created>
  <dcterms:modified xsi:type="dcterms:W3CDTF">2019-05-28T04:13:33Z</dcterms:modified>
  <cp:category/>
</cp:coreProperties>
</file>