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36"/>
  </p:notesMasterIdLst>
  <p:handoutMasterIdLst>
    <p:handoutMasterId r:id="rId37"/>
  </p:handoutMasterIdLst>
  <p:sldIdLst>
    <p:sldId id="256" r:id="rId2"/>
    <p:sldId id="539" r:id="rId3"/>
    <p:sldId id="302" r:id="rId4"/>
    <p:sldId id="348" r:id="rId5"/>
    <p:sldId id="530" r:id="rId6"/>
    <p:sldId id="531" r:id="rId7"/>
    <p:sldId id="426" r:id="rId8"/>
    <p:sldId id="419" r:id="rId9"/>
    <p:sldId id="526" r:id="rId10"/>
    <p:sldId id="318" r:id="rId11"/>
    <p:sldId id="501" r:id="rId12"/>
    <p:sldId id="525" r:id="rId13"/>
    <p:sldId id="319" r:id="rId14"/>
    <p:sldId id="422" r:id="rId15"/>
    <p:sldId id="423" r:id="rId16"/>
    <p:sldId id="424" r:id="rId17"/>
    <p:sldId id="343" r:id="rId18"/>
    <p:sldId id="523" r:id="rId19"/>
    <p:sldId id="511" r:id="rId20"/>
    <p:sldId id="502" r:id="rId21"/>
    <p:sldId id="503" r:id="rId22"/>
    <p:sldId id="504" r:id="rId23"/>
    <p:sldId id="524" r:id="rId24"/>
    <p:sldId id="513" r:id="rId25"/>
    <p:sldId id="514" r:id="rId26"/>
    <p:sldId id="532" r:id="rId27"/>
    <p:sldId id="533" r:id="rId28"/>
    <p:sldId id="534" r:id="rId29"/>
    <p:sldId id="509" r:id="rId30"/>
    <p:sldId id="510" r:id="rId31"/>
    <p:sldId id="508" r:id="rId32"/>
    <p:sldId id="536" r:id="rId33"/>
    <p:sldId id="537" r:id="rId34"/>
    <p:sldId id="538" r:id="rId35"/>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78394" autoAdjust="0"/>
  </p:normalViewPr>
  <p:slideViewPr>
    <p:cSldViewPr snapToGrid="0" showGuides="1">
      <p:cViewPr varScale="1">
        <p:scale>
          <a:sx n="137" d="100"/>
          <a:sy n="137" d="100"/>
        </p:scale>
        <p:origin x="1258" y="91"/>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5/25/2019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Bulleted Copy – 2 Column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 No Color Bar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3251" name="Date Placeholder 11"/>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9C4BAADF-5B99-4F4B-B884-A48A4C12A77F}"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
        <p:nvSpPr>
          <p:cNvPr id="6" name="Footer Placeholder 5"/>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427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427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232A0C7F-0752-2D42-9EEB-B7632E186308}"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5299"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5301"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16E0FE3C-A761-1C4B-AFB1-75362CA69062}"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6323"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6325"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09A26FB9-8ABE-2D42-BE5A-210A02F0F372}"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7347"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7349"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B0F649BB-AB5A-1E48-900A-2E01A62382CC}"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8371"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8373"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463D6BB0-0EB8-DC40-A693-B5397686F490}"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939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939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F2185CC4-D2BE-C941-B8FE-BDC0B5B6E94E}"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050128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extLst>
      <p:ext uri="{BB962C8B-B14F-4D97-AF65-F5344CB8AC3E}">
        <p14:creationId xmlns:p14="http://schemas.microsoft.com/office/powerpoint/2010/main" val="233003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Only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&amp; Copy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Numbered List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650067"/>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 | sshadley@tableau.com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a:xfrm>
            <a:off x="704357" y="1893515"/>
            <a:ext cx="13274793" cy="3477875"/>
          </a:xfrm>
        </p:spPr>
        <p:txBody>
          <a:bodyPr/>
          <a:lstStyle/>
          <a:p>
            <a:pPr defTabSz="1306221" fontAlgn="auto">
              <a:defRPr/>
            </a:pPr>
            <a:r>
              <a:rPr lang="en-US" dirty="0">
                <a:ea typeface="+mn-ea"/>
              </a:rPr>
              <a:t>[High-level content]</a:t>
            </a:r>
          </a:p>
          <a:p>
            <a:pPr defTabSz="1306221" fontAlgn="auto">
              <a:defRPr/>
            </a:pPr>
            <a:r>
              <a:rPr lang="en-US" dirty="0">
                <a:ea typeface="+mn-ea"/>
              </a:rPr>
              <a:t>[High-level content] </a:t>
            </a:r>
          </a:p>
          <a:p>
            <a:pPr lvl="1" defTabSz="1306221" fontAlgn="auto">
              <a:defRPr/>
            </a:pPr>
            <a:r>
              <a:rPr lang="en-US" dirty="0">
                <a:ea typeface="+mn-ea"/>
              </a:rPr>
              <a:t>[Secondary information about high-level content]</a:t>
            </a:r>
          </a:p>
          <a:p>
            <a:pPr lvl="2" defTabSz="1306221" fontAlgn="auto">
              <a:buFont typeface="Arial"/>
              <a:buChar char="•"/>
              <a:defRPr/>
            </a:pPr>
            <a:r>
              <a:rPr lang="en-US" dirty="0">
                <a:ea typeface="+mn-ea"/>
              </a:rPr>
              <a:t>[More details]</a:t>
            </a:r>
          </a:p>
          <a:p>
            <a:pPr lvl="2" defTabSz="1306221" fontAlgn="auto">
              <a:buFont typeface="Arial"/>
              <a:buChar char="•"/>
              <a:defRPr/>
            </a:pPr>
            <a:r>
              <a:rPr lang="en-US" dirty="0">
                <a:ea typeface="+mn-ea"/>
              </a:rPr>
              <a:t>[More details] </a:t>
            </a:r>
          </a:p>
          <a:p>
            <a:pPr lvl="2" defTabSz="1306221" fontAlgn="auto">
              <a:buFont typeface="Arial"/>
              <a:buChar char="•"/>
              <a:defRPr/>
            </a:pPr>
            <a:r>
              <a:rPr lang="en-US" dirty="0">
                <a:ea typeface="+mn-ea"/>
              </a:rPr>
              <a:t>[More details]</a:t>
            </a:r>
          </a:p>
          <a:p>
            <a:pPr lvl="1" defTabSz="1306221" fontAlgn="auto">
              <a:defRPr/>
            </a:pPr>
            <a:r>
              <a:rPr lang="en-US" dirty="0">
                <a:ea typeface="+mn-ea"/>
              </a:rPr>
              <a:t>[Secondary information about high-level content]</a:t>
            </a:r>
          </a:p>
          <a:p>
            <a:pPr lvl="1" defTabSz="1306221" fontAlgn="auto">
              <a:defRPr/>
            </a:pPr>
            <a:r>
              <a:rPr lang="en-US" dirty="0">
                <a:ea typeface="+mn-ea"/>
              </a:rPr>
              <a:t> [High-level content]</a:t>
            </a:r>
          </a:p>
        </p:txBody>
      </p:sp>
      <p:sp>
        <p:nvSpPr>
          <p:cNvPr id="6"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Took data on surgeries in a simple table</a:t>
            </a:r>
          </a:p>
          <a:p>
            <a:pPr marL="457200" indent="-457200" defTabSz="1306221" fontAlgn="auto">
              <a:buFont typeface="Arial" panose="020B0604020202020204" pitchFamily="34" charset="0"/>
              <a:buChar char="•"/>
              <a:defRPr/>
            </a:pPr>
            <a:r>
              <a:rPr lang="en-US" dirty="0"/>
              <a:t>Noticed births assisted by doctors had significantly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7" name="Content Placeholder 4"/>
          <p:cNvSpPr>
            <a:spLocks noGrp="1"/>
          </p:cNvSpPr>
          <p:nvPr>
            <p:ph idx="15"/>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4" name="Text Placeholder 3"/>
          <p:cNvSpPr>
            <a:spLocks noGrp="1"/>
          </p:cNvSpPr>
          <p:nvPr>
            <p:ph type="body" sz="quarter" idx="12"/>
          </p:nvPr>
        </p:nvSpPr>
        <p:spPr>
          <a:xfrm>
            <a:off x="710057" y="598699"/>
            <a:ext cx="13269093" cy="577081"/>
          </a:xfrm>
        </p:spPr>
        <p:txBody>
          <a:bodyPr/>
          <a:lstStyle/>
          <a:p>
            <a:r>
              <a:rPr lang="en-US" dirty="0"/>
              <a:t>[Title/Topic]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ble Placeholder 1"/>
          <p:cNvSpPr>
            <a:spLocks noGrp="1"/>
          </p:cNvSpPr>
          <p:nvPr>
            <p:ph type="tbl"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[Title/Topic]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icture Placeholder 1"/>
          <p:cNvSpPr>
            <a:spLocks noGrp="1"/>
          </p:cNvSpPr>
          <p:nvPr>
            <p:ph type="pic" sz="quarter" idx="10"/>
          </p:nvPr>
        </p:nvSpPr>
        <p:spPr bwMode="auto">
          <a:ln>
            <a:miter lim="800000"/>
            <a:headEnd/>
            <a:tailEnd/>
          </a:ln>
          <a:extLst>
            <a:ext uri="{FAA26D3D-D897-4be2-8F04-BA451C77F1D7}">
              <ma14:placeholderFlag xmlns:ma14="http://schemas.microsoft.com/office/mac/drawingml/2011/main" xmlns="" val="1"/>
            </a:ext>
          </a:extLst>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Picture Placeholder 1"/>
          <p:cNvSpPr>
            <a:spLocks noGrp="1"/>
          </p:cNvSpPr>
          <p:nvPr>
            <p:ph type="pic" sz="quarter" idx="10"/>
          </p:nvPr>
        </p:nvSpPr>
        <p:spPr bwMode="auto">
          <a:xfrm>
            <a:off x="0" y="0"/>
            <a:ext cx="14630400" cy="8229600"/>
          </a:xfrm>
          <a:noFill/>
          <a:ln>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Instructional Slides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p:txBody>
          <a:bodyPr/>
          <a:lstStyle/>
          <a:p>
            <a:pPr marL="457200" indent="-457200" defTabSz="1306221" fontAlgn="auto">
              <a:defRPr/>
            </a:pPr>
            <a:r>
              <a:rPr lang="en-US" sz="2400" dirty="0">
                <a:ea typeface="+mn-ea"/>
              </a:rPr>
              <a:t>All headline copy should be in Benton Sans. All body copy should be in </a:t>
            </a:r>
            <a:r>
              <a:rPr lang="en-US" sz="2400" dirty="0" err="1">
                <a:ea typeface="+mn-ea"/>
              </a:rPr>
              <a:t>Merriweather</a:t>
            </a:r>
            <a:r>
              <a:rPr lang="en-US" sz="2400" dirty="0">
                <a:ea typeface="+mn-ea"/>
              </a:rPr>
              <a:t>.  </a:t>
            </a:r>
          </a:p>
          <a:p>
            <a:pPr marL="457200" indent="-457200" defTabSz="1306221" fontAlgn="auto">
              <a:defRPr/>
            </a:pPr>
            <a:r>
              <a:rPr lang="en-US" sz="2400" dirty="0">
                <a:ea typeface="+mn-ea"/>
              </a:rPr>
              <a:t>Title copy should be top left aligned.</a:t>
            </a:r>
          </a:p>
          <a:p>
            <a:pPr marL="457200" indent="-457200" defTabSz="1306221" fontAlgn="auto">
              <a:defRPr/>
            </a:pPr>
            <a:r>
              <a:rPr lang="en-US" sz="2400" dirty="0">
                <a:ea typeface="+mn-ea"/>
              </a:rPr>
              <a:t>Copy blocks should be top left aligned.</a:t>
            </a:r>
          </a:p>
          <a:p>
            <a:pPr marL="457200" indent="-457200" defTabSz="1306221" fontAlgn="auto">
              <a:defRPr/>
            </a:pPr>
            <a:r>
              <a:rPr lang="en-US" sz="2400" dirty="0">
                <a:ea typeface="+mn-ea"/>
              </a:rPr>
              <a:t>Copy should be in the dark grey theme color, or reversed out.</a:t>
            </a:r>
          </a:p>
          <a:p>
            <a:pPr marL="457200" indent="-457200" defTabSz="1306221" fontAlgn="auto">
              <a:defRPr/>
            </a:pPr>
            <a:r>
              <a:rPr lang="en-US" sz="2400" dirty="0">
                <a:ea typeface="+mn-ea"/>
              </a:rPr>
              <a:t>Please use theme colors for all elements.</a:t>
            </a:r>
          </a:p>
          <a:p>
            <a:pPr marL="457200" indent="-457200" defTabSz="1306221" fontAlgn="auto">
              <a:defRPr/>
            </a:pPr>
            <a:r>
              <a:rPr lang="en-US" sz="2400" dirty="0">
                <a:ea typeface="+mn-ea"/>
              </a:rPr>
              <a:t>Copy should be minimal &amp; should be reference points to be discussed verbally.</a:t>
            </a:r>
          </a:p>
          <a:p>
            <a:pPr marL="457200" indent="-457200" defTabSz="1306221" fontAlgn="auto">
              <a:defRPr/>
            </a:pPr>
            <a:r>
              <a:rPr lang="en-US" sz="2400" dirty="0">
                <a:ea typeface="+mn-ea"/>
              </a:rPr>
              <a:t>Reference guides for margins &amp; alignment.</a:t>
            </a:r>
          </a:p>
          <a:p>
            <a:pPr marL="457200" indent="-457200" defTabSz="1306221" fontAlgn="auto">
              <a:defRPr/>
            </a:pPr>
            <a:r>
              <a:rPr lang="en-US" sz="2400" dirty="0">
                <a:ea typeface="+mn-ea"/>
              </a:rPr>
              <a:t>Use provided template pages when possible.  They are named for best use.</a:t>
            </a:r>
          </a:p>
          <a:p>
            <a:pPr marL="457200" indent="-457200" defTabSz="1306221" fontAlgn="auto">
              <a:defRPr/>
            </a:pPr>
            <a:r>
              <a:rPr lang="en-US" sz="2400" dirty="0">
                <a:ea typeface="+mn-ea"/>
              </a:rPr>
              <a:t>Keep slides simple &amp; clean like normal Tableau branding. </a:t>
            </a:r>
          </a:p>
          <a:p>
            <a:pPr marL="457200" indent="-457200" defTabSz="1306221" fontAlgn="auto">
              <a:defRPr/>
            </a:pPr>
            <a:r>
              <a:rPr lang="en-US" sz="2400" dirty="0">
                <a:ea typeface="+mn-ea"/>
              </a:rPr>
              <a:t>Delete unused master pages when saving to help with file size. </a:t>
            </a:r>
          </a:p>
          <a:p>
            <a:pPr marL="457200" indent="-457200" defTabSz="1306221" fontAlgn="auto">
              <a:defRPr/>
            </a:pPr>
            <a:r>
              <a:rPr lang="en-US" sz="2400" dirty="0">
                <a:ea typeface="+mn-ea"/>
              </a:rPr>
              <a:t>Compress images &amp; delete cropped out areas to reduce file size. </a:t>
            </a: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Best Practices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815608"/>
          </a:xfrm>
        </p:spPr>
        <p:txBody>
          <a:bodyPr/>
          <a:lstStyle/>
          <a:p>
            <a:pPr marL="457200" indent="-457200" defTabSz="1306221" fontAlgn="auto">
              <a:defRPr/>
            </a:pPr>
            <a:r>
              <a:rPr lang="en-US" sz="2400" dirty="0">
                <a:ea typeface="+mn-ea"/>
              </a:rPr>
              <a:t>Anime, spicy food, Japan, David, Tableau</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a:ea typeface="+mn-ea"/>
              </a:rPr>
              <a:t>About Me</a:t>
            </a:r>
            <a:endParaRPr lang="en-US" dirty="0">
              <a:ea typeface="+mn-ea"/>
            </a:endParaRPr>
          </a:p>
        </p:txBody>
      </p:sp>
    </p:spTree>
    <p:extLst>
      <p:ext uri="{BB962C8B-B14F-4D97-AF65-F5344CB8AC3E}">
        <p14:creationId xmlns:p14="http://schemas.microsoft.com/office/powerpoint/2010/main" val="609250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8535988" y="3533775"/>
            <a:ext cx="1249362" cy="1249363"/>
          </a:xfrm>
          <a:prstGeom prst="ellipse">
            <a:avLst/>
          </a:prstGeom>
          <a:solidFill>
            <a:schemeClr val="accent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3</a:t>
            </a:r>
          </a:p>
        </p:txBody>
      </p:sp>
      <p:sp>
        <p:nvSpPr>
          <p:cNvPr id="5" name="Oval 4"/>
          <p:cNvSpPr/>
          <p:nvPr/>
        </p:nvSpPr>
        <p:spPr bwMode="auto">
          <a:xfrm>
            <a:off x="7185025" y="3533775"/>
            <a:ext cx="1249363" cy="1249363"/>
          </a:xfrm>
          <a:prstGeom prst="ellipse">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2</a:t>
            </a:r>
          </a:p>
        </p:txBody>
      </p:sp>
      <p:sp>
        <p:nvSpPr>
          <p:cNvPr id="6" name="Oval 5"/>
          <p:cNvSpPr/>
          <p:nvPr/>
        </p:nvSpPr>
        <p:spPr bwMode="auto">
          <a:xfrm>
            <a:off x="5834063" y="3533775"/>
            <a:ext cx="1249362" cy="1249363"/>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1</a:t>
            </a:r>
          </a:p>
        </p:txBody>
      </p:sp>
      <p:sp>
        <p:nvSpPr>
          <p:cNvPr id="7" name="Oval 6"/>
          <p:cNvSpPr/>
          <p:nvPr/>
        </p:nvSpPr>
        <p:spPr bwMode="auto">
          <a:xfrm>
            <a:off x="12590463" y="3533775"/>
            <a:ext cx="1249362" cy="1249363"/>
          </a:xfrm>
          <a:prstGeom prst="ellipse">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6</a:t>
            </a:r>
          </a:p>
        </p:txBody>
      </p:sp>
      <p:sp>
        <p:nvSpPr>
          <p:cNvPr id="8" name="Oval 7"/>
          <p:cNvSpPr/>
          <p:nvPr/>
        </p:nvSpPr>
        <p:spPr bwMode="auto">
          <a:xfrm>
            <a:off x="11239500" y="3533775"/>
            <a:ext cx="1249363" cy="1249363"/>
          </a:xfrm>
          <a:prstGeom prst="ellipse">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5</a:t>
            </a:r>
          </a:p>
        </p:txBody>
      </p:sp>
      <p:sp>
        <p:nvSpPr>
          <p:cNvPr id="9" name="Oval 8"/>
          <p:cNvSpPr/>
          <p:nvPr/>
        </p:nvSpPr>
        <p:spPr bwMode="auto">
          <a:xfrm>
            <a:off x="9886950" y="3533775"/>
            <a:ext cx="1249363" cy="1249363"/>
          </a:xfrm>
          <a:prstGeom prst="ellipse">
            <a:avLst/>
          </a:prstGeom>
          <a:solidFill>
            <a:schemeClr val="accent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4</a:t>
            </a:r>
          </a:p>
        </p:txBody>
      </p:sp>
      <p:sp>
        <p:nvSpPr>
          <p:cNvPr id="10" name="Oval 9"/>
          <p:cNvSpPr/>
          <p:nvPr/>
        </p:nvSpPr>
        <p:spPr bwMode="auto">
          <a:xfrm>
            <a:off x="3620632" y="3533652"/>
            <a:ext cx="1249354" cy="1248850"/>
          </a:xfrm>
          <a:prstGeom prst="ellipse">
            <a:avLst/>
          </a:prstGeom>
          <a:solidFill>
            <a:srgbClr val="4C4C4C"/>
          </a:solidFill>
          <a:ln>
            <a:solidFill>
              <a:srgbClr val="FFFFFF">
                <a:alpha val="902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2</a:t>
            </a:r>
          </a:p>
        </p:txBody>
      </p:sp>
      <p:sp>
        <p:nvSpPr>
          <p:cNvPr id="11" name="Oval 10"/>
          <p:cNvSpPr/>
          <p:nvPr/>
        </p:nvSpPr>
        <p:spPr bwMode="auto">
          <a:xfrm>
            <a:off x="2269336" y="3533652"/>
            <a:ext cx="1249354" cy="124885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1</a:t>
            </a:r>
          </a:p>
        </p:txBody>
      </p:sp>
      <p:sp>
        <p:nvSpPr>
          <p:cNvPr id="12" name="Oval 11"/>
          <p:cNvSpPr/>
          <p:nvPr/>
        </p:nvSpPr>
        <p:spPr bwMode="auto">
          <a:xfrm>
            <a:off x="917575" y="3533775"/>
            <a:ext cx="1249363" cy="1249363"/>
          </a:xfrm>
          <a:prstGeom prst="ellipse">
            <a:avLst/>
          </a:prstGeom>
          <a:solidFill>
            <a:schemeClr val="bg1"/>
          </a:solidFill>
          <a:ln>
            <a:solidFill>
              <a:schemeClr val="accent5">
                <a:alpha val="18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solidFill>
                  <a:srgbClr val="4C4C4C"/>
                </a:solidFill>
                <a:latin typeface="Merriweather Light"/>
                <a:cs typeface="Merriweather Light"/>
              </a:rPr>
              <a:t>Text/</a:t>
            </a:r>
          </a:p>
          <a:p>
            <a:pPr algn="ctr" defTabSz="1096960">
              <a:defRPr/>
            </a:pPr>
            <a:r>
              <a:rPr lang="en-US" sz="1400" dirty="0">
                <a:solidFill>
                  <a:srgbClr val="4C4C4C"/>
                </a:solidFill>
                <a:latin typeface="Merriweather Light"/>
                <a:cs typeface="Merriweather Light"/>
              </a:rPr>
              <a:t>Background</a:t>
            </a:r>
          </a:p>
          <a:p>
            <a:pPr algn="ctr" defTabSz="1096960">
              <a:defRPr/>
            </a:pPr>
            <a:r>
              <a:rPr lang="en-US" sz="1400" dirty="0">
                <a:solidFill>
                  <a:srgbClr val="4C4C4C"/>
                </a:solidFill>
                <a:latin typeface="Merriweather Light"/>
                <a:cs typeface="Merriweather Light"/>
              </a:rPr>
              <a:t>Light 1</a:t>
            </a:r>
          </a:p>
        </p:txBody>
      </p:sp>
      <p:sp>
        <p:nvSpPr>
          <p:cNvPr id="27" name="TextBox 26"/>
          <p:cNvSpPr txBox="1"/>
          <p:nvPr/>
        </p:nvSpPr>
        <p:spPr>
          <a:xfrm>
            <a:off x="8221663" y="2667000"/>
            <a:ext cx="3273425" cy="369888"/>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Accent colors</a:t>
            </a:r>
          </a:p>
        </p:txBody>
      </p:sp>
      <p:grpSp>
        <p:nvGrpSpPr>
          <p:cNvPr id="23563" name="Group 30"/>
          <p:cNvGrpSpPr>
            <a:grpSpLocks/>
          </p:cNvGrpSpPr>
          <p:nvPr/>
        </p:nvGrpSpPr>
        <p:grpSpPr bwMode="auto">
          <a:xfrm>
            <a:off x="5802313" y="2867025"/>
            <a:ext cx="8072437" cy="488950"/>
            <a:chOff x="5068911" y="3783440"/>
            <a:chExt cx="6196192" cy="375601"/>
          </a:xfrm>
        </p:grpSpPr>
        <p:cxnSp>
          <p:nvCxnSpPr>
            <p:cNvPr id="26" name="Straight Connector 25"/>
            <p:cNvCxnSpPr/>
            <p:nvPr/>
          </p:nvCxnSpPr>
          <p:spPr>
            <a:xfrm>
              <a:off x="5079877" y="3965143"/>
              <a:ext cx="6176696"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9" name="Straight Connector 28"/>
            <p:cNvCxnSpPr/>
            <p:nvPr/>
          </p:nvCxnSpPr>
          <p:spPr>
            <a:xfrm>
              <a:off x="5068911" y="3795635"/>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265103" y="3783440"/>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3564" name="Group 19"/>
          <p:cNvGrpSpPr>
            <a:grpSpLocks/>
          </p:cNvGrpSpPr>
          <p:nvPr/>
        </p:nvGrpSpPr>
        <p:grpSpPr bwMode="auto">
          <a:xfrm>
            <a:off x="744538" y="2867025"/>
            <a:ext cx="4532312" cy="488950"/>
            <a:chOff x="744538" y="2866688"/>
            <a:chExt cx="4532977" cy="489145"/>
          </a:xfrm>
        </p:grpSpPr>
        <p:cxnSp>
          <p:nvCxnSpPr>
            <p:cNvPr id="36" name="Straight Connector 35"/>
            <p:cNvCxnSpPr/>
            <p:nvPr/>
          </p:nvCxnSpPr>
          <p:spPr>
            <a:xfrm>
              <a:off x="744538" y="3103320"/>
              <a:ext cx="4517100"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7" name="Straight Connector 36"/>
            <p:cNvCxnSpPr/>
            <p:nvPr/>
          </p:nvCxnSpPr>
          <p:spPr>
            <a:xfrm>
              <a:off x="744538" y="2866688"/>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277515" y="2882569"/>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63588" y="2203450"/>
            <a:ext cx="4484687" cy="739775"/>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Text &amp; slide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background colors</a:t>
            </a:r>
          </a:p>
        </p:txBody>
      </p:sp>
      <p:sp>
        <p:nvSpPr>
          <p:cNvPr id="16" name="Rectangle 15"/>
          <p:cNvSpPr/>
          <p:nvPr/>
        </p:nvSpPr>
        <p:spPr>
          <a:xfrm>
            <a:off x="5770563" y="5187950"/>
            <a:ext cx="8189912" cy="1938338"/>
          </a:xfrm>
          <a:prstGeom prst="rect">
            <a:avLst/>
          </a:prstGeom>
        </p:spPr>
        <p:txBody>
          <a:bodyPr>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Type and background combinations must meet a minimum 4.5:1 contrast ratio or greater for accessibility and large format screen legibility.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Examples above demonstrate correct color use for</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on-screen applications. </a:t>
            </a:r>
          </a:p>
        </p:txBody>
      </p:sp>
      <p:pic>
        <p:nvPicPr>
          <p:cNvPr id="23567" name="Picture 23" descr="Screen Shot 2015-11-23 at 3.48.16 PM.png"/>
          <p:cNvPicPr>
            <a:picLocks noChangeAspect="1"/>
          </p:cNvPicPr>
          <p:nvPr/>
        </p:nvPicPr>
        <p:blipFill>
          <a:blip r:embed="rId3">
            <a:extLst>
              <a:ext uri="{28A0092B-C50C-407E-A947-70E740481C1C}">
                <a14:useLocalDpi xmlns:a14="http://schemas.microsoft.com/office/drawing/2010/main" val="0"/>
              </a:ext>
            </a:extLst>
          </a:blip>
          <a:srcRect t="3278" r="1192"/>
          <a:stretch>
            <a:fillRect/>
          </a:stretch>
        </p:blipFill>
        <p:spPr bwMode="auto">
          <a:xfrm>
            <a:off x="695325" y="5173663"/>
            <a:ext cx="3324225" cy="211296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23568" name="Text Placeholder 2"/>
          <p:cNvSpPr>
            <a:spLocks noGrp="1"/>
          </p:cNvSpPr>
          <p:nvPr>
            <p:ph type="body" sz="quarter" idx="4294967295"/>
          </p:nvPr>
        </p:nvSpPr>
        <p:spPr bwMode="auto">
          <a:xfrm>
            <a:off x="712788" y="598488"/>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a:solidFill>
                  <a:srgbClr val="4C4C4C"/>
                </a:solidFill>
                <a:latin typeface="BentonSans Book" charset="0"/>
                <a:cs typeface="BentonSans Book" charset="0"/>
              </a:rPr>
              <a:t>Theme Colors</a:t>
            </a:r>
          </a:p>
          <a:p>
            <a:pPr marL="0" indent="0">
              <a:buFont typeface="Arial" charset="0"/>
              <a:buNone/>
            </a:pPr>
            <a:r>
              <a:rPr lang="en-US" sz="2800">
                <a:solidFill>
                  <a:srgbClr val="4C4C4C"/>
                </a:solidFill>
                <a:latin typeface="BentonSans Book" charset="0"/>
                <a:cs typeface="BentonSans Book" charset="0"/>
              </a:rPr>
              <a:t>PowerPoint palette for this Slide Master</a:t>
            </a:r>
          </a:p>
          <a:p>
            <a:pPr marL="0" indent="0">
              <a:buFont typeface="Arial" charset="0"/>
              <a:buNone/>
            </a:pPr>
            <a:endParaRPr lang="en-US">
              <a:solidFill>
                <a:srgbClr val="4C4C4C"/>
              </a:solidFill>
              <a:latin typeface="BentonSans Book" charset="0"/>
              <a:cs typeface="BentonSans Book"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709613" y="598488"/>
            <a:ext cx="13269912" cy="635000"/>
          </a:xfrm>
        </p:spPr>
        <p:txBody>
          <a:bodyPr/>
          <a:lstStyle/>
          <a:p>
            <a:pPr defTabSz="1306221" fontAlgn="auto">
              <a:spcAft>
                <a:spcPts val="0"/>
              </a:spcAft>
              <a:defRPr/>
            </a:pPr>
            <a:r>
              <a:rPr lang="en-US" dirty="0">
                <a:ea typeface="+mn-ea"/>
              </a:rPr>
              <a:t>Typography</a:t>
            </a:r>
          </a:p>
        </p:txBody>
      </p:sp>
      <p:sp>
        <p:nvSpPr>
          <p:cNvPr id="6" name="Content Placeholder 5"/>
          <p:cNvSpPr>
            <a:spLocks noGrp="1"/>
          </p:cNvSpPr>
          <p:nvPr>
            <p:ph idx="14"/>
          </p:nvPr>
        </p:nvSpPr>
        <p:spPr>
          <a:xfrm>
            <a:off x="714375" y="1874838"/>
            <a:ext cx="13284200" cy="5900162"/>
          </a:xfrm>
        </p:spPr>
        <p:txBody>
          <a:bodyPr/>
          <a:lstStyle/>
          <a:p>
            <a:pPr defTabSz="1306221" fontAlgn="auto">
              <a:defRPr/>
            </a:pPr>
            <a:r>
              <a:rPr lang="en-US" dirty="0">
                <a:latin typeface="BentonSans Book"/>
                <a:ea typeface="+mn-ea"/>
                <a:cs typeface="BentonSans Book"/>
              </a:rPr>
              <a:t>Fonts</a:t>
            </a:r>
          </a:p>
          <a:p>
            <a:pPr marL="0" lvl="1" defTabSz="1306221" fontAlgn="auto">
              <a:defRPr/>
            </a:pPr>
            <a:r>
              <a:rPr lang="en-US" sz="2100" dirty="0">
                <a:latin typeface="Merriweather Light"/>
                <a:ea typeface="+mn-ea"/>
                <a:cs typeface="Merriweather Light"/>
              </a:rPr>
              <a:t>This template has been formatted with Benton Sans &amp; </a:t>
            </a:r>
            <a:r>
              <a:rPr lang="en-US" sz="2100" dirty="0" err="1">
                <a:latin typeface="Merriweather Light"/>
                <a:ea typeface="+mn-ea"/>
                <a:cs typeface="Merriweather Light"/>
              </a:rPr>
              <a:t>Merriweather</a:t>
            </a:r>
            <a:r>
              <a:rPr lang="en-US" sz="2100" dirty="0">
                <a:latin typeface="Merriweather Light"/>
                <a:ea typeface="+mn-ea"/>
                <a:cs typeface="Merriweather Light"/>
              </a:rPr>
              <a:t> which are the new corporate fonts. If you do not have these on your machine, please reach out to IT for assistance. If you are still having issues with fonts, or are sending the deck to someone outside of Tableau please set the deck in Arial, as it is a system font on all machines. Do this at Format&gt;Replace Fonts.</a:t>
            </a:r>
          </a:p>
          <a:p>
            <a:pPr marL="0" lvl="1" defTabSz="1306221" fontAlgn="auto">
              <a:spcBef>
                <a:spcPts val="1200"/>
              </a:spcBef>
              <a:defRPr/>
            </a:pPr>
            <a:r>
              <a:rPr lang="en-US" sz="2900" dirty="0">
                <a:latin typeface="BentonSans Book"/>
                <a:ea typeface="+mn-ea"/>
                <a:cs typeface="BentonSans Book"/>
              </a:rPr>
              <a:t>Slide Titles and Headers</a:t>
            </a:r>
          </a:p>
          <a:p>
            <a:pPr marL="0" lvl="1" defTabSz="1306221" fontAlgn="auto">
              <a:defRPr/>
            </a:pPr>
            <a:r>
              <a:rPr lang="en-US" sz="2100" dirty="0">
                <a:latin typeface="Merriweather Light"/>
                <a:ea typeface="+mn-ea"/>
                <a:cs typeface="Merriweather Light"/>
              </a:rPr>
              <a:t>Slide Title and Header text should be set in Benton Sans Book and have each word capitalized. Slide Titles should be set at 45pt when possible, sub headings should be set at 28pt. </a:t>
            </a:r>
          </a:p>
          <a:p>
            <a:pPr marL="0" lvl="1" defTabSz="1306221" fontAlgn="auto">
              <a:spcBef>
                <a:spcPts val="1200"/>
              </a:spcBef>
              <a:defRPr/>
            </a:pPr>
            <a:r>
              <a:rPr lang="en-US" sz="2900" dirty="0">
                <a:latin typeface="BentonSans Book"/>
                <a:ea typeface="+mn-ea"/>
                <a:cs typeface="BentonSans Book"/>
              </a:rPr>
              <a:t>Body Copy</a:t>
            </a:r>
          </a:p>
          <a:p>
            <a:pPr marL="0" lvl="1" defTabSz="1306221" fontAlgn="auto">
              <a:defRPr/>
            </a:pPr>
            <a:r>
              <a:rPr lang="en-US" sz="2100" dirty="0">
                <a:latin typeface="Merriweather Light"/>
                <a:ea typeface="+mn-ea"/>
                <a:cs typeface="Merriweather Light"/>
              </a:rPr>
              <a:t>Body copy should be set to </a:t>
            </a:r>
            <a:r>
              <a:rPr lang="en-US" sz="2100" dirty="0" err="1">
                <a:latin typeface="Merriweather Light"/>
                <a:ea typeface="+mn-ea"/>
                <a:cs typeface="Merriweather Light"/>
              </a:rPr>
              <a:t>Merriweather</a:t>
            </a:r>
            <a:r>
              <a:rPr lang="en-US" sz="2100" dirty="0">
                <a:latin typeface="Merriweather Light"/>
                <a:ea typeface="+mn-ea"/>
                <a:cs typeface="Merriweather Light"/>
              </a:rPr>
              <a:t> Light 28pt when possible. Try to limit each slide to a maximum of 3 font sizes.</a:t>
            </a:r>
          </a:p>
          <a:p>
            <a:pPr marL="0" lvl="1" defTabSz="1306221" fontAlgn="auto">
              <a:spcBef>
                <a:spcPts val="1200"/>
              </a:spcBef>
              <a:defRPr/>
            </a:pPr>
            <a:r>
              <a:rPr lang="en-US" sz="2900" dirty="0">
                <a:latin typeface="BentonSans Book"/>
                <a:ea typeface="+mn-ea"/>
                <a:cs typeface="BentonSans Book"/>
              </a:rPr>
              <a:t>Type Tips</a:t>
            </a:r>
          </a:p>
          <a:p>
            <a:pPr marL="0" lvl="1" defTabSz="1306221" fontAlgn="auto">
              <a:defRPr/>
            </a:pPr>
            <a:r>
              <a:rPr lang="en-US" sz="2100" dirty="0">
                <a:latin typeface="Merriweather Light"/>
                <a:ea typeface="+mn-ea"/>
                <a:cs typeface="Merriweather Light"/>
              </a:rPr>
              <a:t>Create visual differentiation/focus by using scale versus using bullets.</a:t>
            </a:r>
          </a:p>
          <a:p>
            <a:pPr defTabSz="1306221" fontAlgn="auto">
              <a:defRPr/>
            </a:pPr>
            <a:endParaRPr lang="en-US" dirty="0">
              <a:ea typeface="+mn-ea"/>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Placeholder 6"/>
          <p:cNvSpPr>
            <a:spLocks noGrp="1"/>
          </p:cNvSpPr>
          <p:nvPr>
            <p:ph type="body" sz="quarter" idx="4294967295"/>
          </p:nvPr>
        </p:nvSpPr>
        <p:spPr bwMode="auto">
          <a:xfrm>
            <a:off x="1362075" y="3284185"/>
            <a:ext cx="13268325" cy="13954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BentonSans Book" charset="0"/>
              </a:rPr>
              <a:t>Grid/Guidelines</a:t>
            </a:r>
          </a:p>
        </p:txBody>
      </p:sp>
      <p:sp>
        <p:nvSpPr>
          <p:cNvPr id="25602" name="Content Placeholder 8"/>
          <p:cNvSpPr>
            <a:spLocks noGrp="1"/>
          </p:cNvSpPr>
          <p:nvPr>
            <p:ph idx="4294967295"/>
          </p:nvPr>
        </p:nvSpPr>
        <p:spPr bwMode="auto">
          <a:xfrm>
            <a:off x="7302500" y="1890360"/>
            <a:ext cx="6553200" cy="492918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2400" dirty="0">
                <a:latin typeface="Merriweather Light" charset="0"/>
                <a:cs typeface="Merriweather Light" charset="0"/>
              </a:rPr>
              <a:t>To view the grid and guidelines, check the Guides box in the Show section under the </a:t>
            </a:r>
            <a:br>
              <a:rPr lang="en-US" sz="2400" dirty="0">
                <a:latin typeface="Merriweather Light" charset="0"/>
                <a:cs typeface="Merriweather Light" charset="0"/>
              </a:rPr>
            </a:br>
            <a:r>
              <a:rPr lang="en-US" sz="2400" dirty="0">
                <a:latin typeface="Merriweather Light" charset="0"/>
                <a:cs typeface="Merriweather Light" charset="0"/>
              </a:rPr>
              <a:t>view tab.</a:t>
            </a:r>
          </a:p>
          <a:p>
            <a:r>
              <a:rPr lang="en-US" sz="2400" dirty="0">
                <a:latin typeface="Merriweather Light" charset="0"/>
                <a:cs typeface="Merriweather Light" charset="0"/>
              </a:rPr>
              <a:t>To further aid in </a:t>
            </a:r>
            <a:br>
              <a:rPr lang="en-US" sz="2400" dirty="0">
                <a:latin typeface="Merriweather Light" charset="0"/>
                <a:cs typeface="Merriweather Light" charset="0"/>
              </a:rPr>
            </a:br>
            <a:r>
              <a:rPr lang="en-US" sz="2400" dirty="0">
                <a:latin typeface="Merriweather Light" charset="0"/>
                <a:cs typeface="Merriweather Light" charset="0"/>
              </a:rPr>
              <a:t>alignment of objects,</a:t>
            </a:r>
            <a:br>
              <a:rPr lang="en-US" sz="2400" dirty="0">
                <a:latin typeface="Merriweather Light" charset="0"/>
                <a:cs typeface="Merriweather Light" charset="0"/>
              </a:rPr>
            </a:br>
            <a:r>
              <a:rPr lang="en-US" sz="2400" dirty="0">
                <a:latin typeface="Merriweather Light" charset="0"/>
                <a:cs typeface="Merriweather Light" charset="0"/>
              </a:rPr>
              <a:t>click the expand icon</a:t>
            </a:r>
            <a:br>
              <a:rPr lang="en-US" sz="2400" dirty="0">
                <a:latin typeface="Merriweather Light" charset="0"/>
                <a:cs typeface="Merriweather Light" charset="0"/>
              </a:rPr>
            </a:br>
            <a:r>
              <a:rPr lang="en-US" sz="2400" dirty="0">
                <a:latin typeface="Merriweather Light" charset="0"/>
                <a:cs typeface="Merriweather Light" charset="0"/>
              </a:rPr>
              <a:t>in the bottom-right</a:t>
            </a:r>
            <a:br>
              <a:rPr lang="en-US" sz="2400" dirty="0">
                <a:latin typeface="Merriweather Light" charset="0"/>
                <a:cs typeface="Merriweather Light" charset="0"/>
              </a:rPr>
            </a:br>
            <a:r>
              <a:rPr lang="en-US" sz="2400" dirty="0">
                <a:latin typeface="Merriweather Light" charset="0"/>
                <a:cs typeface="Merriweather Light" charset="0"/>
              </a:rPr>
              <a:t>corner of the Show</a:t>
            </a:r>
            <a:br>
              <a:rPr lang="en-US" sz="2400" dirty="0">
                <a:latin typeface="Merriweather Light" charset="0"/>
                <a:cs typeface="Merriweather Light" charset="0"/>
              </a:rPr>
            </a:br>
            <a:r>
              <a:rPr lang="en-US" sz="2400" dirty="0">
                <a:latin typeface="Merriweather Light" charset="0"/>
                <a:cs typeface="Merriweather Light" charset="0"/>
              </a:rPr>
              <a:t>section and check</a:t>
            </a:r>
            <a:br>
              <a:rPr lang="en-US" sz="2400" dirty="0">
                <a:latin typeface="Merriweather Light" charset="0"/>
                <a:cs typeface="Merriweather Light" charset="0"/>
              </a:rPr>
            </a:br>
            <a:r>
              <a:rPr lang="en-US" sz="2400" dirty="0">
                <a:latin typeface="Merriweather Light" charset="0"/>
                <a:cs typeface="Merriweather Light" charset="0"/>
              </a:rPr>
              <a:t>‘Display smart </a:t>
            </a:r>
            <a:br>
              <a:rPr lang="en-US" sz="2400" dirty="0">
                <a:latin typeface="Merriweather Light" charset="0"/>
                <a:cs typeface="Merriweather Light" charset="0"/>
              </a:rPr>
            </a:br>
            <a:r>
              <a:rPr lang="en-US" sz="2400" dirty="0">
                <a:latin typeface="Merriweather Light" charset="0"/>
                <a:cs typeface="Merriweather Light" charset="0"/>
              </a:rPr>
              <a:t>guides when shapes </a:t>
            </a:r>
            <a:br>
              <a:rPr lang="en-US" sz="2400" dirty="0">
                <a:latin typeface="Merriweather Light" charset="0"/>
                <a:cs typeface="Merriweather Light" charset="0"/>
              </a:rPr>
            </a:br>
            <a:r>
              <a:rPr lang="en-US" sz="2400" dirty="0">
                <a:latin typeface="Merriweather Light" charset="0"/>
                <a:cs typeface="Merriweather Light" charset="0"/>
              </a:rPr>
              <a:t>are aligned.’</a:t>
            </a:r>
          </a:p>
        </p:txBody>
      </p:sp>
      <p:pic>
        <p:nvPicPr>
          <p:cNvPr id="25603"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3263" y="1887185"/>
            <a:ext cx="5951537" cy="3348038"/>
          </a:xfrm>
          <a:prstGeom prst="rect">
            <a:avLst/>
          </a:prstGeom>
          <a:noFill/>
          <a:ln w="3175">
            <a:solidFill>
              <a:srgbClr val="969696"/>
            </a:solidFill>
            <a:miter lim="800000"/>
            <a:headEnd/>
            <a:tailEnd/>
          </a:ln>
          <a:extLst>
            <a:ext uri="{909E8E84-426E-40dd-AFC4-6F175D3DCCD1}">
              <a14:hiddenFill xmlns:a14="http://schemas.microsoft.com/office/drawing/2010/main" xmlns="">
                <a:solidFill>
                  <a:srgbClr val="FFFFFF"/>
                </a:solidFill>
              </a14:hiddenFill>
            </a:ext>
          </a:extLst>
        </p:spPr>
      </p:pic>
      <p:pic>
        <p:nvPicPr>
          <p:cNvPr id="25604" name="Picture 7"/>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83975" y="4058885"/>
            <a:ext cx="2438400" cy="2052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5" name="Picture 3"/>
          <p:cNvPicPr>
            <a:picLocks noChangeArrowheads="1"/>
          </p:cNvPicPr>
          <p:nvPr/>
        </p:nvPicPr>
        <p:blipFill>
          <a:blip r:embed="rId5" cstate="email">
            <a:extLst>
              <a:ext uri="{28A0092B-C50C-407E-A947-70E740481C1C}">
                <a14:useLocalDpi xmlns:a14="http://schemas.microsoft.com/office/drawing/2010/main" val="0"/>
              </a:ext>
            </a:extLst>
          </a:blip>
          <a:srcRect l="3917" t="-1138" r="9183" b="1138"/>
          <a:stretch>
            <a:fillRect/>
          </a:stretch>
        </p:blipFill>
        <p:spPr bwMode="auto">
          <a:xfrm>
            <a:off x="11483975" y="2960335"/>
            <a:ext cx="2425700" cy="9810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Oval 10"/>
          <p:cNvSpPr/>
          <p:nvPr/>
        </p:nvSpPr>
        <p:spPr bwMode="auto">
          <a:xfrm>
            <a:off x="12284075" y="3765198"/>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latin typeface="BentonSans Book"/>
              <a:ea typeface="BentonSans Book"/>
              <a:cs typeface="BentonSans Book"/>
            </a:endParaRPr>
          </a:p>
        </p:txBody>
      </p:sp>
      <p:cxnSp>
        <p:nvCxnSpPr>
          <p:cNvPr id="17" name="Elbow Connector 16"/>
          <p:cNvCxnSpPr>
            <a:stCxn id="11" idx="2"/>
          </p:cNvCxnSpPr>
          <p:nvPr/>
        </p:nvCxnSpPr>
        <p:spPr>
          <a:xfrm rot="10800000" flipV="1">
            <a:off x="12093575" y="3879498"/>
            <a:ext cx="190500" cy="3270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 Placeholder 6"/>
          <p:cNvSpPr>
            <a:spLocks noGrp="1"/>
          </p:cNvSpPr>
          <p:nvPr>
            <p:ph type="body" sz="quarter" idx="4294967295"/>
          </p:nvPr>
        </p:nvSpPr>
        <p:spPr>
          <a:xfrm>
            <a:off x="709613" y="598488"/>
            <a:ext cx="13269912" cy="635000"/>
          </a:xfrm>
          <a:prstGeom prst="rect">
            <a:avLst/>
          </a:prstGeom>
        </p:spPr>
        <p:txBody>
          <a:bodyPr/>
          <a:lstStyle/>
          <a:p>
            <a:pPr marL="0" indent="0" defTabSz="1306221" fontAlgn="auto">
              <a:spcAft>
                <a:spcPts val="0"/>
              </a:spcAft>
              <a:buFont typeface="Arial" panose="020B0604020202020204" pitchFamily="34" charset="0"/>
              <a:buNone/>
              <a:defRPr/>
            </a:pPr>
            <a:r>
              <a:rPr lang="en-US" dirty="0">
                <a:solidFill>
                  <a:schemeClr val="accent5"/>
                </a:solidFill>
                <a:latin typeface="BentonSans Book"/>
                <a:ea typeface="+mn-ea"/>
                <a:cs typeface="BentonSans Book"/>
              </a:rPr>
              <a:t>Guidelines</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Margins</a:t>
            </a:r>
          </a:p>
        </p:txBody>
      </p:sp>
      <p:pic>
        <p:nvPicPr>
          <p:cNvPr id="26626" name="Picture 11"/>
          <p:cNvPicPr>
            <a:picLocks noChangeAspect="1"/>
          </p:cNvPicPr>
          <p:nvPr/>
        </p:nvPicPr>
        <p:blipFill>
          <a:blip r:embed="rId3" cstate="email">
            <a:extLst>
              <a:ext uri="{28A0092B-C50C-407E-A947-70E740481C1C}">
                <a14:useLocalDpi xmlns:a14="http://schemas.microsoft.com/office/drawing/2010/main" val="0"/>
              </a:ext>
            </a:extLst>
          </a:blip>
          <a:srcRect b="6291"/>
          <a:stretch>
            <a:fillRect/>
          </a:stretch>
        </p:blipFill>
        <p:spPr bwMode="auto">
          <a:xfrm>
            <a:off x="4846638" y="3062288"/>
            <a:ext cx="9029700" cy="287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947738" y="3327400"/>
            <a:ext cx="2401887" cy="1846263"/>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Title copy should rest on top line from top &amp; left margin line</a:t>
            </a:r>
          </a:p>
        </p:txBody>
      </p:sp>
      <p:sp>
        <p:nvSpPr>
          <p:cNvPr id="13" name="Rectangle 12"/>
          <p:cNvSpPr/>
          <p:nvPr/>
        </p:nvSpPr>
        <p:spPr>
          <a:xfrm>
            <a:off x="1292225" y="604202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start at corner of second line from top &amp; left margin</a:t>
            </a:r>
          </a:p>
        </p:txBody>
      </p:sp>
      <p:sp>
        <p:nvSpPr>
          <p:cNvPr id="14" name="Rectangle 13"/>
          <p:cNvSpPr/>
          <p:nvPr/>
        </p:nvSpPr>
        <p:spPr>
          <a:xfrm>
            <a:off x="9439275" y="644207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not extend beyond the right margin line</a:t>
            </a:r>
          </a:p>
        </p:txBody>
      </p:sp>
      <p:cxnSp>
        <p:nvCxnSpPr>
          <p:cNvPr id="16" name="Straight Arrow Connector 15"/>
          <p:cNvCxnSpPr>
            <a:stCxn id="6" idx="3"/>
          </p:cNvCxnSpPr>
          <p:nvPr/>
        </p:nvCxnSpPr>
        <p:spPr>
          <a:xfrm flipV="1">
            <a:off x="3349625" y="3843338"/>
            <a:ext cx="1343025" cy="40640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V="1">
            <a:off x="3246438" y="4351338"/>
            <a:ext cx="1573212" cy="1690687"/>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4" idx="0"/>
          </p:cNvCxnSpPr>
          <p:nvPr/>
        </p:nvCxnSpPr>
        <p:spPr>
          <a:xfrm flipV="1">
            <a:off x="11393488" y="5838825"/>
            <a:ext cx="1825625" cy="60325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26633" name="Rectangle 1"/>
          <p:cNvSpPr>
            <a:spLocks noChangeArrowheads="1"/>
          </p:cNvSpPr>
          <p:nvPr/>
        </p:nvSpPr>
        <p:spPr bwMode="auto">
          <a:xfrm>
            <a:off x="706438" y="1822450"/>
            <a:ext cx="13134975" cy="827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a:solidFill>
                  <a:srgbClr val="4C4C4C"/>
                </a:solidFill>
                <a:latin typeface="Merriweather Light" charset="0"/>
                <a:cs typeface="Merriweather Light" charset="0"/>
              </a:rPr>
              <a:t>Please pay close attention to slide margins &amp; be sure that guides are turned on when aligning objects on the slide.  </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4294967295"/>
          </p:nvPr>
        </p:nvSpPr>
        <p:spPr>
          <a:xfrm>
            <a:off x="712788" y="600075"/>
            <a:ext cx="13244512" cy="635000"/>
          </a:xfrm>
          <a:prstGeom prst="rect">
            <a:avLst/>
          </a:prstGeom>
        </p:spPr>
        <p:txBody>
          <a:bodyPr/>
          <a:lstStyle/>
          <a:p>
            <a:pPr defTabSz="1306221" fontAlgn="auto">
              <a:spcAft>
                <a:spcPts val="0"/>
              </a:spcAft>
              <a:buFont typeface="Arial" panose="020B0604020202020204" pitchFamily="34" charset="0"/>
              <a:buNone/>
              <a:defRPr/>
            </a:pPr>
            <a:r>
              <a:rPr lang="en-US" dirty="0">
                <a:ea typeface="+mn-ea"/>
              </a:rPr>
              <a:t>Logos</a:t>
            </a:r>
          </a:p>
          <a:p>
            <a:pPr defTabSz="1306221" fontAlgn="auto">
              <a:spcAft>
                <a:spcPts val="0"/>
              </a:spcAft>
              <a:buFont typeface="Arial" panose="020B0604020202020204" pitchFamily="34" charset="0"/>
              <a:buNone/>
              <a:defRPr/>
            </a:pPr>
            <a:r>
              <a:rPr lang="en-US" sz="2800" dirty="0">
                <a:ea typeface="+mn-ea"/>
              </a:rPr>
              <a:t>Not to be altered, can be resized.</a:t>
            </a:r>
          </a:p>
        </p:txBody>
      </p:sp>
      <p:sp>
        <p:nvSpPr>
          <p:cNvPr id="14" name="Rectangle 13"/>
          <p:cNvSpPr/>
          <p:nvPr/>
        </p:nvSpPr>
        <p:spPr>
          <a:xfrm>
            <a:off x="8691563" y="2430463"/>
            <a:ext cx="5135562" cy="1544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27651" name="Picture 117" descr="\\psf\Host\Volumes\files\Design Studio\_Steenberge\Powerpoint\Projects\Corporate PPT\Assets\tableau_whit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09063" y="2763838"/>
            <a:ext cx="4473575" cy="925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2" name="Picture 118" descr="\\psf\Host\Volumes\files\Design Studio\_Steenberge\Powerpoint\Projects\Corporate PPT\Assets\tableau_cmyk.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2313" y="4275138"/>
            <a:ext cx="4779962"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3" name="Picture 11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9775" y="2428875"/>
            <a:ext cx="4748213" cy="982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Content Placeholder 1"/>
          <p:cNvSpPr txBox="1">
            <a:spLocks/>
          </p:cNvSpPr>
          <p:nvPr/>
        </p:nvSpPr>
        <p:spPr>
          <a:xfrm>
            <a:off x="2667000" y="3565525"/>
            <a:ext cx="893763" cy="246063"/>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grey</a:t>
            </a:r>
          </a:p>
        </p:txBody>
      </p:sp>
      <p:sp>
        <p:nvSpPr>
          <p:cNvPr id="29" name="Content Placeholder 1"/>
          <p:cNvSpPr txBox="1">
            <a:spLocks/>
          </p:cNvSpPr>
          <p:nvPr/>
        </p:nvSpPr>
        <p:spPr>
          <a:xfrm>
            <a:off x="2663825" y="5464175"/>
            <a:ext cx="1095375" cy="247650"/>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full color</a:t>
            </a:r>
          </a:p>
        </p:txBody>
      </p:sp>
      <p:sp>
        <p:nvSpPr>
          <p:cNvPr id="30" name="Content Placeholder 1"/>
          <p:cNvSpPr txBox="1">
            <a:spLocks/>
          </p:cNvSpPr>
          <p:nvPr/>
        </p:nvSpPr>
        <p:spPr>
          <a:xfrm>
            <a:off x="9804400" y="4151313"/>
            <a:ext cx="2909888" cy="563562"/>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reversed out use this when the background is dark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3"/>
          <p:cNvSpPr>
            <a:spLocks noEditPoints="1"/>
          </p:cNvSpPr>
          <p:nvPr/>
        </p:nvSpPr>
        <p:spPr bwMode="auto">
          <a:xfrm>
            <a:off x="4127500" y="5614988"/>
            <a:ext cx="785813" cy="785812"/>
          </a:xfrm>
          <a:custGeom>
            <a:avLst/>
            <a:gdLst>
              <a:gd name="T0" fmla="*/ 1935 w 3870"/>
              <a:gd name="T1" fmla="*/ 0 h 3868"/>
              <a:gd name="T2" fmla="*/ 1640 w 3870"/>
              <a:gd name="T3" fmla="*/ 23 h 3868"/>
              <a:gd name="T4" fmla="*/ 1361 w 3870"/>
              <a:gd name="T5" fmla="*/ 87 h 3868"/>
              <a:gd name="T6" fmla="*/ 1096 w 3870"/>
              <a:gd name="T7" fmla="*/ 191 h 3868"/>
              <a:gd name="T8" fmla="*/ 705 w 3870"/>
              <a:gd name="T9" fmla="*/ 442 h 3868"/>
              <a:gd name="T10" fmla="*/ 331 w 3870"/>
              <a:gd name="T11" fmla="*/ 854 h 3868"/>
              <a:gd name="T12" fmla="*/ 153 w 3870"/>
              <a:gd name="T13" fmla="*/ 1182 h 3868"/>
              <a:gd name="T14" fmla="*/ 60 w 3870"/>
              <a:gd name="T15" fmla="*/ 1451 h 3868"/>
              <a:gd name="T16" fmla="*/ 9 w 3870"/>
              <a:gd name="T17" fmla="*/ 1736 h 3868"/>
              <a:gd name="T18" fmla="*/ 0 w 3870"/>
              <a:gd name="T19" fmla="*/ 1983 h 3868"/>
              <a:gd name="T20" fmla="*/ 30 w 3870"/>
              <a:gd name="T21" fmla="*/ 2276 h 3868"/>
              <a:gd name="T22" fmla="*/ 102 w 3870"/>
              <a:gd name="T23" fmla="*/ 2553 h 3868"/>
              <a:gd name="T24" fmla="*/ 212 w 3870"/>
              <a:gd name="T25" fmla="*/ 2814 h 3868"/>
              <a:gd name="T26" fmla="*/ 503 w 3870"/>
              <a:gd name="T27" fmla="*/ 3233 h 3868"/>
              <a:gd name="T28" fmla="*/ 932 w 3870"/>
              <a:gd name="T29" fmla="*/ 3588 h 3868"/>
              <a:gd name="T30" fmla="*/ 1226 w 3870"/>
              <a:gd name="T31" fmla="*/ 3734 h 3868"/>
              <a:gd name="T32" fmla="*/ 1498 w 3870"/>
              <a:gd name="T33" fmla="*/ 3819 h 3868"/>
              <a:gd name="T34" fmla="*/ 1786 w 3870"/>
              <a:gd name="T35" fmla="*/ 3862 h 3868"/>
              <a:gd name="T36" fmla="*/ 2035 w 3870"/>
              <a:gd name="T37" fmla="*/ 3866 h 3868"/>
              <a:gd name="T38" fmla="*/ 2324 w 3870"/>
              <a:gd name="T39" fmla="*/ 3828 h 3868"/>
              <a:gd name="T40" fmla="*/ 2600 w 3870"/>
              <a:gd name="T41" fmla="*/ 3751 h 3868"/>
              <a:gd name="T42" fmla="*/ 2857 w 3870"/>
              <a:gd name="T43" fmla="*/ 3634 h 3868"/>
              <a:gd name="T44" fmla="*/ 3303 w 3870"/>
              <a:gd name="T45" fmla="*/ 3301 h 3868"/>
              <a:gd name="T46" fmla="*/ 3636 w 3870"/>
              <a:gd name="T47" fmla="*/ 2856 h 3868"/>
              <a:gd name="T48" fmla="*/ 3753 w 3870"/>
              <a:gd name="T49" fmla="*/ 2599 h 3868"/>
              <a:gd name="T50" fmla="*/ 3830 w 3870"/>
              <a:gd name="T51" fmla="*/ 2323 h 3868"/>
              <a:gd name="T52" fmla="*/ 3868 w 3870"/>
              <a:gd name="T53" fmla="*/ 2034 h 3868"/>
              <a:gd name="T54" fmla="*/ 3864 w 3870"/>
              <a:gd name="T55" fmla="*/ 1785 h 3868"/>
              <a:gd name="T56" fmla="*/ 3821 w 3870"/>
              <a:gd name="T57" fmla="*/ 1498 h 3868"/>
              <a:gd name="T58" fmla="*/ 3736 w 3870"/>
              <a:gd name="T59" fmla="*/ 1226 h 3868"/>
              <a:gd name="T60" fmla="*/ 3590 w 3870"/>
              <a:gd name="T61" fmla="*/ 931 h 3868"/>
              <a:gd name="T62" fmla="*/ 3235 w 3870"/>
              <a:gd name="T63" fmla="*/ 502 h 3868"/>
              <a:gd name="T64" fmla="*/ 2816 w 3870"/>
              <a:gd name="T65" fmla="*/ 212 h 3868"/>
              <a:gd name="T66" fmla="*/ 2555 w 3870"/>
              <a:gd name="T67" fmla="*/ 102 h 3868"/>
              <a:gd name="T68" fmla="*/ 2277 w 3870"/>
              <a:gd name="T69" fmla="*/ 30 h 3868"/>
              <a:gd name="T70" fmla="*/ 1984 w 3870"/>
              <a:gd name="T71" fmla="*/ 0 h 3868"/>
              <a:gd name="T72" fmla="*/ 2026 w 3870"/>
              <a:gd name="T73" fmla="*/ 161 h 3868"/>
              <a:gd name="T74" fmla="*/ 2464 w 3870"/>
              <a:gd name="T75" fmla="*/ 238 h 3868"/>
              <a:gd name="T76" fmla="*/ 2929 w 3870"/>
              <a:gd name="T77" fmla="*/ 461 h 3868"/>
              <a:gd name="T78" fmla="*/ 3307 w 3870"/>
              <a:gd name="T79" fmla="*/ 805 h 3868"/>
              <a:gd name="T80" fmla="*/ 3573 w 3870"/>
              <a:gd name="T81" fmla="*/ 1243 h 3868"/>
              <a:gd name="T82" fmla="*/ 3704 w 3870"/>
              <a:gd name="T83" fmla="*/ 1753 h 3868"/>
              <a:gd name="T84" fmla="*/ 3711 w 3870"/>
              <a:gd name="T85" fmla="*/ 1979 h 3868"/>
              <a:gd name="T86" fmla="*/ 3656 w 3870"/>
              <a:gd name="T87" fmla="*/ 2378 h 3868"/>
              <a:gd name="T88" fmla="*/ 3456 w 3870"/>
              <a:gd name="T89" fmla="*/ 2856 h 3868"/>
              <a:gd name="T90" fmla="*/ 3131 w 3870"/>
              <a:gd name="T91" fmla="*/ 3249 h 3868"/>
              <a:gd name="T92" fmla="*/ 2706 w 3870"/>
              <a:gd name="T93" fmla="*/ 3536 h 3868"/>
              <a:gd name="T94" fmla="*/ 2205 w 3870"/>
              <a:gd name="T95" fmla="*/ 3690 h 3868"/>
              <a:gd name="T96" fmla="*/ 1935 w 3870"/>
              <a:gd name="T97" fmla="*/ 3711 h 3868"/>
              <a:gd name="T98" fmla="*/ 1576 w 3870"/>
              <a:gd name="T99" fmla="*/ 3673 h 3868"/>
              <a:gd name="T100" fmla="*/ 1087 w 3870"/>
              <a:gd name="T101" fmla="*/ 3496 h 3868"/>
              <a:gd name="T102" fmla="*/ 678 w 3870"/>
              <a:gd name="T103" fmla="*/ 3190 h 3868"/>
              <a:gd name="T104" fmla="*/ 372 w 3870"/>
              <a:gd name="T105" fmla="*/ 2782 h 3868"/>
              <a:gd name="T106" fmla="*/ 195 w 3870"/>
              <a:gd name="T107" fmla="*/ 2293 h 3868"/>
              <a:gd name="T108" fmla="*/ 157 w 3870"/>
              <a:gd name="T109" fmla="*/ 1934 h 3868"/>
              <a:gd name="T110" fmla="*/ 178 w 3870"/>
              <a:gd name="T111" fmla="*/ 1664 h 3868"/>
              <a:gd name="T112" fmla="*/ 333 w 3870"/>
              <a:gd name="T113" fmla="*/ 1163 h 3868"/>
              <a:gd name="T114" fmla="*/ 620 w 3870"/>
              <a:gd name="T115" fmla="*/ 738 h 3868"/>
              <a:gd name="T116" fmla="*/ 1013 w 3870"/>
              <a:gd name="T117" fmla="*/ 414 h 3868"/>
              <a:gd name="T118" fmla="*/ 1491 w 3870"/>
              <a:gd name="T119" fmla="*/ 213 h 3868"/>
              <a:gd name="T120" fmla="*/ 1890 w 3870"/>
              <a:gd name="T121" fmla="*/ 159 h 3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lnTo>
                  <a:pt x="1935" y="1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4" name="Freeform 23"/>
          <p:cNvSpPr>
            <a:spLocks/>
          </p:cNvSpPr>
          <p:nvPr/>
        </p:nvSpPr>
        <p:spPr bwMode="auto">
          <a:xfrm>
            <a:off x="4125913" y="1944688"/>
            <a:ext cx="788987" cy="639762"/>
          </a:xfrm>
          <a:custGeom>
            <a:avLst/>
            <a:gdLst>
              <a:gd name="T0" fmla="*/ 2620 w 2780"/>
              <a:gd name="T1" fmla="*/ 324 h 2258"/>
              <a:gd name="T2" fmla="*/ 2474 w 2780"/>
              <a:gd name="T3" fmla="*/ 343 h 2258"/>
              <a:gd name="T4" fmla="*/ 2589 w 2780"/>
              <a:gd name="T5" fmla="*/ 243 h 2258"/>
              <a:gd name="T6" fmla="*/ 2673 w 2780"/>
              <a:gd name="T7" fmla="*/ 115 h 2258"/>
              <a:gd name="T8" fmla="*/ 2618 w 2780"/>
              <a:gd name="T9" fmla="*/ 87 h 2258"/>
              <a:gd name="T10" fmla="*/ 2340 w 2780"/>
              <a:gd name="T11" fmla="*/ 180 h 2258"/>
              <a:gd name="T12" fmla="*/ 2231 w 2780"/>
              <a:gd name="T13" fmla="*/ 89 h 2258"/>
              <a:gd name="T14" fmla="*/ 2073 w 2780"/>
              <a:gd name="T15" fmla="*/ 19 h 2258"/>
              <a:gd name="T16" fmla="*/ 1925 w 2780"/>
              <a:gd name="T17" fmla="*/ 0 h 2258"/>
              <a:gd name="T18" fmla="*/ 1755 w 2780"/>
              <a:gd name="T19" fmla="*/ 26 h 2258"/>
              <a:gd name="T20" fmla="*/ 1606 w 2780"/>
              <a:gd name="T21" fmla="*/ 97 h 2258"/>
              <a:gd name="T22" fmla="*/ 1484 w 2780"/>
              <a:gd name="T23" fmla="*/ 208 h 2258"/>
              <a:gd name="T24" fmla="*/ 1400 w 2780"/>
              <a:gd name="T25" fmla="*/ 348 h 2258"/>
              <a:gd name="T26" fmla="*/ 1357 w 2780"/>
              <a:gd name="T27" fmla="*/ 512 h 2258"/>
              <a:gd name="T28" fmla="*/ 1363 w 2780"/>
              <a:gd name="T29" fmla="*/ 668 h 2258"/>
              <a:gd name="T30" fmla="*/ 1195 w 2780"/>
              <a:gd name="T31" fmla="*/ 681 h 2258"/>
              <a:gd name="T32" fmla="*/ 944 w 2780"/>
              <a:gd name="T33" fmla="*/ 621 h 2258"/>
              <a:gd name="T34" fmla="*/ 709 w 2780"/>
              <a:gd name="T35" fmla="*/ 523 h 2258"/>
              <a:gd name="T36" fmla="*/ 496 w 2780"/>
              <a:gd name="T37" fmla="*/ 390 h 2258"/>
              <a:gd name="T38" fmla="*/ 306 w 2780"/>
              <a:gd name="T39" fmla="*/ 228 h 2258"/>
              <a:gd name="T40" fmla="*/ 176 w 2780"/>
              <a:gd name="T41" fmla="*/ 137 h 2258"/>
              <a:gd name="T42" fmla="*/ 117 w 2780"/>
              <a:gd name="T43" fmla="*/ 352 h 2258"/>
              <a:gd name="T44" fmla="*/ 135 w 2780"/>
              <a:gd name="T45" fmla="*/ 534 h 2258"/>
              <a:gd name="T46" fmla="*/ 223 w 2780"/>
              <a:gd name="T47" fmla="*/ 722 h 2258"/>
              <a:gd name="T48" fmla="*/ 370 w 2780"/>
              <a:gd name="T49" fmla="*/ 866 h 2258"/>
              <a:gd name="T50" fmla="*/ 203 w 2780"/>
              <a:gd name="T51" fmla="*/ 834 h 2258"/>
              <a:gd name="T52" fmla="*/ 112 w 2780"/>
              <a:gd name="T53" fmla="*/ 801 h 2258"/>
              <a:gd name="T54" fmla="*/ 132 w 2780"/>
              <a:gd name="T55" fmla="*/ 952 h 2258"/>
              <a:gd name="T56" fmla="*/ 188 w 2780"/>
              <a:gd name="T57" fmla="*/ 1085 h 2258"/>
              <a:gd name="T58" fmla="*/ 274 w 2780"/>
              <a:gd name="T59" fmla="*/ 1200 h 2258"/>
              <a:gd name="T60" fmla="*/ 388 w 2780"/>
              <a:gd name="T61" fmla="*/ 1290 h 2258"/>
              <a:gd name="T62" fmla="*/ 522 w 2780"/>
              <a:gd name="T63" fmla="*/ 1349 h 2258"/>
              <a:gd name="T64" fmla="*/ 457 w 2780"/>
              <a:gd name="T65" fmla="*/ 1379 h 2258"/>
              <a:gd name="T66" fmla="*/ 311 w 2780"/>
              <a:gd name="T67" fmla="*/ 1371 h 2258"/>
              <a:gd name="T68" fmla="*/ 355 w 2780"/>
              <a:gd name="T69" fmla="*/ 1472 h 2258"/>
              <a:gd name="T70" fmla="*/ 431 w 2780"/>
              <a:gd name="T71" fmla="*/ 1578 h 2258"/>
              <a:gd name="T72" fmla="*/ 530 w 2780"/>
              <a:gd name="T73" fmla="*/ 1664 h 2258"/>
              <a:gd name="T74" fmla="*/ 646 w 2780"/>
              <a:gd name="T75" fmla="*/ 1726 h 2258"/>
              <a:gd name="T76" fmla="*/ 776 w 2780"/>
              <a:gd name="T77" fmla="*/ 1761 h 2258"/>
              <a:gd name="T78" fmla="*/ 769 w 2780"/>
              <a:gd name="T79" fmla="*/ 1820 h 2258"/>
              <a:gd name="T80" fmla="*/ 517 w 2780"/>
              <a:gd name="T81" fmla="*/ 1945 h 2258"/>
              <a:gd name="T82" fmla="*/ 235 w 2780"/>
              <a:gd name="T83" fmla="*/ 2005 h 2258"/>
              <a:gd name="T84" fmla="*/ 34 w 2780"/>
              <a:gd name="T85" fmla="*/ 2005 h 2258"/>
              <a:gd name="T86" fmla="*/ 198 w 2780"/>
              <a:gd name="T87" fmla="*/ 2111 h 2258"/>
              <a:gd name="T88" fmla="*/ 523 w 2780"/>
              <a:gd name="T89" fmla="*/ 2220 h 2258"/>
              <a:gd name="T90" fmla="*/ 874 w 2780"/>
              <a:gd name="T91" fmla="*/ 2258 h 2258"/>
              <a:gd name="T92" fmla="*/ 1111 w 2780"/>
              <a:gd name="T93" fmla="*/ 2243 h 2258"/>
              <a:gd name="T94" fmla="*/ 1372 w 2780"/>
              <a:gd name="T95" fmla="*/ 2186 h 2258"/>
              <a:gd name="T96" fmla="*/ 1607 w 2780"/>
              <a:gd name="T97" fmla="*/ 2093 h 2258"/>
              <a:gd name="T98" fmla="*/ 1816 w 2780"/>
              <a:gd name="T99" fmla="*/ 1967 h 2258"/>
              <a:gd name="T100" fmla="*/ 1998 w 2780"/>
              <a:gd name="T101" fmla="*/ 1814 h 2258"/>
              <a:gd name="T102" fmla="*/ 2153 w 2780"/>
              <a:gd name="T103" fmla="*/ 1640 h 2258"/>
              <a:gd name="T104" fmla="*/ 2279 w 2780"/>
              <a:gd name="T105" fmla="*/ 1447 h 2258"/>
              <a:gd name="T106" fmla="*/ 2377 w 2780"/>
              <a:gd name="T107" fmla="*/ 1242 h 2258"/>
              <a:gd name="T108" fmla="*/ 2482 w 2780"/>
              <a:gd name="T109" fmla="*/ 851 h 2258"/>
              <a:gd name="T110" fmla="*/ 2497 w 2780"/>
              <a:gd name="T111" fmla="*/ 636 h 2258"/>
              <a:gd name="T112" fmla="*/ 2613 w 2780"/>
              <a:gd name="T113" fmla="*/ 464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704" y="41"/>
                </a:lnTo>
                <a:lnTo>
                  <a:pt x="2661" y="66"/>
                </a:lnTo>
                <a:lnTo>
                  <a:pt x="2618" y="87"/>
                </a:lnTo>
                <a:lnTo>
                  <a:pt x="2574" y="108"/>
                </a:lnTo>
                <a:lnTo>
                  <a:pt x="2529" y="126"/>
                </a:lnTo>
                <a:lnTo>
                  <a:pt x="2484" y="142"/>
                </a:lnTo>
                <a:lnTo>
                  <a:pt x="2437" y="157"/>
                </a:lnTo>
                <a:lnTo>
                  <a:pt x="2389" y="169"/>
                </a:lnTo>
                <a:lnTo>
                  <a:pt x="2340" y="180"/>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4" y="569"/>
                </a:lnTo>
                <a:lnTo>
                  <a:pt x="1356" y="603"/>
                </a:lnTo>
                <a:lnTo>
                  <a:pt x="1359" y="636"/>
                </a:lnTo>
                <a:lnTo>
                  <a:pt x="1363" y="668"/>
                </a:lnTo>
                <a:lnTo>
                  <a:pt x="1370" y="700"/>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94" y="104"/>
                </a:lnTo>
                <a:lnTo>
                  <a:pt x="176" y="137"/>
                </a:lnTo>
                <a:lnTo>
                  <a:pt x="161" y="169"/>
                </a:lnTo>
                <a:lnTo>
                  <a:pt x="147" y="205"/>
                </a:lnTo>
                <a:lnTo>
                  <a:pt x="137" y="240"/>
                </a:lnTo>
                <a:lnTo>
                  <a:pt x="128" y="276"/>
                </a:lnTo>
                <a:lnTo>
                  <a:pt x="122" y="314"/>
                </a:lnTo>
                <a:lnTo>
                  <a:pt x="117" y="352"/>
                </a:lnTo>
                <a:lnTo>
                  <a:pt x="116" y="390"/>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70" y="866"/>
                </a:lnTo>
                <a:lnTo>
                  <a:pt x="336" y="863"/>
                </a:lnTo>
                <a:lnTo>
                  <a:pt x="302" y="859"/>
                </a:lnTo>
                <a:lnTo>
                  <a:pt x="268" y="853"/>
                </a:lnTo>
                <a:lnTo>
                  <a:pt x="235" y="845"/>
                </a:lnTo>
                <a:lnTo>
                  <a:pt x="203" y="834"/>
                </a:lnTo>
                <a:lnTo>
                  <a:pt x="172" y="823"/>
                </a:lnTo>
                <a:lnTo>
                  <a:pt x="141" y="810"/>
                </a:lnTo>
                <a:lnTo>
                  <a:pt x="112" y="795"/>
                </a:lnTo>
                <a:lnTo>
                  <a:pt x="112" y="795"/>
                </a:lnTo>
                <a:lnTo>
                  <a:pt x="112" y="801"/>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69" y="1360"/>
                </a:lnTo>
                <a:lnTo>
                  <a:pt x="533" y="1369"/>
                </a:lnTo>
                <a:lnTo>
                  <a:pt x="496" y="1375"/>
                </a:lnTo>
                <a:lnTo>
                  <a:pt x="457" y="1379"/>
                </a:lnTo>
                <a:lnTo>
                  <a:pt x="419" y="1380"/>
                </a:lnTo>
                <a:lnTo>
                  <a:pt x="419" y="1380"/>
                </a:lnTo>
                <a:lnTo>
                  <a:pt x="392" y="1380"/>
                </a:lnTo>
                <a:lnTo>
                  <a:pt x="365" y="1377"/>
                </a:lnTo>
                <a:lnTo>
                  <a:pt x="339" y="1375"/>
                </a:lnTo>
                <a:lnTo>
                  <a:pt x="311" y="1371"/>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37" y="2010"/>
                </a:lnTo>
                <a:lnTo>
                  <a:pt x="102" y="2010"/>
                </a:lnTo>
                <a:lnTo>
                  <a:pt x="68" y="2008"/>
                </a:lnTo>
                <a:lnTo>
                  <a:pt x="34" y="2005"/>
                </a:lnTo>
                <a:lnTo>
                  <a:pt x="0" y="2001"/>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7" y="636"/>
                </a:lnTo>
                <a:lnTo>
                  <a:pt x="2496" y="599"/>
                </a:lnTo>
                <a:lnTo>
                  <a:pt x="2495" y="562"/>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36" name="Rectangle 35"/>
          <p:cNvSpPr/>
          <p:nvPr/>
        </p:nvSpPr>
        <p:spPr>
          <a:xfrm>
            <a:off x="6894513" y="1719263"/>
            <a:ext cx="6988175" cy="5370512"/>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Objects &amp; Icons</a:t>
            </a:r>
          </a:p>
        </p:txBody>
      </p:sp>
      <p:cxnSp>
        <p:nvCxnSpPr>
          <p:cNvPr id="6" name="Straight Connector 5"/>
          <p:cNvCxnSpPr/>
          <p:nvPr/>
        </p:nvCxnSpPr>
        <p:spPr>
          <a:xfrm>
            <a:off x="725488" y="2562225"/>
            <a:ext cx="2732087" cy="0"/>
          </a:xfrm>
          <a:prstGeom prst="line">
            <a:avLst/>
          </a:prstGeom>
          <a:ln w="635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725488" y="3171825"/>
            <a:ext cx="2751137"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25488" y="3552825"/>
            <a:ext cx="2732087"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11" name="Rectangle 10"/>
          <p:cNvSpPr/>
          <p:nvPr/>
        </p:nvSpPr>
        <p:spPr>
          <a:xfrm>
            <a:off x="725488" y="4221163"/>
            <a:ext cx="2732087"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28681" name="Group 29"/>
          <p:cNvGrpSpPr>
            <a:grpSpLocks/>
          </p:cNvGrpSpPr>
          <p:nvPr/>
        </p:nvGrpSpPr>
        <p:grpSpPr bwMode="auto">
          <a:xfrm>
            <a:off x="725488" y="4965700"/>
            <a:ext cx="3041650" cy="547688"/>
            <a:chOff x="6109916" y="6481139"/>
            <a:chExt cx="4349386" cy="548640"/>
          </a:xfrm>
        </p:grpSpPr>
        <p:cxnSp>
          <p:nvCxnSpPr>
            <p:cNvPr id="31" name="Straight Arrow Connector 30"/>
            <p:cNvCxnSpPr/>
            <p:nvPr/>
          </p:nvCxnSpPr>
          <p:spPr>
            <a:xfrm>
              <a:off x="9889523" y="6756254"/>
              <a:ext cx="569779" cy="0"/>
            </a:xfrm>
            <a:prstGeom prst="straightConnector1">
              <a:avLst/>
            </a:prstGeom>
            <a:ln w="6350" cmpd="sng">
              <a:solidFill>
                <a:srgbClr val="4C4C4C"/>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109916" y="6481139"/>
              <a:ext cx="3963480" cy="548640"/>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28682" name="Group 32"/>
          <p:cNvGrpSpPr>
            <a:grpSpLocks/>
          </p:cNvGrpSpPr>
          <p:nvPr/>
        </p:nvGrpSpPr>
        <p:grpSpPr bwMode="auto">
          <a:xfrm>
            <a:off x="725488" y="5665788"/>
            <a:ext cx="2768600" cy="979487"/>
            <a:chOff x="1159863" y="5254814"/>
            <a:chExt cx="3962400" cy="979203"/>
          </a:xfrm>
        </p:grpSpPr>
        <p:cxnSp>
          <p:nvCxnSpPr>
            <p:cNvPr id="34" name="Straight Arrow Connector 33"/>
            <p:cNvCxnSpPr/>
            <p:nvPr/>
          </p:nvCxnSpPr>
          <p:spPr>
            <a:xfrm rot="16200000" flipH="1">
              <a:off x="2859253" y="5949937"/>
              <a:ext cx="568160"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159863" y="5254814"/>
              <a:ext cx="3962400" cy="549116"/>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56" name="Content Placeholder 1"/>
          <p:cNvSpPr txBox="1">
            <a:spLocks/>
          </p:cNvSpPr>
          <p:nvPr/>
        </p:nvSpPr>
        <p:spPr>
          <a:xfrm>
            <a:off x="4157663" y="2778125"/>
            <a:ext cx="725487"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twitter</a:t>
            </a:r>
          </a:p>
        </p:txBody>
      </p:sp>
      <p:sp>
        <p:nvSpPr>
          <p:cNvPr id="58" name="Content Placeholder 1"/>
          <p:cNvSpPr txBox="1">
            <a:spLocks/>
          </p:cNvSpPr>
          <p:nvPr/>
        </p:nvSpPr>
        <p:spPr>
          <a:xfrm>
            <a:off x="5281613" y="2760663"/>
            <a:ext cx="1050925" cy="234950"/>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facebook</a:t>
            </a:r>
            <a:endParaRPr lang="en-US" sz="1000" dirty="0">
              <a:solidFill>
                <a:schemeClr val="accent5"/>
              </a:solidFill>
              <a:latin typeface="Merriweather Light"/>
              <a:cs typeface="Merriweather Light"/>
            </a:endParaRPr>
          </a:p>
        </p:txBody>
      </p:sp>
      <p:sp>
        <p:nvSpPr>
          <p:cNvPr id="173" name="Content Placeholder 1"/>
          <p:cNvSpPr txBox="1">
            <a:spLocks/>
          </p:cNvSpPr>
          <p:nvPr/>
        </p:nvSpPr>
        <p:spPr>
          <a:xfrm>
            <a:off x="4129088" y="3962400"/>
            <a:ext cx="784225"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linkedin</a:t>
            </a:r>
            <a:endParaRPr lang="en-US" sz="1000" dirty="0">
              <a:solidFill>
                <a:schemeClr val="accent5"/>
              </a:solidFill>
              <a:latin typeface="Merriweather Light"/>
              <a:cs typeface="Merriweather Light"/>
            </a:endParaRPr>
          </a:p>
        </p:txBody>
      </p:sp>
      <p:sp>
        <p:nvSpPr>
          <p:cNvPr id="207" name="Content Placeholder 1"/>
          <p:cNvSpPr txBox="1">
            <a:spLocks/>
          </p:cNvSpPr>
          <p:nvPr/>
        </p:nvSpPr>
        <p:spPr>
          <a:xfrm>
            <a:off x="5324475" y="3956050"/>
            <a:ext cx="965200" cy="212725"/>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you tube</a:t>
            </a:r>
          </a:p>
        </p:txBody>
      </p:sp>
      <p:sp>
        <p:nvSpPr>
          <p:cNvPr id="209" name="Content Placeholder 1"/>
          <p:cNvSpPr txBox="1">
            <a:spLocks/>
          </p:cNvSpPr>
          <p:nvPr/>
        </p:nvSpPr>
        <p:spPr>
          <a:xfrm>
            <a:off x="4114800" y="6637338"/>
            <a:ext cx="812800"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play icon</a:t>
            </a:r>
          </a:p>
        </p:txBody>
      </p:sp>
      <p:sp>
        <p:nvSpPr>
          <p:cNvPr id="48" name="Content Placeholder 1"/>
          <p:cNvSpPr txBox="1">
            <a:spLocks/>
          </p:cNvSpPr>
          <p:nvPr/>
        </p:nvSpPr>
        <p:spPr>
          <a:xfrm>
            <a:off x="4989513" y="6608763"/>
            <a:ext cx="1635125" cy="258762"/>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marketing funnel</a:t>
            </a:r>
          </a:p>
        </p:txBody>
      </p:sp>
      <p:grpSp>
        <p:nvGrpSpPr>
          <p:cNvPr id="28689" name="Group 3"/>
          <p:cNvGrpSpPr>
            <a:grpSpLocks/>
          </p:cNvGrpSpPr>
          <p:nvPr/>
        </p:nvGrpSpPr>
        <p:grpSpPr bwMode="auto">
          <a:xfrm>
            <a:off x="5413375" y="5654675"/>
            <a:ext cx="787400" cy="885825"/>
            <a:chOff x="6958013" y="3763963"/>
            <a:chExt cx="968375" cy="1090612"/>
          </a:xfrm>
        </p:grpSpPr>
        <p:sp>
          <p:nvSpPr>
            <p:cNvPr id="28719" name="Freeform 5"/>
            <p:cNvSpPr>
              <a:spLocks/>
            </p:cNvSpPr>
            <p:nvPr/>
          </p:nvSpPr>
          <p:spPr bwMode="auto">
            <a:xfrm>
              <a:off x="6958013" y="3763963"/>
              <a:ext cx="968375" cy="182562"/>
            </a:xfrm>
            <a:custGeom>
              <a:avLst/>
              <a:gdLst>
                <a:gd name="T0" fmla="*/ 968375 w 2440"/>
                <a:gd name="T1" fmla="*/ 0 h 459"/>
                <a:gd name="T2" fmla="*/ 894159 w 2440"/>
                <a:gd name="T3" fmla="*/ 0 h 459"/>
                <a:gd name="T4" fmla="*/ 52784 w 2440"/>
                <a:gd name="T5" fmla="*/ 0 h 459"/>
                <a:gd name="T6" fmla="*/ 0 w 2440"/>
                <a:gd name="T7" fmla="*/ 0 h 459"/>
                <a:gd name="T8" fmla="*/ 85725 w 2440"/>
                <a:gd name="T9" fmla="*/ 182562 h 459"/>
                <a:gd name="T10" fmla="*/ 882650 w 2440"/>
                <a:gd name="T11" fmla="*/ 182562 h 459"/>
                <a:gd name="T12" fmla="*/ 968375 w 2440"/>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0" name="Freeform 6"/>
            <p:cNvSpPr>
              <a:spLocks/>
            </p:cNvSpPr>
            <p:nvPr/>
          </p:nvSpPr>
          <p:spPr bwMode="auto">
            <a:xfrm>
              <a:off x="7050088" y="3960813"/>
              <a:ext cx="784225" cy="182562"/>
            </a:xfrm>
            <a:custGeom>
              <a:avLst/>
              <a:gdLst>
                <a:gd name="T0" fmla="*/ 700002 w 1974"/>
                <a:gd name="T1" fmla="*/ 182562 h 461"/>
                <a:gd name="T2" fmla="*/ 84223 w 1974"/>
                <a:gd name="T3" fmla="*/ 182562 h 461"/>
                <a:gd name="T4" fmla="*/ 0 w 1974"/>
                <a:gd name="T5" fmla="*/ 0 h 461"/>
                <a:gd name="T6" fmla="*/ 784225 w 1974"/>
                <a:gd name="T7" fmla="*/ 0 h 461"/>
                <a:gd name="T8" fmla="*/ 700002 w 1974"/>
                <a:gd name="T9" fmla="*/ 182562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4" h="461">
                  <a:moveTo>
                    <a:pt x="1762" y="461"/>
                  </a:moveTo>
                  <a:lnTo>
                    <a:pt x="212" y="461"/>
                  </a:lnTo>
                  <a:lnTo>
                    <a:pt x="0" y="0"/>
                  </a:lnTo>
                  <a:lnTo>
                    <a:pt x="1974" y="0"/>
                  </a:lnTo>
                  <a:lnTo>
                    <a:pt x="1762" y="461"/>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1" name="Freeform 7"/>
            <p:cNvSpPr>
              <a:spLocks/>
            </p:cNvSpPr>
            <p:nvPr/>
          </p:nvSpPr>
          <p:spPr bwMode="auto">
            <a:xfrm>
              <a:off x="7137401" y="4159250"/>
              <a:ext cx="609600" cy="182562"/>
            </a:xfrm>
            <a:custGeom>
              <a:avLst/>
              <a:gdLst>
                <a:gd name="T0" fmla="*/ 525968 w 1538"/>
                <a:gd name="T1" fmla="*/ 182562 h 460"/>
                <a:gd name="T2" fmla="*/ 83632 w 1538"/>
                <a:gd name="T3" fmla="*/ 182562 h 460"/>
                <a:gd name="T4" fmla="*/ 0 w 1538"/>
                <a:gd name="T5" fmla="*/ 0 h 460"/>
                <a:gd name="T6" fmla="*/ 609600 w 1538"/>
                <a:gd name="T7" fmla="*/ 0 h 460"/>
                <a:gd name="T8" fmla="*/ 525968 w 1538"/>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8" h="460">
                  <a:moveTo>
                    <a:pt x="1327" y="460"/>
                  </a:moveTo>
                  <a:lnTo>
                    <a:pt x="211" y="460"/>
                  </a:lnTo>
                  <a:lnTo>
                    <a:pt x="0" y="0"/>
                  </a:lnTo>
                  <a:lnTo>
                    <a:pt x="1538" y="0"/>
                  </a:lnTo>
                  <a:lnTo>
                    <a:pt x="1327"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2" name="Freeform 8"/>
            <p:cNvSpPr>
              <a:spLocks/>
            </p:cNvSpPr>
            <p:nvPr/>
          </p:nvSpPr>
          <p:spPr bwMode="auto">
            <a:xfrm>
              <a:off x="7224713" y="4356100"/>
              <a:ext cx="434975" cy="182562"/>
            </a:xfrm>
            <a:custGeom>
              <a:avLst/>
              <a:gdLst>
                <a:gd name="T0" fmla="*/ 352919 w 1092"/>
                <a:gd name="T1" fmla="*/ 182562 h 460"/>
                <a:gd name="T2" fmla="*/ 82056 w 1092"/>
                <a:gd name="T3" fmla="*/ 182562 h 460"/>
                <a:gd name="T4" fmla="*/ 0 w 1092"/>
                <a:gd name="T5" fmla="*/ 0 h 460"/>
                <a:gd name="T6" fmla="*/ 434975 w 1092"/>
                <a:gd name="T7" fmla="*/ 0 h 460"/>
                <a:gd name="T8" fmla="*/ 352919 w 1092"/>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2" h="460">
                  <a:moveTo>
                    <a:pt x="886" y="460"/>
                  </a:moveTo>
                  <a:lnTo>
                    <a:pt x="206" y="460"/>
                  </a:lnTo>
                  <a:lnTo>
                    <a:pt x="0" y="0"/>
                  </a:lnTo>
                  <a:lnTo>
                    <a:pt x="1092" y="0"/>
                  </a:lnTo>
                  <a:lnTo>
                    <a:pt x="886"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3" name="Freeform 9"/>
            <p:cNvSpPr>
              <a:spLocks/>
            </p:cNvSpPr>
            <p:nvPr/>
          </p:nvSpPr>
          <p:spPr bwMode="auto">
            <a:xfrm>
              <a:off x="7310438" y="4554538"/>
              <a:ext cx="263525" cy="300037"/>
            </a:xfrm>
            <a:custGeom>
              <a:avLst/>
              <a:gdLst>
                <a:gd name="T0" fmla="*/ 131763 w 668"/>
                <a:gd name="T1" fmla="*/ 300037 h 757"/>
                <a:gd name="T2" fmla="*/ 131763 w 668"/>
                <a:gd name="T3" fmla="*/ 300037 h 757"/>
                <a:gd name="T4" fmla="*/ 0 w 668"/>
                <a:gd name="T5" fmla="*/ 0 h 757"/>
                <a:gd name="T6" fmla="*/ 263525 w 668"/>
                <a:gd name="T7" fmla="*/ 0 h 757"/>
                <a:gd name="T8" fmla="*/ 131763 w 668"/>
                <a:gd name="T9" fmla="*/ 300037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8" h="757">
                  <a:moveTo>
                    <a:pt x="334" y="757"/>
                  </a:moveTo>
                  <a:lnTo>
                    <a:pt x="334" y="757"/>
                  </a:lnTo>
                  <a:lnTo>
                    <a:pt x="0" y="0"/>
                  </a:lnTo>
                  <a:lnTo>
                    <a:pt x="668" y="0"/>
                  </a:lnTo>
                  <a:lnTo>
                    <a:pt x="334" y="757"/>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grpSp>
      <p:cxnSp>
        <p:nvCxnSpPr>
          <p:cNvPr id="74" name="Straight Connector 73"/>
          <p:cNvCxnSpPr/>
          <p:nvPr/>
        </p:nvCxnSpPr>
        <p:spPr>
          <a:xfrm>
            <a:off x="7391400" y="2551113"/>
            <a:ext cx="2732088"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7391400" y="3160713"/>
            <a:ext cx="2751138" cy="0"/>
          </a:xfrm>
          <a:prstGeom prst="straightConnector1">
            <a:avLst/>
          </a:prstGeom>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7391400" y="3541713"/>
            <a:ext cx="2732088"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7" name="Rectangle 76"/>
          <p:cNvSpPr/>
          <p:nvPr/>
        </p:nvSpPr>
        <p:spPr>
          <a:xfrm>
            <a:off x="7391400" y="4210050"/>
            <a:ext cx="2732088"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78" name="Group 77"/>
          <p:cNvGrpSpPr/>
          <p:nvPr/>
        </p:nvGrpSpPr>
        <p:grpSpPr>
          <a:xfrm>
            <a:off x="7391378" y="4954477"/>
            <a:ext cx="3040866" cy="548640"/>
            <a:chOff x="6109916" y="6481139"/>
            <a:chExt cx="4349386" cy="548640"/>
          </a:xfrm>
          <a:solidFill>
            <a:srgbClr val="FFFFFF"/>
          </a:solidFill>
        </p:grpSpPr>
        <p:cxnSp>
          <p:nvCxnSpPr>
            <p:cNvPr id="79" name="Straight Arrow Connector 78"/>
            <p:cNvCxnSpPr/>
            <p:nvPr/>
          </p:nvCxnSpPr>
          <p:spPr>
            <a:xfrm>
              <a:off x="9890543" y="6755459"/>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6109916" y="6481139"/>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81" name="Group 80"/>
          <p:cNvGrpSpPr/>
          <p:nvPr/>
        </p:nvGrpSpPr>
        <p:grpSpPr>
          <a:xfrm>
            <a:off x="7391377" y="5655517"/>
            <a:ext cx="2768714" cy="979203"/>
            <a:chOff x="1159863" y="5254814"/>
            <a:chExt cx="3962400" cy="979203"/>
          </a:xfrm>
          <a:solidFill>
            <a:srgbClr val="FFFFFF"/>
          </a:solidFill>
        </p:grpSpPr>
        <p:cxnSp>
          <p:nvCxnSpPr>
            <p:cNvPr id="82" name="Straight Arrow Connector 81"/>
            <p:cNvCxnSpPr/>
            <p:nvPr/>
          </p:nvCxnSpPr>
          <p:spPr>
            <a:xfrm rot="16200000" flipH="1">
              <a:off x="2858086" y="5949638"/>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1159863" y="5254814"/>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15" name="Freeform 6"/>
          <p:cNvSpPr>
            <a:spLocks noEditPoints="1"/>
          </p:cNvSpPr>
          <p:nvPr/>
        </p:nvSpPr>
        <p:spPr bwMode="auto">
          <a:xfrm>
            <a:off x="4137025" y="4325938"/>
            <a:ext cx="766763" cy="766762"/>
          </a:xfrm>
          <a:custGeom>
            <a:avLst/>
            <a:gdLst>
              <a:gd name="T0" fmla="*/ 313 w 3240"/>
              <a:gd name="T1" fmla="*/ 13 h 3240"/>
              <a:gd name="T2" fmla="*/ 168 w 3240"/>
              <a:gd name="T3" fmla="*/ 84 h 3240"/>
              <a:gd name="T4" fmla="*/ 60 w 3240"/>
              <a:gd name="T5" fmla="*/ 201 h 3240"/>
              <a:gd name="T6" fmla="*/ 5 w 3240"/>
              <a:gd name="T7" fmla="*/ 354 h 3240"/>
              <a:gd name="T8" fmla="*/ 5 w 3240"/>
              <a:gd name="T9" fmla="*/ 2886 h 3240"/>
              <a:gd name="T10" fmla="*/ 60 w 3240"/>
              <a:gd name="T11" fmla="*/ 3039 h 3240"/>
              <a:gd name="T12" fmla="*/ 168 w 3240"/>
              <a:gd name="T13" fmla="*/ 3156 h 3240"/>
              <a:gd name="T14" fmla="*/ 313 w 3240"/>
              <a:gd name="T15" fmla="*/ 3227 h 3240"/>
              <a:gd name="T16" fmla="*/ 2844 w 3240"/>
              <a:gd name="T17" fmla="*/ 3240 h 3240"/>
              <a:gd name="T18" fmla="*/ 3003 w 3240"/>
              <a:gd name="T19" fmla="*/ 3199 h 3240"/>
              <a:gd name="T20" fmla="*/ 3131 w 3240"/>
              <a:gd name="T21" fmla="*/ 3102 h 3240"/>
              <a:gd name="T22" fmla="*/ 3215 w 3240"/>
              <a:gd name="T23" fmla="*/ 2966 h 3240"/>
              <a:gd name="T24" fmla="*/ 3240 w 3240"/>
              <a:gd name="T25" fmla="*/ 418 h 3240"/>
              <a:gd name="T26" fmla="*/ 3215 w 3240"/>
              <a:gd name="T27" fmla="*/ 274 h 3240"/>
              <a:gd name="T28" fmla="*/ 3131 w 3240"/>
              <a:gd name="T29" fmla="*/ 138 h 3240"/>
              <a:gd name="T30" fmla="*/ 3003 w 3240"/>
              <a:gd name="T31" fmla="*/ 41 h 3240"/>
              <a:gd name="T32" fmla="*/ 2844 w 3240"/>
              <a:gd name="T33" fmla="*/ 0 h 3240"/>
              <a:gd name="T34" fmla="*/ 1753 w 3240"/>
              <a:gd name="T35" fmla="*/ 994 h 3240"/>
              <a:gd name="T36" fmla="*/ 1985 w 3240"/>
              <a:gd name="T37" fmla="*/ 1088 h 3240"/>
              <a:gd name="T38" fmla="*/ 2159 w 3240"/>
              <a:gd name="T39" fmla="*/ 1259 h 3240"/>
              <a:gd name="T40" fmla="*/ 2258 w 3240"/>
              <a:gd name="T41" fmla="*/ 1486 h 3240"/>
              <a:gd name="T42" fmla="*/ 2264 w 3240"/>
              <a:gd name="T43" fmla="*/ 1709 h 3240"/>
              <a:gd name="T44" fmla="*/ 2177 w 3240"/>
              <a:gd name="T45" fmla="*/ 1940 h 3240"/>
              <a:gd name="T46" fmla="*/ 2011 w 3240"/>
              <a:gd name="T47" fmla="*/ 2118 h 3240"/>
              <a:gd name="T48" fmla="*/ 1785 w 3240"/>
              <a:gd name="T49" fmla="*/ 2224 h 3240"/>
              <a:gd name="T50" fmla="*/ 1557 w 3240"/>
              <a:gd name="T51" fmla="*/ 2240 h 3240"/>
              <a:gd name="T52" fmla="*/ 1313 w 3240"/>
              <a:gd name="T53" fmla="*/ 2167 h 3240"/>
              <a:gd name="T54" fmla="*/ 1122 w 3240"/>
              <a:gd name="T55" fmla="*/ 2014 h 3240"/>
              <a:gd name="T56" fmla="*/ 1003 w 3240"/>
              <a:gd name="T57" fmla="*/ 1799 h 3240"/>
              <a:gd name="T58" fmla="*/ 976 w 3240"/>
              <a:gd name="T59" fmla="*/ 1579 h 3240"/>
              <a:gd name="T60" fmla="*/ 1038 w 3240"/>
              <a:gd name="T61" fmla="*/ 1338 h 3240"/>
              <a:gd name="T62" fmla="*/ 1187 w 3240"/>
              <a:gd name="T63" fmla="*/ 1144 h 3240"/>
              <a:gd name="T64" fmla="*/ 1400 w 3240"/>
              <a:gd name="T65" fmla="*/ 1019 h 3240"/>
              <a:gd name="T66" fmla="*/ 1623 w 3240"/>
              <a:gd name="T67" fmla="*/ 979 h 3240"/>
              <a:gd name="T68" fmla="*/ 2848 w 3240"/>
              <a:gd name="T69" fmla="*/ 2808 h 3240"/>
              <a:gd name="T70" fmla="*/ 2767 w 3240"/>
              <a:gd name="T71" fmla="*/ 2862 h 3240"/>
              <a:gd name="T72" fmla="*/ 438 w 3240"/>
              <a:gd name="T73" fmla="*/ 2856 h 3240"/>
              <a:gd name="T74" fmla="*/ 369 w 3240"/>
              <a:gd name="T75" fmla="*/ 2786 h 3240"/>
              <a:gd name="T76" fmla="*/ 647 w 3240"/>
              <a:gd name="T77" fmla="*/ 1405 h 3240"/>
              <a:gd name="T78" fmla="*/ 615 w 3240"/>
              <a:gd name="T79" fmla="*/ 1650 h 3240"/>
              <a:gd name="T80" fmla="*/ 696 w 3240"/>
              <a:gd name="T81" fmla="*/ 2030 h 3240"/>
              <a:gd name="T82" fmla="*/ 913 w 3240"/>
              <a:gd name="T83" fmla="*/ 2340 h 3240"/>
              <a:gd name="T84" fmla="*/ 1232 w 3240"/>
              <a:gd name="T85" fmla="*/ 2549 h 3240"/>
              <a:gd name="T86" fmla="*/ 1623 w 3240"/>
              <a:gd name="T87" fmla="*/ 2625 h 3240"/>
              <a:gd name="T88" fmla="*/ 1970 w 3240"/>
              <a:gd name="T89" fmla="*/ 2564 h 3240"/>
              <a:gd name="T90" fmla="*/ 2300 w 3240"/>
              <a:gd name="T91" fmla="*/ 2370 h 3240"/>
              <a:gd name="T92" fmla="*/ 2530 w 3240"/>
              <a:gd name="T93" fmla="*/ 2071 h 3240"/>
              <a:gd name="T94" fmla="*/ 2628 w 3240"/>
              <a:gd name="T95" fmla="*/ 1699 h 3240"/>
              <a:gd name="T96" fmla="*/ 2604 w 3240"/>
              <a:gd name="T97" fmla="*/ 1440 h 3240"/>
              <a:gd name="T98" fmla="*/ 2873 w 3240"/>
              <a:gd name="T99" fmla="*/ 886 h 3240"/>
              <a:gd name="T100" fmla="*/ 2813 w 3240"/>
              <a:gd name="T101" fmla="*/ 976 h 3240"/>
              <a:gd name="T102" fmla="*/ 2362 w 3240"/>
              <a:gd name="T103" fmla="*/ 1001 h 3240"/>
              <a:gd name="T104" fmla="*/ 2259 w 3240"/>
              <a:gd name="T105" fmla="*/ 959 h 3240"/>
              <a:gd name="T106" fmla="*/ 2216 w 3240"/>
              <a:gd name="T107" fmla="*/ 857 h 3240"/>
              <a:gd name="T108" fmla="*/ 2242 w 3240"/>
              <a:gd name="T109" fmla="*/ 427 h 3240"/>
              <a:gd name="T110" fmla="*/ 2332 w 3240"/>
              <a:gd name="T111" fmla="*/ 367 h 3240"/>
              <a:gd name="T112" fmla="*/ 2788 w 3240"/>
              <a:gd name="T113" fmla="*/ 375 h 3240"/>
              <a:gd name="T114" fmla="*/ 2865 w 3240"/>
              <a:gd name="T115" fmla="*/ 452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40" h="3240">
                <a:moveTo>
                  <a:pt x="2822" y="0"/>
                </a:moveTo>
                <a:lnTo>
                  <a:pt x="418" y="0"/>
                </a:ln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58" y="1372"/>
                </a:lnTo>
                <a:lnTo>
                  <a:pt x="647" y="1405"/>
                </a:lnTo>
                <a:lnTo>
                  <a:pt x="639" y="1440"/>
                </a:lnTo>
                <a:lnTo>
                  <a:pt x="631" y="1474"/>
                </a:lnTo>
                <a:lnTo>
                  <a:pt x="625" y="1508"/>
                </a:lnTo>
                <a:lnTo>
                  <a:pt x="622" y="1542"/>
                </a:lnTo>
                <a:lnTo>
                  <a:pt x="619" y="1579"/>
                </a:lnTo>
                <a:lnTo>
                  <a:pt x="617" y="1614"/>
                </a:lnTo>
                <a:lnTo>
                  <a:pt x="615" y="1650"/>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1" name="Freeform 11"/>
          <p:cNvSpPr>
            <a:spLocks/>
          </p:cNvSpPr>
          <p:nvPr/>
        </p:nvSpPr>
        <p:spPr bwMode="auto">
          <a:xfrm>
            <a:off x="5607050" y="1870075"/>
            <a:ext cx="398463" cy="768350"/>
          </a:xfrm>
          <a:custGeom>
            <a:avLst/>
            <a:gdLst>
              <a:gd name="T0" fmla="*/ 426 w 1440"/>
              <a:gd name="T1" fmla="*/ 1510 h 2776"/>
              <a:gd name="T2" fmla="*/ 0 w 1440"/>
              <a:gd name="T3" fmla="*/ 1016 h 2776"/>
              <a:gd name="T4" fmla="*/ 426 w 1440"/>
              <a:gd name="T5" fmla="*/ 652 h 2776"/>
              <a:gd name="T6" fmla="*/ 426 w 1440"/>
              <a:gd name="T7" fmla="*/ 612 h 2776"/>
              <a:gd name="T8" fmla="*/ 432 w 1440"/>
              <a:gd name="T9" fmla="*/ 538 h 2776"/>
              <a:gd name="T10" fmla="*/ 444 w 1440"/>
              <a:gd name="T11" fmla="*/ 468 h 2776"/>
              <a:gd name="T12" fmla="*/ 460 w 1440"/>
              <a:gd name="T13" fmla="*/ 402 h 2776"/>
              <a:gd name="T14" fmla="*/ 484 w 1440"/>
              <a:gd name="T15" fmla="*/ 342 h 2776"/>
              <a:gd name="T16" fmla="*/ 512 w 1440"/>
              <a:gd name="T17" fmla="*/ 286 h 2776"/>
              <a:gd name="T18" fmla="*/ 544 w 1440"/>
              <a:gd name="T19" fmla="*/ 234 h 2776"/>
              <a:gd name="T20" fmla="*/ 582 w 1440"/>
              <a:gd name="T21" fmla="*/ 188 h 2776"/>
              <a:gd name="T22" fmla="*/ 622 w 1440"/>
              <a:gd name="T23" fmla="*/ 148 h 2776"/>
              <a:gd name="T24" fmla="*/ 668 w 1440"/>
              <a:gd name="T25" fmla="*/ 110 h 2776"/>
              <a:gd name="T26" fmla="*/ 720 w 1440"/>
              <a:gd name="T27" fmla="*/ 80 h 2776"/>
              <a:gd name="T28" fmla="*/ 774 w 1440"/>
              <a:gd name="T29" fmla="*/ 54 h 2776"/>
              <a:gd name="T30" fmla="*/ 832 w 1440"/>
              <a:gd name="T31" fmla="*/ 32 h 2776"/>
              <a:gd name="T32" fmla="*/ 892 w 1440"/>
              <a:gd name="T33" fmla="*/ 16 h 2776"/>
              <a:gd name="T34" fmla="*/ 958 w 1440"/>
              <a:gd name="T35" fmla="*/ 6 h 2776"/>
              <a:gd name="T36" fmla="*/ 1026 w 1440"/>
              <a:gd name="T37" fmla="*/ 0 h 2776"/>
              <a:gd name="T38" fmla="*/ 1060 w 1440"/>
              <a:gd name="T39" fmla="*/ 0 h 2776"/>
              <a:gd name="T40" fmla="*/ 1302 w 1440"/>
              <a:gd name="T41" fmla="*/ 6 h 2776"/>
              <a:gd name="T42" fmla="*/ 1440 w 1440"/>
              <a:gd name="T43" fmla="*/ 18 h 2776"/>
              <a:gd name="T44" fmla="*/ 1180 w 1440"/>
              <a:gd name="T45" fmla="*/ 460 h 2776"/>
              <a:gd name="T46" fmla="*/ 1142 w 1440"/>
              <a:gd name="T47" fmla="*/ 462 h 2776"/>
              <a:gd name="T48" fmla="*/ 1080 w 1440"/>
              <a:gd name="T49" fmla="*/ 470 h 2776"/>
              <a:gd name="T50" fmla="*/ 1032 w 1440"/>
              <a:gd name="T51" fmla="*/ 488 h 2776"/>
              <a:gd name="T52" fmla="*/ 994 w 1440"/>
              <a:gd name="T53" fmla="*/ 512 h 2776"/>
              <a:gd name="T54" fmla="*/ 968 w 1440"/>
              <a:gd name="T55" fmla="*/ 544 h 2776"/>
              <a:gd name="T56" fmla="*/ 950 w 1440"/>
              <a:gd name="T57" fmla="*/ 582 h 2776"/>
              <a:gd name="T58" fmla="*/ 940 w 1440"/>
              <a:gd name="T59" fmla="*/ 626 h 2776"/>
              <a:gd name="T60" fmla="*/ 936 w 1440"/>
              <a:gd name="T61" fmla="*/ 674 h 2776"/>
              <a:gd name="T62" fmla="*/ 934 w 1440"/>
              <a:gd name="T63" fmla="*/ 1016 h 2776"/>
              <a:gd name="T64" fmla="*/ 1360 w 1440"/>
              <a:gd name="T65" fmla="*/ 1510 h 2776"/>
              <a:gd name="T66" fmla="*/ 934 w 1440"/>
              <a:gd name="T67" fmla="*/ 2776 h 2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0" h="2776">
                <a:moveTo>
                  <a:pt x="426" y="2776"/>
                </a:moveTo>
                <a:lnTo>
                  <a:pt x="426" y="1510"/>
                </a:lnTo>
                <a:lnTo>
                  <a:pt x="0" y="1510"/>
                </a:lnTo>
                <a:lnTo>
                  <a:pt x="0" y="1016"/>
                </a:lnTo>
                <a:lnTo>
                  <a:pt x="426" y="1016"/>
                </a:lnTo>
                <a:lnTo>
                  <a:pt x="426" y="652"/>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060" y="0"/>
                </a:lnTo>
                <a:lnTo>
                  <a:pt x="1190" y="2"/>
                </a:lnTo>
                <a:lnTo>
                  <a:pt x="1302" y="6"/>
                </a:lnTo>
                <a:lnTo>
                  <a:pt x="1388" y="14"/>
                </a:lnTo>
                <a:lnTo>
                  <a:pt x="1440" y="18"/>
                </a:lnTo>
                <a:lnTo>
                  <a:pt x="1440" y="460"/>
                </a:lnTo>
                <a:lnTo>
                  <a:pt x="118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grpSp>
        <p:nvGrpSpPr>
          <p:cNvPr id="37" name="Group 36"/>
          <p:cNvGrpSpPr/>
          <p:nvPr/>
        </p:nvGrpSpPr>
        <p:grpSpPr>
          <a:xfrm>
            <a:off x="4129701" y="3073241"/>
            <a:ext cx="782194" cy="747413"/>
            <a:chOff x="3236265" y="-935273"/>
            <a:chExt cx="3213100" cy="3070226"/>
          </a:xfrm>
          <a:solidFill>
            <a:schemeClr val="accent5"/>
          </a:solidFill>
        </p:grpSpPr>
        <p:sp>
          <p:nvSpPr>
            <p:cNvPr id="28"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29"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45" name="Group 44"/>
          <p:cNvGrpSpPr/>
          <p:nvPr/>
        </p:nvGrpSpPr>
        <p:grpSpPr>
          <a:xfrm>
            <a:off x="5342434" y="4379757"/>
            <a:ext cx="928533" cy="618502"/>
            <a:chOff x="3446334" y="-629783"/>
            <a:chExt cx="1892300" cy="1260475"/>
          </a:xfrm>
          <a:solidFill>
            <a:schemeClr val="accent5"/>
          </a:solidFill>
        </p:grpSpPr>
        <p:sp>
          <p:nvSpPr>
            <p:cNvPr id="43"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44"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49" name="Freeform 42"/>
          <p:cNvSpPr>
            <a:spLocks noEditPoints="1"/>
          </p:cNvSpPr>
          <p:nvPr/>
        </p:nvSpPr>
        <p:spPr bwMode="auto">
          <a:xfrm>
            <a:off x="5429250" y="3263900"/>
            <a:ext cx="755650" cy="528638"/>
          </a:xfrm>
          <a:custGeom>
            <a:avLst/>
            <a:gdLst>
              <a:gd name="T0" fmla="*/ 2333 w 2380"/>
              <a:gd name="T1" fmla="*/ 245 h 1664"/>
              <a:gd name="T2" fmla="*/ 2304 w 2380"/>
              <a:gd name="T3" fmla="*/ 180 h 1664"/>
              <a:gd name="T4" fmla="*/ 2262 w 2380"/>
              <a:gd name="T5" fmla="*/ 125 h 1664"/>
              <a:gd name="T6" fmla="*/ 2211 w 2380"/>
              <a:gd name="T7" fmla="*/ 80 h 1664"/>
              <a:gd name="T8" fmla="*/ 2150 w 2380"/>
              <a:gd name="T9" fmla="*/ 49 h 1664"/>
              <a:gd name="T10" fmla="*/ 2081 w 2380"/>
              <a:gd name="T11" fmla="*/ 34 h 1664"/>
              <a:gd name="T12" fmla="*/ 1971 w 2380"/>
              <a:gd name="T13" fmla="*/ 22 h 1664"/>
              <a:gd name="T14" fmla="*/ 1637 w 2380"/>
              <a:gd name="T15" fmla="*/ 5 h 1664"/>
              <a:gd name="T16" fmla="*/ 1190 w 2380"/>
              <a:gd name="T17" fmla="*/ 0 h 1664"/>
              <a:gd name="T18" fmla="*/ 855 w 2380"/>
              <a:gd name="T19" fmla="*/ 2 h 1664"/>
              <a:gd name="T20" fmla="*/ 521 w 2380"/>
              <a:gd name="T21" fmla="*/ 14 h 1664"/>
              <a:gd name="T22" fmla="*/ 299 w 2380"/>
              <a:gd name="T23" fmla="*/ 34 h 1664"/>
              <a:gd name="T24" fmla="*/ 253 w 2380"/>
              <a:gd name="T25" fmla="*/ 42 h 1664"/>
              <a:gd name="T26" fmla="*/ 190 w 2380"/>
              <a:gd name="T27" fmla="*/ 68 h 1664"/>
              <a:gd name="T28" fmla="*/ 134 w 2380"/>
              <a:gd name="T29" fmla="*/ 108 h 1664"/>
              <a:gd name="T30" fmla="*/ 89 w 2380"/>
              <a:gd name="T31" fmla="*/ 160 h 1664"/>
              <a:gd name="T32" fmla="*/ 56 w 2380"/>
              <a:gd name="T33" fmla="*/ 222 h 1664"/>
              <a:gd name="T34" fmla="*/ 41 w 2380"/>
              <a:gd name="T35" fmla="*/ 268 h 1664"/>
              <a:gd name="T36" fmla="*/ 22 w 2380"/>
              <a:gd name="T37" fmla="*/ 371 h 1664"/>
              <a:gd name="T38" fmla="*/ 5 w 2380"/>
              <a:gd name="T39" fmla="*/ 548 h 1664"/>
              <a:gd name="T40" fmla="*/ 0 w 2380"/>
              <a:gd name="T41" fmla="*/ 832 h 1664"/>
              <a:gd name="T42" fmla="*/ 2 w 2380"/>
              <a:gd name="T43" fmla="*/ 1044 h 1664"/>
              <a:gd name="T44" fmla="*/ 18 w 2380"/>
              <a:gd name="T45" fmla="*/ 1257 h 1664"/>
              <a:gd name="T46" fmla="*/ 34 w 2380"/>
              <a:gd name="T47" fmla="*/ 1362 h 1664"/>
              <a:gd name="T48" fmla="*/ 47 w 2380"/>
              <a:gd name="T49" fmla="*/ 1419 h 1664"/>
              <a:gd name="T50" fmla="*/ 76 w 2380"/>
              <a:gd name="T51" fmla="*/ 1484 h 1664"/>
              <a:gd name="T52" fmla="*/ 118 w 2380"/>
              <a:gd name="T53" fmla="*/ 1539 h 1664"/>
              <a:gd name="T54" fmla="*/ 171 w 2380"/>
              <a:gd name="T55" fmla="*/ 1584 h 1664"/>
              <a:gd name="T56" fmla="*/ 230 w 2380"/>
              <a:gd name="T57" fmla="*/ 1615 h 1664"/>
              <a:gd name="T58" fmla="*/ 299 w 2380"/>
              <a:gd name="T59" fmla="*/ 1630 h 1664"/>
              <a:gd name="T60" fmla="*/ 409 w 2380"/>
              <a:gd name="T61" fmla="*/ 1642 h 1664"/>
              <a:gd name="T62" fmla="*/ 743 w 2380"/>
              <a:gd name="T63" fmla="*/ 1659 h 1664"/>
              <a:gd name="T64" fmla="*/ 1190 w 2380"/>
              <a:gd name="T65" fmla="*/ 1664 h 1664"/>
              <a:gd name="T66" fmla="*/ 1525 w 2380"/>
              <a:gd name="T67" fmla="*/ 1662 h 1664"/>
              <a:gd name="T68" fmla="*/ 1859 w 2380"/>
              <a:gd name="T69" fmla="*/ 1650 h 1664"/>
              <a:gd name="T70" fmla="*/ 2081 w 2380"/>
              <a:gd name="T71" fmla="*/ 1630 h 1664"/>
              <a:gd name="T72" fmla="*/ 2127 w 2380"/>
              <a:gd name="T73" fmla="*/ 1622 h 1664"/>
              <a:gd name="T74" fmla="*/ 2191 w 2380"/>
              <a:gd name="T75" fmla="*/ 1596 h 1664"/>
              <a:gd name="T76" fmla="*/ 2246 w 2380"/>
              <a:gd name="T77" fmla="*/ 1556 h 1664"/>
              <a:gd name="T78" fmla="*/ 2291 w 2380"/>
              <a:gd name="T79" fmla="*/ 1504 h 1664"/>
              <a:gd name="T80" fmla="*/ 2325 w 2380"/>
              <a:gd name="T81" fmla="*/ 1442 h 1664"/>
              <a:gd name="T82" fmla="*/ 2339 w 2380"/>
              <a:gd name="T83" fmla="*/ 1396 h 1664"/>
              <a:gd name="T84" fmla="*/ 2358 w 2380"/>
              <a:gd name="T85" fmla="*/ 1293 h 1664"/>
              <a:gd name="T86" fmla="*/ 2375 w 2380"/>
              <a:gd name="T87" fmla="*/ 1116 h 1664"/>
              <a:gd name="T88" fmla="*/ 2380 w 2380"/>
              <a:gd name="T89" fmla="*/ 832 h 1664"/>
              <a:gd name="T90" fmla="*/ 2378 w 2380"/>
              <a:gd name="T91" fmla="*/ 620 h 1664"/>
              <a:gd name="T92" fmla="*/ 2367 w 2380"/>
              <a:gd name="T93" fmla="*/ 442 h 1664"/>
              <a:gd name="T94" fmla="*/ 2353 w 2380"/>
              <a:gd name="T95" fmla="*/ 337 h 1664"/>
              <a:gd name="T96" fmla="*/ 2339 w 2380"/>
              <a:gd name="T97" fmla="*/ 268 h 1664"/>
              <a:gd name="T98" fmla="*/ 1565 w 2380"/>
              <a:gd name="T99" fmla="*/ 845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81" y="34"/>
                </a:lnTo>
                <a:lnTo>
                  <a:pt x="2026" y="28"/>
                </a:lnTo>
                <a:lnTo>
                  <a:pt x="1971" y="22"/>
                </a:lnTo>
                <a:lnTo>
                  <a:pt x="1860" y="14"/>
                </a:lnTo>
                <a:lnTo>
                  <a:pt x="1749" y="8"/>
                </a:lnTo>
                <a:lnTo>
                  <a:pt x="1637" y="5"/>
                </a:lnTo>
                <a:lnTo>
                  <a:pt x="1525" y="2"/>
                </a:lnTo>
                <a:lnTo>
                  <a:pt x="1413" y="1"/>
                </a:lnTo>
                <a:lnTo>
                  <a:pt x="1190" y="0"/>
                </a:lnTo>
                <a:lnTo>
                  <a:pt x="1190" y="0"/>
                </a:lnTo>
                <a:lnTo>
                  <a:pt x="967" y="1"/>
                </a:lnTo>
                <a:lnTo>
                  <a:pt x="855" y="2"/>
                </a:lnTo>
                <a:lnTo>
                  <a:pt x="744" y="5"/>
                </a:lnTo>
                <a:lnTo>
                  <a:pt x="633" y="8"/>
                </a:lnTo>
                <a:lnTo>
                  <a:pt x="521" y="14"/>
                </a:lnTo>
                <a:lnTo>
                  <a:pt x="409" y="22"/>
                </a:lnTo>
                <a:lnTo>
                  <a:pt x="354" y="28"/>
                </a:lnTo>
                <a:lnTo>
                  <a:pt x="299" y="34"/>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41" y="268"/>
                </a:lnTo>
                <a:lnTo>
                  <a:pt x="34" y="302"/>
                </a:lnTo>
                <a:lnTo>
                  <a:pt x="28" y="337"/>
                </a:lnTo>
                <a:lnTo>
                  <a:pt x="22" y="371"/>
                </a:lnTo>
                <a:lnTo>
                  <a:pt x="18" y="407"/>
                </a:lnTo>
                <a:lnTo>
                  <a:pt x="11" y="477"/>
                </a:lnTo>
                <a:lnTo>
                  <a:pt x="5" y="548"/>
                </a:lnTo>
                <a:lnTo>
                  <a:pt x="2" y="620"/>
                </a:lnTo>
                <a:lnTo>
                  <a:pt x="0" y="691"/>
                </a:lnTo>
                <a:lnTo>
                  <a:pt x="0" y="832"/>
                </a:lnTo>
                <a:lnTo>
                  <a:pt x="0" y="832"/>
                </a:lnTo>
                <a:lnTo>
                  <a:pt x="0" y="973"/>
                </a:lnTo>
                <a:lnTo>
                  <a:pt x="2" y="1044"/>
                </a:lnTo>
                <a:lnTo>
                  <a:pt x="5" y="1116"/>
                </a:lnTo>
                <a:lnTo>
                  <a:pt x="9" y="1187"/>
                </a:lnTo>
                <a:lnTo>
                  <a:pt x="18" y="1257"/>
                </a:lnTo>
                <a:lnTo>
                  <a:pt x="22" y="1293"/>
                </a:lnTo>
                <a:lnTo>
                  <a:pt x="27" y="1327"/>
                </a:lnTo>
                <a:lnTo>
                  <a:pt x="34" y="1362"/>
                </a:lnTo>
                <a:lnTo>
                  <a:pt x="41" y="1396"/>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299" y="1630"/>
                </a:lnTo>
                <a:lnTo>
                  <a:pt x="354" y="1636"/>
                </a:lnTo>
                <a:lnTo>
                  <a:pt x="409" y="1642"/>
                </a:lnTo>
                <a:lnTo>
                  <a:pt x="521" y="1650"/>
                </a:lnTo>
                <a:lnTo>
                  <a:pt x="631" y="1656"/>
                </a:lnTo>
                <a:lnTo>
                  <a:pt x="743" y="1659"/>
                </a:lnTo>
                <a:lnTo>
                  <a:pt x="855" y="1662"/>
                </a:lnTo>
                <a:lnTo>
                  <a:pt x="967" y="1663"/>
                </a:lnTo>
                <a:lnTo>
                  <a:pt x="1190" y="1664"/>
                </a:lnTo>
                <a:lnTo>
                  <a:pt x="1190" y="1664"/>
                </a:lnTo>
                <a:lnTo>
                  <a:pt x="1413" y="1663"/>
                </a:lnTo>
                <a:lnTo>
                  <a:pt x="1525" y="1662"/>
                </a:lnTo>
                <a:lnTo>
                  <a:pt x="1637" y="1659"/>
                </a:lnTo>
                <a:lnTo>
                  <a:pt x="1747" y="1656"/>
                </a:lnTo>
                <a:lnTo>
                  <a:pt x="1859" y="1650"/>
                </a:lnTo>
                <a:lnTo>
                  <a:pt x="1971" y="1642"/>
                </a:lnTo>
                <a:lnTo>
                  <a:pt x="2026" y="1636"/>
                </a:lnTo>
                <a:lnTo>
                  <a:pt x="2081" y="1630"/>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lnTo>
                  <a:pt x="2339" y="268"/>
                </a:lnTo>
                <a:close/>
                <a:moveTo>
                  <a:pt x="954" y="1359"/>
                </a:moveTo>
                <a:lnTo>
                  <a:pt x="954" y="330"/>
                </a:lnTo>
                <a:lnTo>
                  <a:pt x="1565" y="845"/>
                </a:lnTo>
                <a:lnTo>
                  <a:pt x="954" y="1359"/>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113" name="Content Placeholder 1"/>
          <p:cNvSpPr txBox="1">
            <a:spLocks/>
          </p:cNvSpPr>
          <p:nvPr/>
        </p:nvSpPr>
        <p:spPr>
          <a:xfrm>
            <a:off x="4068763" y="5222875"/>
            <a:ext cx="904875" cy="190500"/>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instagram</a:t>
            </a:r>
            <a:endParaRPr lang="en-US" sz="1000" dirty="0">
              <a:solidFill>
                <a:schemeClr val="accent5"/>
              </a:solidFill>
              <a:latin typeface="Merriweather Light"/>
              <a:cs typeface="Merriweather Light"/>
            </a:endParaRPr>
          </a:p>
        </p:txBody>
      </p:sp>
      <p:sp>
        <p:nvSpPr>
          <p:cNvPr id="114" name="Content Placeholder 1"/>
          <p:cNvSpPr txBox="1">
            <a:spLocks/>
          </p:cNvSpPr>
          <p:nvPr/>
        </p:nvSpPr>
        <p:spPr>
          <a:xfrm>
            <a:off x="5294313" y="5241925"/>
            <a:ext cx="1023937" cy="153988"/>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googleplus</a:t>
            </a:r>
            <a:endParaRPr lang="en-US" sz="1000" dirty="0">
              <a:solidFill>
                <a:schemeClr val="accent5"/>
              </a:solidFill>
              <a:latin typeface="Merriweather Light"/>
              <a:cs typeface="Merriweather Light"/>
            </a:endParaRPr>
          </a:p>
        </p:txBody>
      </p:sp>
      <p:sp>
        <p:nvSpPr>
          <p:cNvPr id="28703" name="Freeform 33"/>
          <p:cNvSpPr>
            <a:spLocks noEditPoints="1"/>
          </p:cNvSpPr>
          <p:nvPr/>
        </p:nvSpPr>
        <p:spPr bwMode="auto">
          <a:xfrm>
            <a:off x="11026775" y="5548313"/>
            <a:ext cx="785813" cy="785812"/>
          </a:xfrm>
          <a:custGeom>
            <a:avLst/>
            <a:gdLst>
              <a:gd name="T0" fmla="*/ 393307 w 3870"/>
              <a:gd name="T1" fmla="*/ 0 h 3868"/>
              <a:gd name="T2" fmla="*/ 333345 w 3870"/>
              <a:gd name="T3" fmla="*/ 4675 h 3868"/>
              <a:gd name="T4" fmla="*/ 276636 w 3870"/>
              <a:gd name="T5" fmla="*/ 17684 h 3868"/>
              <a:gd name="T6" fmla="*/ 222772 w 3870"/>
              <a:gd name="T7" fmla="*/ 38822 h 3868"/>
              <a:gd name="T8" fmla="*/ 143298 w 3870"/>
              <a:gd name="T9" fmla="*/ 89840 h 3868"/>
              <a:gd name="T10" fmla="*/ 67279 w 3870"/>
              <a:gd name="T11" fmla="*/ 173583 h 3868"/>
              <a:gd name="T12" fmla="*/ 31099 w 3870"/>
              <a:gd name="T13" fmla="*/ 240252 h 3868"/>
              <a:gd name="T14" fmla="*/ 12196 w 3870"/>
              <a:gd name="T15" fmla="*/ 294929 h 3868"/>
              <a:gd name="T16" fmla="*/ 1829 w 3870"/>
              <a:gd name="T17" fmla="*/ 352857 h 3868"/>
              <a:gd name="T18" fmla="*/ 0 w 3870"/>
              <a:gd name="T19" fmla="*/ 403062 h 3868"/>
              <a:gd name="T20" fmla="*/ 6098 w 3870"/>
              <a:gd name="T21" fmla="*/ 462617 h 3868"/>
              <a:gd name="T22" fmla="*/ 20732 w 3870"/>
              <a:gd name="T23" fmla="*/ 518920 h 3868"/>
              <a:gd name="T24" fmla="*/ 43091 w 3870"/>
              <a:gd name="T25" fmla="*/ 571970 h 3868"/>
              <a:gd name="T26" fmla="*/ 102239 w 3870"/>
              <a:gd name="T27" fmla="*/ 657136 h 3868"/>
              <a:gd name="T28" fmla="*/ 189438 w 3870"/>
              <a:gd name="T29" fmla="*/ 729293 h 3868"/>
              <a:gd name="T30" fmla="*/ 249196 w 3870"/>
              <a:gd name="T31" fmla="*/ 758968 h 3868"/>
              <a:gd name="T32" fmla="*/ 304482 w 3870"/>
              <a:gd name="T33" fmla="*/ 776245 h 3868"/>
              <a:gd name="T34" fmla="*/ 363021 w 3870"/>
              <a:gd name="T35" fmla="*/ 784985 h 3868"/>
              <a:gd name="T36" fmla="*/ 413632 w 3870"/>
              <a:gd name="T37" fmla="*/ 785798 h 3868"/>
              <a:gd name="T38" fmla="*/ 472374 w 3870"/>
              <a:gd name="T39" fmla="*/ 778075 h 3868"/>
              <a:gd name="T40" fmla="*/ 528474 w 3870"/>
              <a:gd name="T41" fmla="*/ 762424 h 3868"/>
              <a:gd name="T42" fmla="*/ 580711 w 3870"/>
              <a:gd name="T43" fmla="*/ 738642 h 3868"/>
              <a:gd name="T44" fmla="*/ 671365 w 3870"/>
              <a:gd name="T45" fmla="*/ 670957 h 3868"/>
              <a:gd name="T46" fmla="*/ 739050 w 3870"/>
              <a:gd name="T47" fmla="*/ 580507 h 3868"/>
              <a:gd name="T48" fmla="*/ 762832 w 3870"/>
              <a:gd name="T49" fmla="*/ 528270 h 3868"/>
              <a:gd name="T50" fmla="*/ 778483 w 3870"/>
              <a:gd name="T51" fmla="*/ 472170 h 3868"/>
              <a:gd name="T52" fmla="*/ 786206 w 3870"/>
              <a:gd name="T53" fmla="*/ 413428 h 3868"/>
              <a:gd name="T54" fmla="*/ 785393 w 3870"/>
              <a:gd name="T55" fmla="*/ 362817 h 3868"/>
              <a:gd name="T56" fmla="*/ 776653 w 3870"/>
              <a:gd name="T57" fmla="*/ 304482 h 3868"/>
              <a:gd name="T58" fmla="*/ 759376 w 3870"/>
              <a:gd name="T59" fmla="*/ 249195 h 3868"/>
              <a:gd name="T60" fmla="*/ 729700 w 3870"/>
              <a:gd name="T61" fmla="*/ 189234 h 3868"/>
              <a:gd name="T62" fmla="*/ 657543 w 3870"/>
              <a:gd name="T63" fmla="*/ 102036 h 3868"/>
              <a:gd name="T64" fmla="*/ 572378 w 3870"/>
              <a:gd name="T65" fmla="*/ 43091 h 3868"/>
              <a:gd name="T66" fmla="*/ 519327 w 3870"/>
              <a:gd name="T67" fmla="*/ 20732 h 3868"/>
              <a:gd name="T68" fmla="*/ 462821 w 3870"/>
              <a:gd name="T69" fmla="*/ 6098 h 3868"/>
              <a:gd name="T70" fmla="*/ 403266 w 3870"/>
              <a:gd name="T71" fmla="*/ 0 h 3868"/>
              <a:gd name="T72" fmla="*/ 411803 w 3870"/>
              <a:gd name="T73" fmla="*/ 32725 h 3868"/>
              <a:gd name="T74" fmla="*/ 500831 w 3870"/>
              <a:gd name="T75" fmla="*/ 48376 h 3868"/>
              <a:gd name="T76" fmla="*/ 595346 w 3870"/>
              <a:gd name="T77" fmla="*/ 93702 h 3868"/>
              <a:gd name="T78" fmla="*/ 672178 w 3870"/>
              <a:gd name="T79" fmla="*/ 163623 h 3868"/>
              <a:gd name="T80" fmla="*/ 726245 w 3870"/>
              <a:gd name="T81" fmla="*/ 252651 h 3868"/>
              <a:gd name="T82" fmla="*/ 752872 w 3870"/>
              <a:gd name="T83" fmla="*/ 356313 h 3868"/>
              <a:gd name="T84" fmla="*/ 754295 w 3870"/>
              <a:gd name="T85" fmla="*/ 402249 h 3868"/>
              <a:gd name="T86" fmla="*/ 743116 w 3870"/>
              <a:gd name="T87" fmla="*/ 483349 h 3868"/>
              <a:gd name="T88" fmla="*/ 702464 w 3870"/>
              <a:gd name="T89" fmla="*/ 580507 h 3868"/>
              <a:gd name="T90" fmla="*/ 636404 w 3870"/>
              <a:gd name="T91" fmla="*/ 660388 h 3868"/>
              <a:gd name="T92" fmla="*/ 550019 w 3870"/>
              <a:gd name="T93" fmla="*/ 718723 h 3868"/>
              <a:gd name="T94" fmla="*/ 448186 w 3870"/>
              <a:gd name="T95" fmla="*/ 750025 h 3868"/>
              <a:gd name="T96" fmla="*/ 393307 w 3870"/>
              <a:gd name="T97" fmla="*/ 754293 h 3868"/>
              <a:gd name="T98" fmla="*/ 320336 w 3870"/>
              <a:gd name="T99" fmla="*/ 746570 h 3868"/>
              <a:gd name="T100" fmla="*/ 220943 w 3870"/>
              <a:gd name="T101" fmla="*/ 710593 h 3868"/>
              <a:gd name="T102" fmla="*/ 137810 w 3870"/>
              <a:gd name="T103" fmla="*/ 648396 h 3868"/>
              <a:gd name="T104" fmla="*/ 75612 w 3870"/>
              <a:gd name="T105" fmla="*/ 565466 h 3868"/>
              <a:gd name="T106" fmla="*/ 39636 w 3870"/>
              <a:gd name="T107" fmla="*/ 466072 h 3868"/>
              <a:gd name="T108" fmla="*/ 31912 w 3870"/>
              <a:gd name="T109" fmla="*/ 393103 h 3868"/>
              <a:gd name="T110" fmla="*/ 36180 w 3870"/>
              <a:gd name="T111" fmla="*/ 338223 h 3868"/>
              <a:gd name="T112" fmla="*/ 67685 w 3870"/>
              <a:gd name="T113" fmla="*/ 236390 h 3868"/>
              <a:gd name="T114" fmla="*/ 126021 w 3870"/>
              <a:gd name="T115" fmla="*/ 150005 h 3868"/>
              <a:gd name="T116" fmla="*/ 205902 w 3870"/>
              <a:gd name="T117" fmla="*/ 84149 h 3868"/>
              <a:gd name="T118" fmla="*/ 303059 w 3870"/>
              <a:gd name="T119" fmla="*/ 43294 h 3868"/>
              <a:gd name="T120" fmla="*/ 384160 w 3870"/>
              <a:gd name="T121" fmla="*/ 32318 h 38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4" name="Freeform 140"/>
          <p:cNvSpPr>
            <a:spLocks/>
          </p:cNvSpPr>
          <p:nvPr/>
        </p:nvSpPr>
        <p:spPr bwMode="auto">
          <a:xfrm>
            <a:off x="11025188" y="1878013"/>
            <a:ext cx="788987" cy="641350"/>
          </a:xfrm>
          <a:custGeom>
            <a:avLst/>
            <a:gdLst>
              <a:gd name="T0" fmla="*/ 743857 w 2780"/>
              <a:gd name="T1" fmla="*/ 91988 h 2258"/>
              <a:gd name="T2" fmla="*/ 702405 w 2780"/>
              <a:gd name="T3" fmla="*/ 97383 h 2258"/>
              <a:gd name="T4" fmla="*/ 735055 w 2780"/>
              <a:gd name="T5" fmla="*/ 68991 h 2258"/>
              <a:gd name="T6" fmla="*/ 758904 w 2780"/>
              <a:gd name="T7" fmla="*/ 32650 h 2258"/>
              <a:gd name="T8" fmla="*/ 743289 w 2780"/>
              <a:gd name="T9" fmla="*/ 24701 h 2258"/>
              <a:gd name="T10" fmla="*/ 664361 w 2780"/>
              <a:gd name="T11" fmla="*/ 51105 h 2258"/>
              <a:gd name="T12" fmla="*/ 633414 w 2780"/>
              <a:gd name="T13" fmla="*/ 25268 h 2258"/>
              <a:gd name="T14" fmla="*/ 588555 w 2780"/>
              <a:gd name="T15" fmla="*/ 5394 h 2258"/>
              <a:gd name="T16" fmla="*/ 546536 w 2780"/>
              <a:gd name="T17" fmla="*/ 0 h 2258"/>
              <a:gd name="T18" fmla="*/ 498270 w 2780"/>
              <a:gd name="T19" fmla="*/ 7382 h 2258"/>
              <a:gd name="T20" fmla="*/ 455967 w 2780"/>
              <a:gd name="T21" fmla="*/ 27540 h 2258"/>
              <a:gd name="T22" fmla="*/ 421329 w 2780"/>
              <a:gd name="T23" fmla="*/ 59054 h 2258"/>
              <a:gd name="T24" fmla="*/ 397481 w 2780"/>
              <a:gd name="T25" fmla="*/ 98802 h 2258"/>
              <a:gd name="T26" fmla="*/ 385272 w 2780"/>
              <a:gd name="T27" fmla="*/ 145364 h 2258"/>
              <a:gd name="T28" fmla="*/ 386976 w 2780"/>
              <a:gd name="T29" fmla="*/ 189655 h 2258"/>
              <a:gd name="T30" fmla="*/ 339278 w 2780"/>
              <a:gd name="T31" fmla="*/ 193346 h 2258"/>
              <a:gd name="T32" fmla="*/ 268016 w 2780"/>
              <a:gd name="T33" fmla="*/ 176311 h 2258"/>
              <a:gd name="T34" fmla="*/ 201296 w 2780"/>
              <a:gd name="T35" fmla="*/ 148488 h 2258"/>
              <a:gd name="T36" fmla="*/ 140822 w 2780"/>
              <a:gd name="T37" fmla="*/ 110727 h 2258"/>
              <a:gd name="T38" fmla="*/ 86878 w 2780"/>
              <a:gd name="T39" fmla="*/ 64733 h 2258"/>
              <a:gd name="T40" fmla="*/ 49969 w 2780"/>
              <a:gd name="T41" fmla="*/ 38896 h 2258"/>
              <a:gd name="T42" fmla="*/ 33218 w 2780"/>
              <a:gd name="T43" fmla="*/ 99938 h 2258"/>
              <a:gd name="T44" fmla="*/ 38328 w 2780"/>
              <a:gd name="T45" fmla="*/ 151611 h 2258"/>
              <a:gd name="T46" fmla="*/ 63313 w 2780"/>
              <a:gd name="T47" fmla="*/ 204987 h 2258"/>
              <a:gd name="T48" fmla="*/ 105048 w 2780"/>
              <a:gd name="T49" fmla="*/ 245870 h 2258"/>
              <a:gd name="T50" fmla="*/ 57635 w 2780"/>
              <a:gd name="T51" fmla="*/ 236785 h 2258"/>
              <a:gd name="T52" fmla="*/ 31798 w 2780"/>
              <a:gd name="T53" fmla="*/ 227416 h 2258"/>
              <a:gd name="T54" fmla="*/ 37477 w 2780"/>
              <a:gd name="T55" fmla="*/ 270287 h 2258"/>
              <a:gd name="T56" fmla="*/ 53376 w 2780"/>
              <a:gd name="T57" fmla="*/ 308048 h 2258"/>
              <a:gd name="T58" fmla="*/ 77793 w 2780"/>
              <a:gd name="T59" fmla="*/ 340698 h 2258"/>
              <a:gd name="T60" fmla="*/ 110159 w 2780"/>
              <a:gd name="T61" fmla="*/ 366250 h 2258"/>
              <a:gd name="T62" fmla="*/ 148203 w 2780"/>
              <a:gd name="T63" fmla="*/ 383001 h 2258"/>
              <a:gd name="T64" fmla="*/ 129749 w 2780"/>
              <a:gd name="T65" fmla="*/ 391519 h 2258"/>
              <a:gd name="T66" fmla="*/ 88297 w 2780"/>
              <a:gd name="T67" fmla="*/ 389247 h 2258"/>
              <a:gd name="T68" fmla="*/ 100790 w 2780"/>
              <a:gd name="T69" fmla="*/ 417923 h 2258"/>
              <a:gd name="T70" fmla="*/ 122367 w 2780"/>
              <a:gd name="T71" fmla="*/ 448018 h 2258"/>
              <a:gd name="T72" fmla="*/ 150475 w 2780"/>
              <a:gd name="T73" fmla="*/ 472435 h 2258"/>
              <a:gd name="T74" fmla="*/ 183409 w 2780"/>
              <a:gd name="T75" fmla="*/ 490037 h 2258"/>
              <a:gd name="T76" fmla="*/ 220318 w 2780"/>
              <a:gd name="T77" fmla="*/ 499974 h 2258"/>
              <a:gd name="T78" fmla="*/ 218330 w 2780"/>
              <a:gd name="T79" fmla="*/ 516725 h 2258"/>
              <a:gd name="T80" fmla="*/ 146784 w 2780"/>
              <a:gd name="T81" fmla="*/ 552215 h 2258"/>
              <a:gd name="T82" fmla="*/ 66720 w 2780"/>
              <a:gd name="T83" fmla="*/ 569250 h 2258"/>
              <a:gd name="T84" fmla="*/ 9653 w 2780"/>
              <a:gd name="T85" fmla="*/ 569250 h 2258"/>
              <a:gd name="T86" fmla="*/ 56215 w 2780"/>
              <a:gd name="T87" fmla="*/ 599344 h 2258"/>
              <a:gd name="T88" fmla="*/ 148487 w 2780"/>
              <a:gd name="T89" fmla="*/ 630291 h 2258"/>
              <a:gd name="T90" fmla="*/ 248141 w 2780"/>
              <a:gd name="T91" fmla="*/ 641080 h 2258"/>
              <a:gd name="T92" fmla="*/ 315429 w 2780"/>
              <a:gd name="T93" fmla="*/ 636821 h 2258"/>
              <a:gd name="T94" fmla="*/ 389531 w 2780"/>
              <a:gd name="T95" fmla="*/ 620638 h 2258"/>
              <a:gd name="T96" fmla="*/ 456251 w 2780"/>
              <a:gd name="T97" fmla="*/ 594234 h 2258"/>
              <a:gd name="T98" fmla="*/ 515589 w 2780"/>
              <a:gd name="T99" fmla="*/ 558461 h 2258"/>
              <a:gd name="T100" fmla="*/ 567262 w 2780"/>
              <a:gd name="T101" fmla="*/ 515022 h 2258"/>
              <a:gd name="T102" fmla="*/ 611268 w 2780"/>
              <a:gd name="T103" fmla="*/ 465621 h 2258"/>
              <a:gd name="T104" fmla="*/ 647042 w 2780"/>
              <a:gd name="T105" fmla="*/ 410825 h 2258"/>
              <a:gd name="T106" fmla="*/ 674865 w 2780"/>
              <a:gd name="T107" fmla="*/ 352622 h 2258"/>
              <a:gd name="T108" fmla="*/ 704676 w 2780"/>
              <a:gd name="T109" fmla="*/ 241612 h 2258"/>
              <a:gd name="T110" fmla="*/ 708935 w 2780"/>
              <a:gd name="T111" fmla="*/ 180570 h 2258"/>
              <a:gd name="T112" fmla="*/ 741869 w 2780"/>
              <a:gd name="T113" fmla="*/ 131737 h 2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661" y="66"/>
                </a:lnTo>
                <a:lnTo>
                  <a:pt x="2618" y="87"/>
                </a:lnTo>
                <a:lnTo>
                  <a:pt x="2574" y="108"/>
                </a:lnTo>
                <a:lnTo>
                  <a:pt x="2529" y="126"/>
                </a:lnTo>
                <a:lnTo>
                  <a:pt x="2484" y="142"/>
                </a:lnTo>
                <a:lnTo>
                  <a:pt x="2437" y="157"/>
                </a:lnTo>
                <a:lnTo>
                  <a:pt x="2389" y="169"/>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6" y="603"/>
                </a:lnTo>
                <a:lnTo>
                  <a:pt x="1359" y="636"/>
                </a:lnTo>
                <a:lnTo>
                  <a:pt x="1363" y="668"/>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76" y="137"/>
                </a:lnTo>
                <a:lnTo>
                  <a:pt x="161" y="169"/>
                </a:lnTo>
                <a:lnTo>
                  <a:pt x="147" y="205"/>
                </a:lnTo>
                <a:lnTo>
                  <a:pt x="137" y="240"/>
                </a:lnTo>
                <a:lnTo>
                  <a:pt x="128" y="276"/>
                </a:lnTo>
                <a:lnTo>
                  <a:pt x="122" y="314"/>
                </a:lnTo>
                <a:lnTo>
                  <a:pt x="117" y="352"/>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36" y="863"/>
                </a:lnTo>
                <a:lnTo>
                  <a:pt x="302" y="859"/>
                </a:lnTo>
                <a:lnTo>
                  <a:pt x="268" y="853"/>
                </a:lnTo>
                <a:lnTo>
                  <a:pt x="235" y="845"/>
                </a:lnTo>
                <a:lnTo>
                  <a:pt x="203" y="834"/>
                </a:lnTo>
                <a:lnTo>
                  <a:pt x="172" y="823"/>
                </a:lnTo>
                <a:lnTo>
                  <a:pt x="141" y="810"/>
                </a:lnTo>
                <a:lnTo>
                  <a:pt x="112" y="795"/>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33" y="1369"/>
                </a:lnTo>
                <a:lnTo>
                  <a:pt x="496" y="1375"/>
                </a:lnTo>
                <a:lnTo>
                  <a:pt x="457" y="1379"/>
                </a:lnTo>
                <a:lnTo>
                  <a:pt x="419" y="1380"/>
                </a:lnTo>
                <a:lnTo>
                  <a:pt x="392" y="1380"/>
                </a:lnTo>
                <a:lnTo>
                  <a:pt x="365" y="1377"/>
                </a:lnTo>
                <a:lnTo>
                  <a:pt x="339" y="1375"/>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02" y="2010"/>
                </a:lnTo>
                <a:lnTo>
                  <a:pt x="68" y="2008"/>
                </a:lnTo>
                <a:lnTo>
                  <a:pt x="34" y="2005"/>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6" y="599"/>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5" name="Content Placeholder 1"/>
          <p:cNvSpPr txBox="1">
            <a:spLocks/>
          </p:cNvSpPr>
          <p:nvPr/>
        </p:nvSpPr>
        <p:spPr bwMode="auto">
          <a:xfrm>
            <a:off x="11056938" y="2711450"/>
            <a:ext cx="725487"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twitter</a:t>
            </a:r>
          </a:p>
        </p:txBody>
      </p:sp>
      <p:sp>
        <p:nvSpPr>
          <p:cNvPr id="28706" name="Content Placeholder 1"/>
          <p:cNvSpPr txBox="1">
            <a:spLocks/>
          </p:cNvSpPr>
          <p:nvPr/>
        </p:nvSpPr>
        <p:spPr bwMode="auto">
          <a:xfrm>
            <a:off x="12180888" y="2693988"/>
            <a:ext cx="1049337"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facebook</a:t>
            </a:r>
          </a:p>
        </p:txBody>
      </p:sp>
      <p:sp>
        <p:nvSpPr>
          <p:cNvPr id="28707" name="Content Placeholder 1"/>
          <p:cNvSpPr txBox="1">
            <a:spLocks/>
          </p:cNvSpPr>
          <p:nvPr/>
        </p:nvSpPr>
        <p:spPr bwMode="auto">
          <a:xfrm>
            <a:off x="11026775" y="3895725"/>
            <a:ext cx="784225"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linkedin</a:t>
            </a:r>
          </a:p>
        </p:txBody>
      </p:sp>
      <p:sp>
        <p:nvSpPr>
          <p:cNvPr id="28708" name="Content Placeholder 1"/>
          <p:cNvSpPr txBox="1">
            <a:spLocks/>
          </p:cNvSpPr>
          <p:nvPr/>
        </p:nvSpPr>
        <p:spPr bwMode="auto">
          <a:xfrm>
            <a:off x="12223750" y="3889375"/>
            <a:ext cx="96361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you tube</a:t>
            </a:r>
          </a:p>
        </p:txBody>
      </p:sp>
      <p:sp>
        <p:nvSpPr>
          <p:cNvPr id="28709" name="Content Placeholder 1"/>
          <p:cNvSpPr txBox="1">
            <a:spLocks/>
          </p:cNvSpPr>
          <p:nvPr/>
        </p:nvSpPr>
        <p:spPr bwMode="auto">
          <a:xfrm>
            <a:off x="11012488" y="6570663"/>
            <a:ext cx="812800" cy="201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play icon</a:t>
            </a:r>
          </a:p>
        </p:txBody>
      </p:sp>
      <p:sp>
        <p:nvSpPr>
          <p:cNvPr id="28710" name="Content Placeholder 1"/>
          <p:cNvSpPr txBox="1">
            <a:spLocks/>
          </p:cNvSpPr>
          <p:nvPr/>
        </p:nvSpPr>
        <p:spPr bwMode="auto">
          <a:xfrm>
            <a:off x="11887200" y="6542088"/>
            <a:ext cx="1635125" cy="25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marketing funnel</a:t>
            </a:r>
          </a:p>
        </p:txBody>
      </p:sp>
      <p:grpSp>
        <p:nvGrpSpPr>
          <p:cNvPr id="148" name="Group 147"/>
          <p:cNvGrpSpPr/>
          <p:nvPr/>
        </p:nvGrpSpPr>
        <p:grpSpPr>
          <a:xfrm>
            <a:off x="12311852" y="5588176"/>
            <a:ext cx="786978" cy="886317"/>
            <a:chOff x="6958013" y="3763963"/>
            <a:chExt cx="968375" cy="1090612"/>
          </a:xfrm>
          <a:solidFill>
            <a:schemeClr val="bg1"/>
          </a:solidFill>
        </p:grpSpPr>
        <p:sp>
          <p:nvSpPr>
            <p:cNvPr id="149" name="Freeform 5"/>
            <p:cNvSpPr>
              <a:spLocks/>
            </p:cNvSpPr>
            <p:nvPr/>
          </p:nvSpPr>
          <p:spPr bwMode="auto">
            <a:xfrm>
              <a:off x="6958013" y="3763963"/>
              <a:ext cx="968375" cy="182562"/>
            </a:xfrm>
            <a:custGeom>
              <a:avLst/>
              <a:gdLst>
                <a:gd name="T0" fmla="*/ 2440 w 2440"/>
                <a:gd name="T1" fmla="*/ 0 h 459"/>
                <a:gd name="T2" fmla="*/ 2253 w 2440"/>
                <a:gd name="T3" fmla="*/ 0 h 459"/>
                <a:gd name="T4" fmla="*/ 133 w 2440"/>
                <a:gd name="T5" fmla="*/ 0 h 459"/>
                <a:gd name="T6" fmla="*/ 0 w 2440"/>
                <a:gd name="T7" fmla="*/ 0 h 459"/>
                <a:gd name="T8" fmla="*/ 216 w 2440"/>
                <a:gd name="T9" fmla="*/ 459 h 459"/>
                <a:gd name="T10" fmla="*/ 2224 w 2440"/>
                <a:gd name="T11" fmla="*/ 459 h 459"/>
                <a:gd name="T12" fmla="*/ 2440 w 2440"/>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0" name="Freeform 149"/>
            <p:cNvSpPr>
              <a:spLocks/>
            </p:cNvSpPr>
            <p:nvPr/>
          </p:nvSpPr>
          <p:spPr bwMode="auto">
            <a:xfrm>
              <a:off x="7050088" y="3960813"/>
              <a:ext cx="784225" cy="182562"/>
            </a:xfrm>
            <a:custGeom>
              <a:avLst/>
              <a:gdLst>
                <a:gd name="T0" fmla="*/ 1762 w 1974"/>
                <a:gd name="T1" fmla="*/ 461 h 461"/>
                <a:gd name="T2" fmla="*/ 212 w 1974"/>
                <a:gd name="T3" fmla="*/ 461 h 461"/>
                <a:gd name="T4" fmla="*/ 0 w 1974"/>
                <a:gd name="T5" fmla="*/ 0 h 461"/>
                <a:gd name="T6" fmla="*/ 1974 w 1974"/>
                <a:gd name="T7" fmla="*/ 0 h 461"/>
                <a:gd name="T8" fmla="*/ 1762 w 1974"/>
                <a:gd name="T9" fmla="*/ 461 h 461"/>
              </a:gdLst>
              <a:ahLst/>
              <a:cxnLst>
                <a:cxn ang="0">
                  <a:pos x="T0" y="T1"/>
                </a:cxn>
                <a:cxn ang="0">
                  <a:pos x="T2" y="T3"/>
                </a:cxn>
                <a:cxn ang="0">
                  <a:pos x="T4" y="T5"/>
                </a:cxn>
                <a:cxn ang="0">
                  <a:pos x="T6" y="T7"/>
                </a:cxn>
                <a:cxn ang="0">
                  <a:pos x="T8" y="T9"/>
                </a:cxn>
              </a:cxnLst>
              <a:rect l="0" t="0" r="r" b="b"/>
              <a:pathLst>
                <a:path w="1974" h="461">
                  <a:moveTo>
                    <a:pt x="1762" y="461"/>
                  </a:moveTo>
                  <a:lnTo>
                    <a:pt x="212" y="461"/>
                  </a:lnTo>
                  <a:lnTo>
                    <a:pt x="0" y="0"/>
                  </a:lnTo>
                  <a:lnTo>
                    <a:pt x="1974" y="0"/>
                  </a:lnTo>
                  <a:lnTo>
                    <a:pt x="1762" y="461"/>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1" name="Freeform 7"/>
            <p:cNvSpPr>
              <a:spLocks/>
            </p:cNvSpPr>
            <p:nvPr/>
          </p:nvSpPr>
          <p:spPr bwMode="auto">
            <a:xfrm>
              <a:off x="7137401" y="4159250"/>
              <a:ext cx="609600" cy="182562"/>
            </a:xfrm>
            <a:custGeom>
              <a:avLst/>
              <a:gdLst>
                <a:gd name="T0" fmla="*/ 1327 w 1538"/>
                <a:gd name="T1" fmla="*/ 460 h 460"/>
                <a:gd name="T2" fmla="*/ 211 w 1538"/>
                <a:gd name="T3" fmla="*/ 460 h 460"/>
                <a:gd name="T4" fmla="*/ 0 w 1538"/>
                <a:gd name="T5" fmla="*/ 0 h 460"/>
                <a:gd name="T6" fmla="*/ 1538 w 1538"/>
                <a:gd name="T7" fmla="*/ 0 h 460"/>
                <a:gd name="T8" fmla="*/ 1327 w 1538"/>
                <a:gd name="T9" fmla="*/ 460 h 460"/>
              </a:gdLst>
              <a:ahLst/>
              <a:cxnLst>
                <a:cxn ang="0">
                  <a:pos x="T0" y="T1"/>
                </a:cxn>
                <a:cxn ang="0">
                  <a:pos x="T2" y="T3"/>
                </a:cxn>
                <a:cxn ang="0">
                  <a:pos x="T4" y="T5"/>
                </a:cxn>
                <a:cxn ang="0">
                  <a:pos x="T6" y="T7"/>
                </a:cxn>
                <a:cxn ang="0">
                  <a:pos x="T8" y="T9"/>
                </a:cxn>
              </a:cxnLst>
              <a:rect l="0" t="0" r="r" b="b"/>
              <a:pathLst>
                <a:path w="1538" h="460">
                  <a:moveTo>
                    <a:pt x="1327" y="460"/>
                  </a:moveTo>
                  <a:lnTo>
                    <a:pt x="211" y="460"/>
                  </a:lnTo>
                  <a:lnTo>
                    <a:pt x="0" y="0"/>
                  </a:lnTo>
                  <a:lnTo>
                    <a:pt x="1538" y="0"/>
                  </a:lnTo>
                  <a:lnTo>
                    <a:pt x="1327"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2" name="Freeform 8"/>
            <p:cNvSpPr>
              <a:spLocks/>
            </p:cNvSpPr>
            <p:nvPr/>
          </p:nvSpPr>
          <p:spPr bwMode="auto">
            <a:xfrm>
              <a:off x="7224713" y="4356100"/>
              <a:ext cx="434975" cy="182562"/>
            </a:xfrm>
            <a:custGeom>
              <a:avLst/>
              <a:gdLst>
                <a:gd name="T0" fmla="*/ 886 w 1092"/>
                <a:gd name="T1" fmla="*/ 460 h 460"/>
                <a:gd name="T2" fmla="*/ 206 w 1092"/>
                <a:gd name="T3" fmla="*/ 460 h 460"/>
                <a:gd name="T4" fmla="*/ 0 w 1092"/>
                <a:gd name="T5" fmla="*/ 0 h 460"/>
                <a:gd name="T6" fmla="*/ 1092 w 1092"/>
                <a:gd name="T7" fmla="*/ 0 h 460"/>
                <a:gd name="T8" fmla="*/ 886 w 1092"/>
                <a:gd name="T9" fmla="*/ 460 h 460"/>
              </a:gdLst>
              <a:ahLst/>
              <a:cxnLst>
                <a:cxn ang="0">
                  <a:pos x="T0" y="T1"/>
                </a:cxn>
                <a:cxn ang="0">
                  <a:pos x="T2" y="T3"/>
                </a:cxn>
                <a:cxn ang="0">
                  <a:pos x="T4" y="T5"/>
                </a:cxn>
                <a:cxn ang="0">
                  <a:pos x="T6" y="T7"/>
                </a:cxn>
                <a:cxn ang="0">
                  <a:pos x="T8" y="T9"/>
                </a:cxn>
              </a:cxnLst>
              <a:rect l="0" t="0" r="r" b="b"/>
              <a:pathLst>
                <a:path w="1092" h="460">
                  <a:moveTo>
                    <a:pt x="886" y="460"/>
                  </a:moveTo>
                  <a:lnTo>
                    <a:pt x="206" y="460"/>
                  </a:lnTo>
                  <a:lnTo>
                    <a:pt x="0" y="0"/>
                  </a:lnTo>
                  <a:lnTo>
                    <a:pt x="1092" y="0"/>
                  </a:lnTo>
                  <a:lnTo>
                    <a:pt x="886"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3" name="Freeform 9"/>
            <p:cNvSpPr>
              <a:spLocks/>
            </p:cNvSpPr>
            <p:nvPr/>
          </p:nvSpPr>
          <p:spPr bwMode="auto">
            <a:xfrm>
              <a:off x="7310438" y="4554538"/>
              <a:ext cx="263525" cy="300037"/>
            </a:xfrm>
            <a:custGeom>
              <a:avLst/>
              <a:gdLst>
                <a:gd name="T0" fmla="*/ 334 w 668"/>
                <a:gd name="T1" fmla="*/ 757 h 757"/>
                <a:gd name="T2" fmla="*/ 334 w 668"/>
                <a:gd name="T3" fmla="*/ 757 h 757"/>
                <a:gd name="T4" fmla="*/ 0 w 668"/>
                <a:gd name="T5" fmla="*/ 0 h 757"/>
                <a:gd name="T6" fmla="*/ 668 w 668"/>
                <a:gd name="T7" fmla="*/ 0 h 757"/>
                <a:gd name="T8" fmla="*/ 334 w 668"/>
                <a:gd name="T9" fmla="*/ 757 h 757"/>
              </a:gdLst>
              <a:ahLst/>
              <a:cxnLst>
                <a:cxn ang="0">
                  <a:pos x="T0" y="T1"/>
                </a:cxn>
                <a:cxn ang="0">
                  <a:pos x="T2" y="T3"/>
                </a:cxn>
                <a:cxn ang="0">
                  <a:pos x="T4" y="T5"/>
                </a:cxn>
                <a:cxn ang="0">
                  <a:pos x="T6" y="T7"/>
                </a:cxn>
                <a:cxn ang="0">
                  <a:pos x="T8" y="T9"/>
                </a:cxn>
              </a:cxnLst>
              <a:rect l="0" t="0" r="r" b="b"/>
              <a:pathLst>
                <a:path w="668" h="757">
                  <a:moveTo>
                    <a:pt x="334" y="757"/>
                  </a:moveTo>
                  <a:lnTo>
                    <a:pt x="334" y="757"/>
                  </a:lnTo>
                  <a:lnTo>
                    <a:pt x="0" y="0"/>
                  </a:lnTo>
                  <a:lnTo>
                    <a:pt x="668" y="0"/>
                  </a:lnTo>
                  <a:lnTo>
                    <a:pt x="334" y="757"/>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2" name="Freeform 6"/>
          <p:cNvSpPr>
            <a:spLocks noEditPoints="1"/>
          </p:cNvSpPr>
          <p:nvPr/>
        </p:nvSpPr>
        <p:spPr bwMode="auto">
          <a:xfrm>
            <a:off x="11036300" y="4259263"/>
            <a:ext cx="766763" cy="766762"/>
          </a:xfrm>
          <a:custGeom>
            <a:avLst/>
            <a:gdLst>
              <a:gd name="T0" fmla="*/ 74130 w 3240"/>
              <a:gd name="T1" fmla="*/ 3079 h 3240"/>
              <a:gd name="T2" fmla="*/ 39788 w 3240"/>
              <a:gd name="T3" fmla="*/ 19894 h 3240"/>
              <a:gd name="T4" fmla="*/ 14210 w 3240"/>
              <a:gd name="T5" fmla="*/ 47604 h 3240"/>
              <a:gd name="T6" fmla="*/ 1184 w 3240"/>
              <a:gd name="T7" fmla="*/ 83840 h 3240"/>
              <a:gd name="T8" fmla="*/ 1184 w 3240"/>
              <a:gd name="T9" fmla="*/ 683507 h 3240"/>
              <a:gd name="T10" fmla="*/ 14210 w 3240"/>
              <a:gd name="T11" fmla="*/ 719743 h 3240"/>
              <a:gd name="T12" fmla="*/ 39788 w 3240"/>
              <a:gd name="T13" fmla="*/ 747453 h 3240"/>
              <a:gd name="T14" fmla="*/ 74130 w 3240"/>
              <a:gd name="T15" fmla="*/ 764268 h 3240"/>
              <a:gd name="T16" fmla="*/ 673560 w 3240"/>
              <a:gd name="T17" fmla="*/ 767347 h 3240"/>
              <a:gd name="T18" fmla="*/ 711217 w 3240"/>
              <a:gd name="T19" fmla="*/ 757637 h 3240"/>
              <a:gd name="T20" fmla="*/ 741532 w 3240"/>
              <a:gd name="T21" fmla="*/ 734664 h 3240"/>
              <a:gd name="T22" fmla="*/ 761426 w 3240"/>
              <a:gd name="T23" fmla="*/ 702454 h 3240"/>
              <a:gd name="T24" fmla="*/ 767347 w 3240"/>
              <a:gd name="T25" fmla="*/ 98997 h 3240"/>
              <a:gd name="T26" fmla="*/ 761426 w 3240"/>
              <a:gd name="T27" fmla="*/ 64893 h 3240"/>
              <a:gd name="T28" fmla="*/ 741532 w 3240"/>
              <a:gd name="T29" fmla="*/ 32683 h 3240"/>
              <a:gd name="T30" fmla="*/ 711217 w 3240"/>
              <a:gd name="T31" fmla="*/ 9710 h 3240"/>
              <a:gd name="T32" fmla="*/ 673560 w 3240"/>
              <a:gd name="T33" fmla="*/ 0 h 3240"/>
              <a:gd name="T34" fmla="*/ 415173 w 3240"/>
              <a:gd name="T35" fmla="*/ 235414 h 3240"/>
              <a:gd name="T36" fmla="*/ 470118 w 3240"/>
              <a:gd name="T37" fmla="*/ 257677 h 3240"/>
              <a:gd name="T38" fmla="*/ 511328 w 3240"/>
              <a:gd name="T39" fmla="*/ 298176 h 3240"/>
              <a:gd name="T40" fmla="*/ 534775 w 3240"/>
              <a:gd name="T41" fmla="*/ 351938 h 3240"/>
              <a:gd name="T42" fmla="*/ 536196 w 3240"/>
              <a:gd name="T43" fmla="*/ 404752 h 3240"/>
              <a:gd name="T44" fmla="*/ 515591 w 3240"/>
              <a:gd name="T45" fmla="*/ 459461 h 3240"/>
              <a:gd name="T46" fmla="*/ 476276 w 3240"/>
              <a:gd name="T47" fmla="*/ 501618 h 3240"/>
              <a:gd name="T48" fmla="*/ 422751 w 3240"/>
              <a:gd name="T49" fmla="*/ 526722 h 3240"/>
              <a:gd name="T50" fmla="*/ 368753 w 3240"/>
              <a:gd name="T51" fmla="*/ 530512 h 3240"/>
              <a:gd name="T52" fmla="*/ 310965 w 3240"/>
              <a:gd name="T53" fmla="*/ 513223 h 3240"/>
              <a:gd name="T54" fmla="*/ 265729 w 3240"/>
              <a:gd name="T55" fmla="*/ 476987 h 3240"/>
              <a:gd name="T56" fmla="*/ 237546 w 3240"/>
              <a:gd name="T57" fmla="*/ 426067 h 3240"/>
              <a:gd name="T58" fmla="*/ 231151 w 3240"/>
              <a:gd name="T59" fmla="*/ 373963 h 3240"/>
              <a:gd name="T60" fmla="*/ 245835 w 3240"/>
              <a:gd name="T61" fmla="*/ 316886 h 3240"/>
              <a:gd name="T62" fmla="*/ 281124 w 3240"/>
              <a:gd name="T63" fmla="*/ 270940 h 3240"/>
              <a:gd name="T64" fmla="*/ 331570 w 3240"/>
              <a:gd name="T65" fmla="*/ 241335 h 3240"/>
              <a:gd name="T66" fmla="*/ 384384 w 3240"/>
              <a:gd name="T67" fmla="*/ 231862 h 3240"/>
              <a:gd name="T68" fmla="*/ 674507 w 3240"/>
              <a:gd name="T69" fmla="*/ 665034 h 3240"/>
              <a:gd name="T70" fmla="*/ 655324 w 3240"/>
              <a:gd name="T71" fmla="*/ 677823 h 3240"/>
              <a:gd name="T72" fmla="*/ 103734 w 3240"/>
              <a:gd name="T73" fmla="*/ 676402 h 3240"/>
              <a:gd name="T74" fmla="*/ 87392 w 3240"/>
              <a:gd name="T75" fmla="*/ 659824 h 3240"/>
              <a:gd name="T76" fmla="*/ 153233 w 3240"/>
              <a:gd name="T77" fmla="*/ 332754 h 3240"/>
              <a:gd name="T78" fmla="*/ 145654 w 3240"/>
              <a:gd name="T79" fmla="*/ 390779 h 3240"/>
              <a:gd name="T80" fmla="*/ 164838 w 3240"/>
              <a:gd name="T81" fmla="*/ 480776 h 3240"/>
              <a:gd name="T82" fmla="*/ 216231 w 3240"/>
              <a:gd name="T83" fmla="*/ 554195 h 3240"/>
              <a:gd name="T84" fmla="*/ 291781 w 3240"/>
              <a:gd name="T85" fmla="*/ 603694 h 3240"/>
              <a:gd name="T86" fmla="*/ 384384 w 3240"/>
              <a:gd name="T87" fmla="*/ 621693 h 3240"/>
              <a:gd name="T88" fmla="*/ 466566 w 3240"/>
              <a:gd name="T89" fmla="*/ 607246 h 3240"/>
              <a:gd name="T90" fmla="*/ 544722 w 3240"/>
              <a:gd name="T91" fmla="*/ 561300 h 3240"/>
              <a:gd name="T92" fmla="*/ 599194 w 3240"/>
              <a:gd name="T93" fmla="*/ 490486 h 3240"/>
              <a:gd name="T94" fmla="*/ 622404 w 3240"/>
              <a:gd name="T95" fmla="*/ 402384 h 3240"/>
              <a:gd name="T96" fmla="*/ 616720 w 3240"/>
              <a:gd name="T97" fmla="*/ 341043 h 3240"/>
              <a:gd name="T98" fmla="*/ 680428 w 3240"/>
              <a:gd name="T99" fmla="*/ 209836 h 3240"/>
              <a:gd name="T100" fmla="*/ 666218 w 3240"/>
              <a:gd name="T101" fmla="*/ 231151 h 3240"/>
              <a:gd name="T102" fmla="*/ 559405 w 3240"/>
              <a:gd name="T103" fmla="*/ 237072 h 3240"/>
              <a:gd name="T104" fmla="*/ 535011 w 3240"/>
              <a:gd name="T105" fmla="*/ 227125 h 3240"/>
              <a:gd name="T106" fmla="*/ 524827 w 3240"/>
              <a:gd name="T107" fmla="*/ 202968 h 3240"/>
              <a:gd name="T108" fmla="*/ 530985 w 3240"/>
              <a:gd name="T109" fmla="*/ 101129 h 3240"/>
              <a:gd name="T110" fmla="*/ 552300 w 3240"/>
              <a:gd name="T111" fmla="*/ 86919 h 3240"/>
              <a:gd name="T112" fmla="*/ 660297 w 3240"/>
              <a:gd name="T113" fmla="*/ 88813 h 3240"/>
              <a:gd name="T114" fmla="*/ 678534 w 3240"/>
              <a:gd name="T115" fmla="*/ 107050 h 32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40" h="3240">
                <a:moveTo>
                  <a:pt x="2822" y="0"/>
                </a:move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47" y="1405"/>
                </a:lnTo>
                <a:lnTo>
                  <a:pt x="639" y="1440"/>
                </a:lnTo>
                <a:lnTo>
                  <a:pt x="631" y="1474"/>
                </a:lnTo>
                <a:lnTo>
                  <a:pt x="625" y="1508"/>
                </a:lnTo>
                <a:lnTo>
                  <a:pt x="622" y="1542"/>
                </a:lnTo>
                <a:lnTo>
                  <a:pt x="619" y="1579"/>
                </a:lnTo>
                <a:lnTo>
                  <a:pt x="617" y="1614"/>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3" name="Freeform 11"/>
          <p:cNvSpPr>
            <a:spLocks/>
          </p:cNvSpPr>
          <p:nvPr/>
        </p:nvSpPr>
        <p:spPr bwMode="auto">
          <a:xfrm>
            <a:off x="12506325" y="1803400"/>
            <a:ext cx="398463" cy="768350"/>
          </a:xfrm>
          <a:custGeom>
            <a:avLst/>
            <a:gdLst>
              <a:gd name="T0" fmla="*/ 117871 w 1440"/>
              <a:gd name="T1" fmla="*/ 417804 h 2776"/>
              <a:gd name="T2" fmla="*/ 0 w 1440"/>
              <a:gd name="T3" fmla="*/ 281119 h 2776"/>
              <a:gd name="T4" fmla="*/ 117871 w 1440"/>
              <a:gd name="T5" fmla="*/ 180403 h 2776"/>
              <a:gd name="T6" fmla="*/ 117871 w 1440"/>
              <a:gd name="T7" fmla="*/ 169335 h 2776"/>
              <a:gd name="T8" fmla="*/ 119531 w 1440"/>
              <a:gd name="T9" fmla="*/ 148860 h 2776"/>
              <a:gd name="T10" fmla="*/ 122851 w 1440"/>
              <a:gd name="T11" fmla="*/ 129492 h 2776"/>
              <a:gd name="T12" fmla="*/ 127278 w 1440"/>
              <a:gd name="T13" fmla="*/ 111230 h 2776"/>
              <a:gd name="T14" fmla="*/ 133919 w 1440"/>
              <a:gd name="T15" fmla="*/ 94629 h 2776"/>
              <a:gd name="T16" fmla="*/ 141666 w 1440"/>
              <a:gd name="T17" fmla="*/ 79134 h 2776"/>
              <a:gd name="T18" fmla="*/ 150521 w 1440"/>
              <a:gd name="T19" fmla="*/ 64746 h 2776"/>
              <a:gd name="T20" fmla="*/ 161035 w 1440"/>
              <a:gd name="T21" fmla="*/ 52018 h 2776"/>
              <a:gd name="T22" fmla="*/ 172103 w 1440"/>
              <a:gd name="T23" fmla="*/ 40950 h 2776"/>
              <a:gd name="T24" fmla="*/ 184830 w 1440"/>
              <a:gd name="T25" fmla="*/ 30436 h 2776"/>
              <a:gd name="T26" fmla="*/ 199219 w 1440"/>
              <a:gd name="T27" fmla="*/ 22135 h 2776"/>
              <a:gd name="T28" fmla="*/ 214160 w 1440"/>
              <a:gd name="T29" fmla="*/ 14941 h 2776"/>
              <a:gd name="T30" fmla="*/ 230208 w 1440"/>
              <a:gd name="T31" fmla="*/ 8854 h 2776"/>
              <a:gd name="T32" fmla="*/ 246810 w 1440"/>
              <a:gd name="T33" fmla="*/ 4427 h 2776"/>
              <a:gd name="T34" fmla="*/ 265071 w 1440"/>
              <a:gd name="T35" fmla="*/ 1660 h 2776"/>
              <a:gd name="T36" fmla="*/ 283886 w 1440"/>
              <a:gd name="T37" fmla="*/ 0 h 2776"/>
              <a:gd name="T38" fmla="*/ 293294 w 1440"/>
              <a:gd name="T39" fmla="*/ 0 h 2776"/>
              <a:gd name="T40" fmla="*/ 360253 w 1440"/>
              <a:gd name="T41" fmla="*/ 1660 h 2776"/>
              <a:gd name="T42" fmla="*/ 398437 w 1440"/>
              <a:gd name="T43" fmla="*/ 4980 h 2776"/>
              <a:gd name="T44" fmla="*/ 326497 w 1440"/>
              <a:gd name="T45" fmla="*/ 127278 h 2776"/>
              <a:gd name="T46" fmla="*/ 315983 w 1440"/>
              <a:gd name="T47" fmla="*/ 127832 h 2776"/>
              <a:gd name="T48" fmla="*/ 298828 w 1440"/>
              <a:gd name="T49" fmla="*/ 130045 h 2776"/>
              <a:gd name="T50" fmla="*/ 285547 w 1440"/>
              <a:gd name="T51" fmla="*/ 135026 h 2776"/>
              <a:gd name="T52" fmla="*/ 275032 w 1440"/>
              <a:gd name="T53" fmla="*/ 141666 h 2776"/>
              <a:gd name="T54" fmla="*/ 267838 w 1440"/>
              <a:gd name="T55" fmla="*/ 150520 h 2776"/>
              <a:gd name="T56" fmla="*/ 262858 w 1440"/>
              <a:gd name="T57" fmla="*/ 161035 h 2776"/>
              <a:gd name="T58" fmla="*/ 260091 w 1440"/>
              <a:gd name="T59" fmla="*/ 173209 h 2776"/>
              <a:gd name="T60" fmla="*/ 258984 w 1440"/>
              <a:gd name="T61" fmla="*/ 186490 h 2776"/>
              <a:gd name="T62" fmla="*/ 258431 w 1440"/>
              <a:gd name="T63" fmla="*/ 281119 h 2776"/>
              <a:gd name="T64" fmla="*/ 376302 w 1440"/>
              <a:gd name="T65" fmla="*/ 417804 h 2776"/>
              <a:gd name="T66" fmla="*/ 258431 w 1440"/>
              <a:gd name="T67" fmla="*/ 768096 h 27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40" h="2776">
                <a:moveTo>
                  <a:pt x="426" y="2776"/>
                </a:moveTo>
                <a:lnTo>
                  <a:pt x="426" y="1510"/>
                </a:lnTo>
                <a:lnTo>
                  <a:pt x="0" y="1510"/>
                </a:lnTo>
                <a:lnTo>
                  <a:pt x="0" y="1016"/>
                </a:lnTo>
                <a:lnTo>
                  <a:pt x="426" y="1016"/>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190" y="2"/>
                </a:lnTo>
                <a:lnTo>
                  <a:pt x="1302" y="6"/>
                </a:lnTo>
                <a:lnTo>
                  <a:pt x="1388" y="14"/>
                </a:lnTo>
                <a:lnTo>
                  <a:pt x="1440" y="18"/>
                </a:lnTo>
                <a:lnTo>
                  <a:pt x="144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grpSp>
        <p:nvGrpSpPr>
          <p:cNvPr id="156" name="Group 155"/>
          <p:cNvGrpSpPr/>
          <p:nvPr/>
        </p:nvGrpSpPr>
        <p:grpSpPr>
          <a:xfrm>
            <a:off x="11028341" y="3006898"/>
            <a:ext cx="782194" cy="747413"/>
            <a:chOff x="3236265" y="-935273"/>
            <a:chExt cx="3213100" cy="3070226"/>
          </a:xfrm>
          <a:solidFill>
            <a:schemeClr val="bg1"/>
          </a:solidFill>
        </p:grpSpPr>
        <p:sp>
          <p:nvSpPr>
            <p:cNvPr id="157"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8"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159" name="Group 158"/>
          <p:cNvGrpSpPr/>
          <p:nvPr/>
        </p:nvGrpSpPr>
        <p:grpSpPr>
          <a:xfrm>
            <a:off x="12241074" y="4313415"/>
            <a:ext cx="928533" cy="618502"/>
            <a:chOff x="3446334" y="-629783"/>
            <a:chExt cx="1892300" cy="1260475"/>
          </a:xfrm>
          <a:solidFill>
            <a:schemeClr val="bg1"/>
          </a:solidFill>
        </p:grpSpPr>
        <p:sp>
          <p:nvSpPr>
            <p:cNvPr id="160"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61"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6" name="Freeform 42"/>
          <p:cNvSpPr>
            <a:spLocks noEditPoints="1"/>
          </p:cNvSpPr>
          <p:nvPr/>
        </p:nvSpPr>
        <p:spPr bwMode="auto">
          <a:xfrm>
            <a:off x="12326938" y="3198813"/>
            <a:ext cx="755650" cy="527050"/>
          </a:xfrm>
          <a:custGeom>
            <a:avLst/>
            <a:gdLst>
              <a:gd name="T0" fmla="*/ 740728 w 2380"/>
              <a:gd name="T1" fmla="*/ 77788 h 1664"/>
              <a:gd name="T2" fmla="*/ 731521 w 2380"/>
              <a:gd name="T3" fmla="*/ 57150 h 1664"/>
              <a:gd name="T4" fmla="*/ 718186 w 2380"/>
              <a:gd name="T5" fmla="*/ 39688 h 1664"/>
              <a:gd name="T6" fmla="*/ 701993 w 2380"/>
              <a:gd name="T7" fmla="*/ 25400 h 1664"/>
              <a:gd name="T8" fmla="*/ 682626 w 2380"/>
              <a:gd name="T9" fmla="*/ 15558 h 1664"/>
              <a:gd name="T10" fmla="*/ 660718 w 2380"/>
              <a:gd name="T11" fmla="*/ 10795 h 1664"/>
              <a:gd name="T12" fmla="*/ 625793 w 2380"/>
              <a:gd name="T13" fmla="*/ 6985 h 1664"/>
              <a:gd name="T14" fmla="*/ 519748 w 2380"/>
              <a:gd name="T15" fmla="*/ 1588 h 1664"/>
              <a:gd name="T16" fmla="*/ 377826 w 2380"/>
              <a:gd name="T17" fmla="*/ 0 h 1664"/>
              <a:gd name="T18" fmla="*/ 271463 w 2380"/>
              <a:gd name="T19" fmla="*/ 635 h 1664"/>
              <a:gd name="T20" fmla="*/ 165418 w 2380"/>
              <a:gd name="T21" fmla="*/ 4445 h 1664"/>
              <a:gd name="T22" fmla="*/ 94933 w 2380"/>
              <a:gd name="T23" fmla="*/ 10795 h 1664"/>
              <a:gd name="T24" fmla="*/ 80328 w 2380"/>
              <a:gd name="T25" fmla="*/ 13335 h 1664"/>
              <a:gd name="T26" fmla="*/ 60325 w 2380"/>
              <a:gd name="T27" fmla="*/ 21590 h 1664"/>
              <a:gd name="T28" fmla="*/ 42545 w 2380"/>
              <a:gd name="T29" fmla="*/ 34290 h 1664"/>
              <a:gd name="T30" fmla="*/ 28258 w 2380"/>
              <a:gd name="T31" fmla="*/ 50800 h 1664"/>
              <a:gd name="T32" fmla="*/ 17780 w 2380"/>
              <a:gd name="T33" fmla="*/ 70485 h 1664"/>
              <a:gd name="T34" fmla="*/ 13018 w 2380"/>
              <a:gd name="T35" fmla="*/ 85090 h 1664"/>
              <a:gd name="T36" fmla="*/ 6985 w 2380"/>
              <a:gd name="T37" fmla="*/ 117793 h 1664"/>
              <a:gd name="T38" fmla="*/ 1588 w 2380"/>
              <a:gd name="T39" fmla="*/ 173990 h 1664"/>
              <a:gd name="T40" fmla="*/ 0 w 2380"/>
              <a:gd name="T41" fmla="*/ 264160 h 1664"/>
              <a:gd name="T42" fmla="*/ 635 w 2380"/>
              <a:gd name="T43" fmla="*/ 331470 h 1664"/>
              <a:gd name="T44" fmla="*/ 5715 w 2380"/>
              <a:gd name="T45" fmla="*/ 399098 h 1664"/>
              <a:gd name="T46" fmla="*/ 10795 w 2380"/>
              <a:gd name="T47" fmla="*/ 432435 h 1664"/>
              <a:gd name="T48" fmla="*/ 14923 w 2380"/>
              <a:gd name="T49" fmla="*/ 450533 h 1664"/>
              <a:gd name="T50" fmla="*/ 24130 w 2380"/>
              <a:gd name="T51" fmla="*/ 471170 h 1664"/>
              <a:gd name="T52" fmla="*/ 37465 w 2380"/>
              <a:gd name="T53" fmla="*/ 488633 h 1664"/>
              <a:gd name="T54" fmla="*/ 54293 w 2380"/>
              <a:gd name="T55" fmla="*/ 502920 h 1664"/>
              <a:gd name="T56" fmla="*/ 73025 w 2380"/>
              <a:gd name="T57" fmla="*/ 512763 h 1664"/>
              <a:gd name="T58" fmla="*/ 94933 w 2380"/>
              <a:gd name="T59" fmla="*/ 517525 h 1664"/>
              <a:gd name="T60" fmla="*/ 129858 w 2380"/>
              <a:gd name="T61" fmla="*/ 521335 h 1664"/>
              <a:gd name="T62" fmla="*/ 235903 w 2380"/>
              <a:gd name="T63" fmla="*/ 526733 h 1664"/>
              <a:gd name="T64" fmla="*/ 377826 w 2380"/>
              <a:gd name="T65" fmla="*/ 528320 h 1664"/>
              <a:gd name="T66" fmla="*/ 484188 w 2380"/>
              <a:gd name="T67" fmla="*/ 527685 h 1664"/>
              <a:gd name="T68" fmla="*/ 590233 w 2380"/>
              <a:gd name="T69" fmla="*/ 523875 h 1664"/>
              <a:gd name="T70" fmla="*/ 660718 w 2380"/>
              <a:gd name="T71" fmla="*/ 517525 h 1664"/>
              <a:gd name="T72" fmla="*/ 675323 w 2380"/>
              <a:gd name="T73" fmla="*/ 514985 h 1664"/>
              <a:gd name="T74" fmla="*/ 695643 w 2380"/>
              <a:gd name="T75" fmla="*/ 506730 h 1664"/>
              <a:gd name="T76" fmla="*/ 713106 w 2380"/>
              <a:gd name="T77" fmla="*/ 494030 h 1664"/>
              <a:gd name="T78" fmla="*/ 727393 w 2380"/>
              <a:gd name="T79" fmla="*/ 477520 h 1664"/>
              <a:gd name="T80" fmla="*/ 738188 w 2380"/>
              <a:gd name="T81" fmla="*/ 457835 h 1664"/>
              <a:gd name="T82" fmla="*/ 742633 w 2380"/>
              <a:gd name="T83" fmla="*/ 443230 h 1664"/>
              <a:gd name="T84" fmla="*/ 748666 w 2380"/>
              <a:gd name="T85" fmla="*/ 410528 h 1664"/>
              <a:gd name="T86" fmla="*/ 754063 w 2380"/>
              <a:gd name="T87" fmla="*/ 354330 h 1664"/>
              <a:gd name="T88" fmla="*/ 755651 w 2380"/>
              <a:gd name="T89" fmla="*/ 264160 h 1664"/>
              <a:gd name="T90" fmla="*/ 755016 w 2380"/>
              <a:gd name="T91" fmla="*/ 196850 h 1664"/>
              <a:gd name="T92" fmla="*/ 751523 w 2380"/>
              <a:gd name="T93" fmla="*/ 140335 h 1664"/>
              <a:gd name="T94" fmla="*/ 747078 w 2380"/>
              <a:gd name="T95" fmla="*/ 106998 h 1664"/>
              <a:gd name="T96" fmla="*/ 742633 w 2380"/>
              <a:gd name="T97" fmla="*/ 85090 h 1664"/>
              <a:gd name="T98" fmla="*/ 496888 w 2380"/>
              <a:gd name="T99" fmla="*/ 268288 h 16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26" y="28"/>
                </a:lnTo>
                <a:lnTo>
                  <a:pt x="1971" y="22"/>
                </a:lnTo>
                <a:lnTo>
                  <a:pt x="1860" y="14"/>
                </a:lnTo>
                <a:lnTo>
                  <a:pt x="1749" y="8"/>
                </a:lnTo>
                <a:lnTo>
                  <a:pt x="1637" y="5"/>
                </a:lnTo>
                <a:lnTo>
                  <a:pt x="1525" y="2"/>
                </a:lnTo>
                <a:lnTo>
                  <a:pt x="1413" y="1"/>
                </a:lnTo>
                <a:lnTo>
                  <a:pt x="1190" y="0"/>
                </a:lnTo>
                <a:lnTo>
                  <a:pt x="967" y="1"/>
                </a:lnTo>
                <a:lnTo>
                  <a:pt x="855" y="2"/>
                </a:lnTo>
                <a:lnTo>
                  <a:pt x="744" y="5"/>
                </a:lnTo>
                <a:lnTo>
                  <a:pt x="633" y="8"/>
                </a:lnTo>
                <a:lnTo>
                  <a:pt x="521" y="14"/>
                </a:lnTo>
                <a:lnTo>
                  <a:pt x="409" y="22"/>
                </a:lnTo>
                <a:lnTo>
                  <a:pt x="354" y="28"/>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34" y="302"/>
                </a:lnTo>
                <a:lnTo>
                  <a:pt x="28" y="337"/>
                </a:lnTo>
                <a:lnTo>
                  <a:pt x="22" y="371"/>
                </a:lnTo>
                <a:lnTo>
                  <a:pt x="18" y="407"/>
                </a:lnTo>
                <a:lnTo>
                  <a:pt x="11" y="477"/>
                </a:lnTo>
                <a:lnTo>
                  <a:pt x="5" y="548"/>
                </a:lnTo>
                <a:lnTo>
                  <a:pt x="2" y="620"/>
                </a:lnTo>
                <a:lnTo>
                  <a:pt x="0" y="691"/>
                </a:lnTo>
                <a:lnTo>
                  <a:pt x="0" y="832"/>
                </a:lnTo>
                <a:lnTo>
                  <a:pt x="0" y="973"/>
                </a:lnTo>
                <a:lnTo>
                  <a:pt x="2" y="1044"/>
                </a:lnTo>
                <a:lnTo>
                  <a:pt x="5" y="1116"/>
                </a:lnTo>
                <a:lnTo>
                  <a:pt x="9" y="1187"/>
                </a:lnTo>
                <a:lnTo>
                  <a:pt x="18" y="1257"/>
                </a:lnTo>
                <a:lnTo>
                  <a:pt x="22" y="1293"/>
                </a:lnTo>
                <a:lnTo>
                  <a:pt x="27" y="1327"/>
                </a:lnTo>
                <a:lnTo>
                  <a:pt x="34" y="1362"/>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354" y="1636"/>
                </a:lnTo>
                <a:lnTo>
                  <a:pt x="409" y="1642"/>
                </a:lnTo>
                <a:lnTo>
                  <a:pt x="521" y="1650"/>
                </a:lnTo>
                <a:lnTo>
                  <a:pt x="631" y="1656"/>
                </a:lnTo>
                <a:lnTo>
                  <a:pt x="743" y="1659"/>
                </a:lnTo>
                <a:lnTo>
                  <a:pt x="855" y="1662"/>
                </a:lnTo>
                <a:lnTo>
                  <a:pt x="967" y="1663"/>
                </a:lnTo>
                <a:lnTo>
                  <a:pt x="1190" y="1664"/>
                </a:lnTo>
                <a:lnTo>
                  <a:pt x="1413" y="1663"/>
                </a:lnTo>
                <a:lnTo>
                  <a:pt x="1525" y="1662"/>
                </a:lnTo>
                <a:lnTo>
                  <a:pt x="1637" y="1659"/>
                </a:lnTo>
                <a:lnTo>
                  <a:pt x="1747" y="1656"/>
                </a:lnTo>
                <a:lnTo>
                  <a:pt x="1859" y="1650"/>
                </a:lnTo>
                <a:lnTo>
                  <a:pt x="1971" y="1642"/>
                </a:lnTo>
                <a:lnTo>
                  <a:pt x="2026" y="1636"/>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close/>
                <a:moveTo>
                  <a:pt x="954" y="1359"/>
                </a:moveTo>
                <a:lnTo>
                  <a:pt x="954" y="330"/>
                </a:lnTo>
                <a:lnTo>
                  <a:pt x="1565" y="845"/>
                </a:lnTo>
                <a:lnTo>
                  <a:pt x="954" y="1359"/>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7" name="Content Placeholder 1"/>
          <p:cNvSpPr txBox="1">
            <a:spLocks/>
          </p:cNvSpPr>
          <p:nvPr/>
        </p:nvSpPr>
        <p:spPr bwMode="auto">
          <a:xfrm>
            <a:off x="10966450" y="5157788"/>
            <a:ext cx="904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instagram</a:t>
            </a:r>
          </a:p>
        </p:txBody>
      </p:sp>
      <p:sp>
        <p:nvSpPr>
          <p:cNvPr id="28718" name="Content Placeholder 1"/>
          <p:cNvSpPr txBox="1">
            <a:spLocks/>
          </p:cNvSpPr>
          <p:nvPr/>
        </p:nvSpPr>
        <p:spPr bwMode="auto">
          <a:xfrm>
            <a:off x="12193588" y="5175250"/>
            <a:ext cx="1023937"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googleplus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10_desktop.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0434" y="1626041"/>
            <a:ext cx="4169901" cy="3129748"/>
          </a:xfrm>
          <a:prstGeom prst="rect">
            <a:avLst/>
          </a:prstGeom>
        </p:spPr>
      </p:pic>
      <p:pic>
        <p:nvPicPr>
          <p:cNvPr id="2" name="Picture 1" descr="T10_online_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0855" y="4854381"/>
            <a:ext cx="3467140" cy="2597059"/>
          </a:xfrm>
          <a:prstGeom prst="rect">
            <a:avLst/>
          </a:prstGeom>
        </p:spPr>
      </p:pic>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Product Photos</a:t>
            </a:r>
          </a:p>
        </p:txBody>
      </p:sp>
      <p:pic>
        <p:nvPicPr>
          <p:cNvPr id="29700" name="Picture 4" descr="MacBookPro.png"/>
          <p:cNvPicPr>
            <a:picLocks noChangeAspect="1"/>
          </p:cNvPicPr>
          <p:nvPr/>
        </p:nvPicPr>
        <p:blipFill>
          <a:blip r:embed="rId4" cstate="email">
            <a:extLst>
              <a:ext uri="{28A0092B-C50C-407E-A947-70E740481C1C}">
                <a14:useLocalDpi xmlns:a14="http://schemas.microsoft.com/office/drawing/2010/main" val="0"/>
              </a:ext>
            </a:extLst>
          </a:blip>
          <a:srcRect t="8110" b="7834"/>
          <a:stretch>
            <a:fillRect/>
          </a:stretch>
        </p:blipFill>
        <p:spPr bwMode="auto">
          <a:xfrm>
            <a:off x="6483350" y="1641475"/>
            <a:ext cx="4554538" cy="244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1" name="Picture 3" descr="Vizable.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59613" y="4702175"/>
            <a:ext cx="3589337" cy="269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2"/>
          <p:cNvSpPr/>
          <p:nvPr/>
        </p:nvSpPr>
        <p:spPr>
          <a:xfrm>
            <a:off x="4352925" y="1803400"/>
            <a:ext cx="4144963"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Desktop</a:t>
            </a:r>
          </a:p>
        </p:txBody>
      </p:sp>
      <p:sp>
        <p:nvSpPr>
          <p:cNvPr id="14" name="Rectangle 13"/>
          <p:cNvSpPr/>
          <p:nvPr/>
        </p:nvSpPr>
        <p:spPr>
          <a:xfrm>
            <a:off x="4141788" y="4881563"/>
            <a:ext cx="3530600" cy="906462"/>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Server</a:t>
            </a:r>
          </a:p>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Online</a:t>
            </a:r>
          </a:p>
        </p:txBody>
      </p:sp>
      <p:sp>
        <p:nvSpPr>
          <p:cNvPr id="15" name="Rectangle 14"/>
          <p:cNvSpPr/>
          <p:nvPr/>
        </p:nvSpPr>
        <p:spPr>
          <a:xfrm>
            <a:off x="10653713" y="1803400"/>
            <a:ext cx="323056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Public</a:t>
            </a:r>
          </a:p>
        </p:txBody>
      </p:sp>
      <p:sp>
        <p:nvSpPr>
          <p:cNvPr id="16" name="Rectangle 15"/>
          <p:cNvSpPr/>
          <p:nvPr/>
        </p:nvSpPr>
        <p:spPr>
          <a:xfrm>
            <a:off x="10774363" y="4881563"/>
            <a:ext cx="310991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err="1">
                <a:solidFill>
                  <a:srgbClr val="4C4C4C"/>
                </a:solidFill>
                <a:latin typeface="BentonSans Book"/>
                <a:ea typeface="+mn-ea"/>
                <a:cs typeface="BentonSans Book"/>
              </a:rPr>
              <a:t>Vizable</a:t>
            </a:r>
            <a:endParaRPr lang="en-US" sz="2200" kern="0" dirty="0">
              <a:solidFill>
                <a:srgbClr val="4C4C4C"/>
              </a:solidFill>
              <a:latin typeface="BentonSans Book"/>
              <a:ea typeface="+mn-ea"/>
              <a:cs typeface="BentonSans Book"/>
            </a:endParaRPr>
          </a:p>
        </p:txBody>
      </p:sp>
    </p:spTree>
    <p:extLst>
      <p:ext uri="{BB962C8B-B14F-4D97-AF65-F5344CB8AC3E}">
        <p14:creationId xmlns:p14="http://schemas.microsoft.com/office/powerpoint/2010/main" val="4226113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1429312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J8A1987_2-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8" y="1776715"/>
            <a:ext cx="4114800" cy="2743200"/>
          </a:xfrm>
          <a:prstGeom prst="rect">
            <a:avLst/>
          </a:prstGeom>
        </p:spPr>
      </p:pic>
      <p:pic>
        <p:nvPicPr>
          <p:cNvPr id="2" name="Picture 1" descr="sm_J8A908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2076" y="1754539"/>
            <a:ext cx="4118297" cy="2745531"/>
          </a:xfrm>
          <a:prstGeom prst="rect">
            <a:avLst/>
          </a:prstGeom>
        </p:spPr>
      </p:pic>
      <p:sp>
        <p:nvSpPr>
          <p:cNvPr id="8" name="Text Placeholder 7"/>
          <p:cNvSpPr>
            <a:spLocks noGrp="1"/>
          </p:cNvSpPr>
          <p:nvPr>
            <p:ph type="body" sz="quarter" idx="4294967295"/>
          </p:nvPr>
        </p:nvSpPr>
        <p:spPr>
          <a:xfrm>
            <a:off x="5263623" y="5076825"/>
            <a:ext cx="4130675" cy="2262188"/>
          </a:xfrm>
          <a:prstGeom prst="rect">
            <a:avLst/>
          </a:prstGeom>
          <a:solidFill>
            <a:srgbClr val="FFFFFF"/>
          </a:solidFill>
        </p:spPr>
        <p:txBody>
          <a:bodyPr lIns="0" tIns="0" rIns="0" bIns="0">
            <a:spAutoFit/>
          </a:bodyPr>
          <a:lstStyle/>
          <a:p>
            <a:pPr marL="0" indent="0" defTabSz="1306221" fontAlgn="auto">
              <a:spcBef>
                <a:spcPts val="0"/>
              </a:spcBef>
              <a:spcAft>
                <a:spcPts val="0"/>
              </a:spcAft>
              <a:buFont typeface="Arial" panose="020B0604020202020204" pitchFamily="34" charset="0"/>
              <a:buNone/>
              <a:defRPr/>
            </a:pPr>
            <a:r>
              <a:rPr lang="en-US" sz="2100" dirty="0">
                <a:solidFill>
                  <a:schemeClr val="accent5"/>
                </a:solidFill>
                <a:latin typeface="Merriweather Light"/>
                <a:ea typeface="+mn-ea"/>
                <a:cs typeface="Merriweather Light"/>
              </a:rPr>
              <a:t>Software Focused: Photography is a good way </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to help contextualize and humanize content.</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Focusing in on product screens as a main visual makes our product front and center.</a:t>
            </a:r>
          </a:p>
        </p:txBody>
      </p:sp>
      <p:sp>
        <p:nvSpPr>
          <p:cNvPr id="31746" name="Text Placeholder 3"/>
          <p:cNvSpPr>
            <a:spLocks noGrp="1"/>
          </p:cNvSpPr>
          <p:nvPr>
            <p:ph type="body" sz="quarter" idx="4294967295"/>
          </p:nvPr>
        </p:nvSpPr>
        <p:spPr bwMode="auto">
          <a:xfrm>
            <a:off x="695325" y="5080000"/>
            <a:ext cx="4114800" cy="1665288"/>
          </a:xfrm>
          <a:prstGeom prst="rect">
            <a:avLst/>
          </a:prstGeom>
          <a:solidFill>
            <a:schemeClr val="bg1"/>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Context Important: Composed photos can tell a story through context within the photo’s environment.</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7" name="Text Placeholder 4"/>
          <p:cNvSpPr>
            <a:spLocks noGrp="1"/>
          </p:cNvSpPr>
          <p:nvPr>
            <p:ph type="body" sz="quarter" idx="4294967295"/>
          </p:nvPr>
        </p:nvSpPr>
        <p:spPr bwMode="auto">
          <a:xfrm>
            <a:off x="9769475" y="5075238"/>
            <a:ext cx="4114800" cy="1681162"/>
          </a:xfrm>
          <a:prstGeom prst="rect">
            <a:avLst/>
          </a:prstGeom>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Lifestyle Important: Photos that show more lifestyle, environment, </a:t>
            </a:r>
            <a:br>
              <a:rPr lang="en-US" sz="2100" dirty="0">
                <a:solidFill>
                  <a:srgbClr val="4C4C4C"/>
                </a:solidFill>
                <a:latin typeface="Merriweather Light" charset="0"/>
                <a:cs typeface="Merriweather Light" charset="0"/>
              </a:rPr>
            </a:br>
            <a:r>
              <a:rPr lang="en-US" sz="2100" dirty="0">
                <a:solidFill>
                  <a:srgbClr val="4C4C4C"/>
                </a:solidFill>
                <a:latin typeface="Merriweather Light" charset="0"/>
                <a:cs typeface="Merriweather Light" charset="0"/>
              </a:rPr>
              <a:t>and context used.</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8" name="Text Placeholder 2"/>
          <p:cNvSpPr>
            <a:spLocks noGrp="1"/>
          </p:cNvSpPr>
          <p:nvPr>
            <p:ph type="body" sz="quarter" idx="4294967295"/>
          </p:nvPr>
        </p:nvSpPr>
        <p:spPr bwMode="auto">
          <a:xfrm>
            <a:off x="693738" y="581025"/>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dirty="0">
                <a:solidFill>
                  <a:srgbClr val="4C4C4C"/>
                </a:solidFill>
                <a:latin typeface="BentonSans Book" charset="0"/>
                <a:cs typeface="BentonSans Book" charset="0"/>
              </a:rPr>
              <a:t>Tableau Photography</a:t>
            </a:r>
          </a:p>
        </p:txBody>
      </p:sp>
      <p:pic>
        <p:nvPicPr>
          <p:cNvPr id="7" name="Picture 6" descr="sm_J8A9060-s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5088" y="1750257"/>
            <a:ext cx="4114800" cy="2743200"/>
          </a:xfrm>
          <a:prstGeom prst="rect">
            <a:avLst/>
          </a:prstGeom>
        </p:spPr>
      </p:pic>
    </p:spTree>
    <p:extLst>
      <p:ext uri="{BB962C8B-B14F-4D97-AF65-F5344CB8AC3E}">
        <p14:creationId xmlns:p14="http://schemas.microsoft.com/office/powerpoint/2010/main" val="762184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44538" y="1822450"/>
          <a:ext cx="13138150" cy="5032377"/>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18911">
                <a:tc>
                  <a:txBody>
                    <a:bodyPr/>
                    <a:lstStyle/>
                    <a:p>
                      <a:r>
                        <a:rPr lang="en-US" sz="2400" b="0" i="0" dirty="0">
                          <a:solidFill>
                            <a:schemeClr val="bg1"/>
                          </a:solidFill>
                          <a:latin typeface="BentonSans Book"/>
                          <a:cs typeface="BentonSans Book"/>
                        </a:rPr>
                        <a:t>Header 1</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2</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a:t>
                      </a:r>
                      <a:r>
                        <a:rPr lang="en-US" sz="2400" b="0" i="0" baseline="0" dirty="0">
                          <a:solidFill>
                            <a:schemeClr val="bg1"/>
                          </a:solidFill>
                          <a:latin typeface="BentonSans Book"/>
                          <a:cs typeface="BentonSans Book"/>
                        </a:rPr>
                        <a:t> 3</a:t>
                      </a:r>
                      <a:endParaRPr lang="en-US" sz="2400" b="0" i="0" dirty="0">
                        <a:solidFill>
                          <a:schemeClr val="bg1"/>
                        </a:solidFill>
                        <a:latin typeface="BentonSans Book"/>
                        <a:cs typeface="BentonSans Book"/>
                      </a:endParaRP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4</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5</a:t>
                      </a:r>
                    </a:p>
                  </a:txBody>
                  <a:tcPr marL="171834" marR="171834" marT="42955" marB="42955" anchor="ctr">
                    <a:lnB w="38100" cmpd="sng">
                      <a:noFill/>
                    </a:lnB>
                    <a:solidFill>
                      <a:srgbClr val="4C4C4C"/>
                    </a:solidFill>
                  </a:tcPr>
                </a:tc>
                <a:extLst>
                  <a:ext uri="{0D108BD9-81ED-4DB2-BD59-A6C34878D82A}">
                    <a16:rowId xmlns:a16="http://schemas.microsoft.com/office/drawing/2014/main" val="10000"/>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A)</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3951288"/>
          </a:xfrm>
        </p:spPr>
        <p:txBody>
          <a:bodyPr anchor="t"/>
          <a:lstStyle/>
          <a:p>
            <a:pPr defTabSz="1306221" fontAlgn="auto">
              <a:spcAft>
                <a:spcPts val="0"/>
              </a:spcAft>
              <a:defRPr/>
            </a:pPr>
            <a:r>
              <a:rPr lang="en-US" dirty="0">
                <a:ea typeface="+mn-ea"/>
              </a:rPr>
              <a:t>[Topic One]</a:t>
            </a:r>
          </a:p>
          <a:p>
            <a:pPr defTabSz="1306221" fontAlgn="auto">
              <a:spcAft>
                <a:spcPts val="0"/>
              </a:spcAft>
              <a:defRPr/>
            </a:pPr>
            <a:r>
              <a:rPr lang="en-US" dirty="0">
                <a:ea typeface="+mn-ea"/>
              </a:rPr>
              <a:t>[Topic Two]</a:t>
            </a:r>
          </a:p>
          <a:p>
            <a:pPr defTabSz="1306221" fontAlgn="auto">
              <a:spcAft>
                <a:spcPts val="0"/>
              </a:spcAft>
              <a:defRPr/>
            </a:pPr>
            <a:r>
              <a:rPr lang="en-US" dirty="0">
                <a:ea typeface="+mn-ea"/>
              </a:rPr>
              <a:t>[Topic Three]</a:t>
            </a:r>
          </a:p>
          <a:p>
            <a:pPr defTabSz="1306221" fontAlgn="auto">
              <a:spcAft>
                <a:spcPts val="0"/>
              </a:spcAft>
              <a:defRPr/>
            </a:pPr>
            <a:r>
              <a:rPr lang="en-US" dirty="0">
                <a:ea typeface="+mn-ea"/>
              </a:rPr>
              <a:t>[Topic Four]</a:t>
            </a:r>
          </a:p>
          <a:p>
            <a:pPr defTabSz="1306221" fontAlgn="auto">
              <a:spcAft>
                <a:spcPts val="0"/>
              </a:spcAft>
              <a:defRPr/>
            </a:pPr>
            <a:r>
              <a:rPr lang="en-US" dirty="0">
                <a:ea typeface="+mn-ea"/>
              </a:rPr>
              <a:t>[Topic Five]</a:t>
            </a:r>
          </a:p>
          <a:p>
            <a:pPr defTabSz="1306221" fontAlgn="auto">
              <a:spcAft>
                <a:spcPts val="0"/>
              </a:spcAft>
              <a:defRPr/>
            </a:pPr>
            <a:r>
              <a:rPr lang="en-US" dirty="0">
                <a:ea typeface="+mn-ea"/>
              </a:rPr>
              <a:t>[Topic Six]</a:t>
            </a:r>
          </a:p>
        </p:txBody>
      </p:sp>
      <p:sp>
        <p:nvSpPr>
          <p:cNvPr id="9" name="Text Placeholder 8"/>
          <p:cNvSpPr>
            <a:spLocks noGrp="1"/>
          </p:cNvSpPr>
          <p:nvPr>
            <p:ph type="body" sz="quarter" idx="12"/>
          </p:nvPr>
        </p:nvSpPr>
        <p:spPr>
          <a:xfrm>
            <a:off x="8545513" y="1812925"/>
            <a:ext cx="5414962" cy="3951288"/>
          </a:xfrm>
        </p:spPr>
        <p:txBody>
          <a:bodyPr anchor="t"/>
          <a:lstStyle/>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p:txBody>
      </p:sp>
      <p:sp>
        <p:nvSpPr>
          <p:cNvPr id="2" name="Text Placeholder 1"/>
          <p:cNvSpPr>
            <a:spLocks noGrp="1"/>
          </p:cNvSpPr>
          <p:nvPr>
            <p:ph type="body" sz="quarter" idx="13"/>
          </p:nvPr>
        </p:nvSpPr>
        <p:spPr>
          <a:xfrm>
            <a:off x="712788" y="600075"/>
            <a:ext cx="13244512" cy="635000"/>
          </a:xfrm>
        </p:spPr>
        <p:txBody>
          <a:bodyPr/>
          <a:lstStyle/>
          <a:p>
            <a:pPr defTabSz="1306221" fontAlgn="auto">
              <a:spcAft>
                <a:spcPts val="0"/>
              </a:spcAft>
              <a:defRPr/>
            </a:pPr>
            <a:r>
              <a:rPr lang="en-US" dirty="0">
                <a:ea typeface="+mn-ea"/>
              </a:rPr>
              <a:t>Table of Contents/Agenda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69938115"/>
              </p:ext>
            </p:extLst>
          </p:nvPr>
        </p:nvGraphicFramePr>
        <p:xfrm>
          <a:off x="676275" y="1765300"/>
          <a:ext cx="13138150" cy="5356225"/>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65175">
                <a:tc>
                  <a:txBody>
                    <a:bodyPr/>
                    <a:lstStyle/>
                    <a:p>
                      <a:r>
                        <a:rPr lang="en-US" sz="2600" b="0" dirty="0">
                          <a:solidFill>
                            <a:schemeClr val="accent5"/>
                          </a:solidFill>
                          <a:latin typeface="BentonSans Book"/>
                        </a:rPr>
                        <a:t>Header 1</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2</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a:t>
                      </a:r>
                      <a:r>
                        <a:rPr lang="en-US" sz="2600" b="0" baseline="0" dirty="0">
                          <a:solidFill>
                            <a:schemeClr val="accent5"/>
                          </a:solidFill>
                          <a:latin typeface="BentonSans Book"/>
                        </a:rPr>
                        <a:t> 3</a:t>
                      </a:r>
                      <a:endParaRPr lang="en-US" sz="2600" b="0" dirty="0">
                        <a:solidFill>
                          <a:schemeClr val="accent5"/>
                        </a:solidFill>
                        <a:latin typeface="BentonSans Book"/>
                      </a:endParaRP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4</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5</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extLst>
                  <a:ext uri="{0D108BD9-81ED-4DB2-BD59-A6C34878D82A}">
                    <a16:rowId xmlns:a16="http://schemas.microsoft.com/office/drawing/2014/main" val="10000"/>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B)</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85800" y="1808163"/>
          <a:ext cx="13274676" cy="5487987"/>
        </p:xfrm>
        <a:graphic>
          <a:graphicData uri="http://schemas.openxmlformats.org/drawingml/2006/table">
            <a:tbl>
              <a:tblPr firstRow="1" bandRow="1">
                <a:tableStyleId>{5C22544A-7EE6-4342-B048-85BDC9FD1C3A}</a:tableStyleId>
              </a:tblPr>
              <a:tblGrid>
                <a:gridCol w="6637338">
                  <a:extLst>
                    <a:ext uri="{9D8B030D-6E8A-4147-A177-3AD203B41FA5}">
                      <a16:colId xmlns:a16="http://schemas.microsoft.com/office/drawing/2014/main" val="20000"/>
                    </a:ext>
                  </a:extLst>
                </a:gridCol>
                <a:gridCol w="6637338">
                  <a:extLst>
                    <a:ext uri="{9D8B030D-6E8A-4147-A177-3AD203B41FA5}">
                      <a16:colId xmlns:a16="http://schemas.microsoft.com/office/drawing/2014/main" val="20001"/>
                    </a:ext>
                  </a:extLst>
                </a:gridCol>
              </a:tblGrid>
              <a:tr h="778323">
                <a:tc>
                  <a:txBody>
                    <a:bodyPr/>
                    <a:lstStyle/>
                    <a:p>
                      <a:r>
                        <a:rPr lang="en-US" sz="2600" b="0" dirty="0">
                          <a:solidFill>
                            <a:schemeClr val="bg2"/>
                          </a:solidFill>
                          <a:latin typeface="BentonSans Book"/>
                        </a:rPr>
                        <a:t>Header 1</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tc>
                  <a:txBody>
                    <a:bodyPr/>
                    <a:lstStyle/>
                    <a:p>
                      <a:r>
                        <a:rPr lang="en-US" sz="2600" b="0" dirty="0">
                          <a:solidFill>
                            <a:schemeClr val="bg2"/>
                          </a:solidFill>
                          <a:latin typeface="BentonSans Book"/>
                        </a:rPr>
                        <a:t>Header 2</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1278002">
                <a:tc>
                  <a:txBody>
                    <a:bodyPr/>
                    <a:lstStyle/>
                    <a:p>
                      <a:r>
                        <a:rPr lang="en-US" sz="2000" dirty="0">
                          <a:solidFill>
                            <a:srgbClr val="4C4C4C"/>
                          </a:solidFill>
                          <a:latin typeface="Merriweather Light"/>
                          <a:cs typeface="Merriweather Light"/>
                        </a:rPr>
                        <a:t>To modify table, </a:t>
                      </a:r>
                      <a:r>
                        <a:rPr lang="en-US" sz="2000" b="1" i="0" dirty="0">
                          <a:solidFill>
                            <a:srgbClr val="4C4C4C"/>
                          </a:solidFill>
                          <a:latin typeface="Merriweather Regular"/>
                          <a:cs typeface="Merriweather Regular"/>
                        </a:rPr>
                        <a:t>first click anywhere</a:t>
                      </a:r>
                      <a:r>
                        <a:rPr lang="en-US" sz="2000" b="1" i="0" baseline="0" dirty="0">
                          <a:solidFill>
                            <a:srgbClr val="4C4C4C"/>
                          </a:solidFill>
                          <a:latin typeface="Merriweather Regular"/>
                          <a:cs typeface="Merriweather Regular"/>
                        </a:rPr>
                        <a:t> </a:t>
                      </a:r>
                      <a:r>
                        <a:rPr lang="en-US" sz="2000" dirty="0">
                          <a:solidFill>
                            <a:srgbClr val="4C4C4C"/>
                          </a:solidFill>
                          <a:latin typeface="Merriweather Light"/>
                          <a:cs typeface="Merriweather Light"/>
                        </a:rPr>
                        <a:t>in table,</a:t>
                      </a:r>
                      <a:br>
                        <a:rPr lang="en-US" sz="2000" dirty="0">
                          <a:solidFill>
                            <a:srgbClr val="4C4C4C"/>
                          </a:solidFill>
                          <a:latin typeface="Merriweather Light"/>
                          <a:cs typeface="Merriweather Light"/>
                        </a:rPr>
                      </a:br>
                      <a:r>
                        <a:rPr lang="en-US" sz="2000" dirty="0">
                          <a:solidFill>
                            <a:srgbClr val="4C4C4C"/>
                          </a:solidFill>
                          <a:latin typeface="Merriweather Light"/>
                          <a:cs typeface="Merriweather Light"/>
                        </a:rPr>
                        <a:t>so the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menu is highlighted</a:t>
                      </a:r>
                      <a:r>
                        <a:rPr lang="en-US" sz="2000" baseline="0" dirty="0">
                          <a:solidFill>
                            <a:srgbClr val="4C4C4C"/>
                          </a:solidFill>
                          <a:latin typeface="Merriweather Light"/>
                          <a:cs typeface="Merriweather Light"/>
                        </a:rPr>
                        <a:t> at top</a:t>
                      </a:r>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Shrink</a:t>
                      </a:r>
                      <a:r>
                        <a:rPr lang="en-US" sz="2000" baseline="0" dirty="0">
                          <a:solidFill>
                            <a:srgbClr val="4C4C4C"/>
                          </a:solidFill>
                          <a:latin typeface="Merriweather Light"/>
                          <a:cs typeface="Merriweather Light"/>
                        </a:rPr>
                        <a:t> or expand column widths by adjusting the </a:t>
                      </a:r>
                      <a:r>
                        <a:rPr lang="en-US" sz="2000" b="1" i="0" baseline="0" dirty="0">
                          <a:solidFill>
                            <a:srgbClr val="4C4C4C"/>
                          </a:solidFill>
                          <a:latin typeface="Merriweather Regular"/>
                          <a:cs typeface="Merriweather Regular"/>
                        </a:rPr>
                        <a:t>Cell Size</a:t>
                      </a:r>
                      <a:r>
                        <a:rPr lang="en-US" sz="2000" b="0" baseline="0" dirty="0">
                          <a:solidFill>
                            <a:srgbClr val="4C4C4C"/>
                          </a:solidFill>
                          <a:latin typeface="Merriweather Light"/>
                          <a:cs typeface="Merriweather Light"/>
                        </a:rPr>
                        <a:t>,</a:t>
                      </a:r>
                      <a:r>
                        <a:rPr lang="en-US" sz="2000" b="1" baseline="0" dirty="0">
                          <a:solidFill>
                            <a:srgbClr val="4C4C4C"/>
                          </a:solidFill>
                          <a:latin typeface="Merriweather Light"/>
                          <a:cs typeface="Merriweather Light"/>
                        </a:rPr>
                        <a:t> </a:t>
                      </a:r>
                      <a:r>
                        <a:rPr lang="en-US" sz="2000" b="0" baseline="0" dirty="0">
                          <a:solidFill>
                            <a:srgbClr val="4C4C4C"/>
                          </a:solidFill>
                          <a:latin typeface="Merriweather Light"/>
                          <a:cs typeface="Merriweather Light"/>
                        </a:rPr>
                        <a:t>or set them to same size with Distribute</a:t>
                      </a:r>
                      <a:endParaRPr lang="en-US" sz="2000" b="1"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78002">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table layout, click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&gt; </a:t>
                      </a: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a:t>
                      </a:r>
                      <a:r>
                        <a:rPr lang="en-US" sz="2000" b="0" baseline="0" dirty="0">
                          <a:solidFill>
                            <a:srgbClr val="4C4C4C"/>
                          </a:solidFill>
                          <a:latin typeface="Merriweather Light"/>
                          <a:cs typeface="Merriweather Light"/>
                        </a:rPr>
                        <a:t>table style</a:t>
                      </a:r>
                      <a:r>
                        <a:rPr lang="en-US" sz="2000" baseline="0" dirty="0">
                          <a:solidFill>
                            <a:srgbClr val="4C4C4C"/>
                          </a:solidFill>
                          <a:latin typeface="Merriweather Light"/>
                          <a:cs typeface="Merriweather Light"/>
                        </a:rPr>
                        <a:t>, click </a:t>
                      </a:r>
                      <a:r>
                        <a:rPr lang="en-US" sz="2000" b="1" i="0" baseline="0" dirty="0">
                          <a:solidFill>
                            <a:srgbClr val="4C4C4C"/>
                          </a:solidFill>
                          <a:latin typeface="Merriweather Regular"/>
                          <a:cs typeface="Merriweather Regular"/>
                        </a:rPr>
                        <a:t>Table Tools</a:t>
                      </a:r>
                      <a:r>
                        <a:rPr lang="en-US" sz="2000" b="1" baseline="0"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baseline="0" dirty="0">
                          <a:solidFill>
                            <a:srgbClr val="4C4C4C"/>
                          </a:solidFill>
                          <a:latin typeface="Merriweather Light"/>
                          <a:cs typeface="Merriweather Light"/>
                        </a:rPr>
                        <a:t> </a:t>
                      </a:r>
                      <a:r>
                        <a:rPr lang="en-US" sz="2000" b="0" i="0" u="none" kern="1200" dirty="0">
                          <a:solidFill>
                            <a:srgbClr val="4C4C4C"/>
                          </a:solidFill>
                          <a:latin typeface="Merriweather Heavy Italic"/>
                          <a:ea typeface="+mn-ea"/>
                          <a:cs typeface="Merriweather Heavy Italic"/>
                        </a:rPr>
                        <a:t>Design</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Use </a:t>
                      </a:r>
                      <a:r>
                        <a:rPr lang="en-US" sz="2000" b="1" i="0" dirty="0">
                          <a:solidFill>
                            <a:srgbClr val="4C4C4C"/>
                          </a:solidFill>
                          <a:latin typeface="Merriweather Regular"/>
                          <a:cs typeface="Merriweather Regular"/>
                        </a:rPr>
                        <a:t>Alignment</a:t>
                      </a:r>
                      <a:r>
                        <a:rPr lang="en-US" sz="2000"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settings to adjust </a:t>
                      </a:r>
                      <a:r>
                        <a:rPr lang="en-US" sz="2000" b="1" i="0" baseline="0" dirty="0">
                          <a:solidFill>
                            <a:srgbClr val="4C4C4C"/>
                          </a:solidFill>
                          <a:latin typeface="Merriweather Regular"/>
                          <a:cs typeface="Merriweather Regular"/>
                        </a:rPr>
                        <a:t>text alignment</a:t>
                      </a:r>
                      <a:r>
                        <a:rPr lang="en-US" sz="2000" baseline="0" dirty="0">
                          <a:solidFill>
                            <a:srgbClr val="4C4C4C"/>
                          </a:solidFill>
                          <a:latin typeface="Merriweather Light"/>
                          <a:cs typeface="Merriweather Light"/>
                        </a:rPr>
                        <a:t> and </a:t>
                      </a:r>
                      <a:r>
                        <a:rPr lang="en-US" sz="2000" b="1" i="0" baseline="0" dirty="0">
                          <a:solidFill>
                            <a:srgbClr val="4C4C4C"/>
                          </a:solidFill>
                          <a:latin typeface="Merriweather Regular"/>
                          <a:cs typeface="Merriweather Regular"/>
                        </a:rPr>
                        <a:t>cell margins</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076830">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&gt; To </a:t>
                      </a:r>
                      <a:r>
                        <a:rPr lang="en-US" sz="2000" b="1" i="0" dirty="0">
                          <a:solidFill>
                            <a:srgbClr val="4C4C4C"/>
                          </a:solidFill>
                          <a:latin typeface="Merriweather Regular"/>
                          <a:cs typeface="Merriweather Regular"/>
                        </a:rPr>
                        <a:t>add rows</a:t>
                      </a:r>
                      <a:r>
                        <a:rPr lang="en-US" sz="2000" dirty="0">
                          <a:solidFill>
                            <a:srgbClr val="4C4C4C"/>
                          </a:solidFill>
                          <a:latin typeface="Merriweather Light"/>
                          <a:cs typeface="Merriweather Light"/>
                        </a:rPr>
                        <a:t>, click</a:t>
                      </a:r>
                      <a:r>
                        <a:rPr lang="en-US" sz="2000" baseline="0" dirty="0">
                          <a:solidFill>
                            <a:srgbClr val="4C4C4C"/>
                          </a:solidFill>
                          <a:latin typeface="Merriweather Light"/>
                          <a:cs typeface="Merriweather Light"/>
                        </a:rPr>
                        <a:t> into cell and c</a:t>
                      </a:r>
                      <a:r>
                        <a:rPr lang="en-US" sz="2000" dirty="0">
                          <a:solidFill>
                            <a:srgbClr val="4C4C4C"/>
                          </a:solidFill>
                          <a:latin typeface="Merriweather Light"/>
                          <a:cs typeface="Merriweather Light"/>
                        </a:rPr>
                        <a:t>hoose,</a:t>
                      </a:r>
                      <a:br>
                        <a:rPr lang="en-US" sz="2000" baseline="0" dirty="0">
                          <a:solidFill>
                            <a:srgbClr val="4C4C4C"/>
                          </a:solidFill>
                          <a:latin typeface="Merriweather Light"/>
                          <a:cs typeface="Merriweather Light"/>
                        </a:rPr>
                      </a:br>
                      <a:r>
                        <a:rPr lang="en-US" sz="2000" b="1" i="0" baseline="0" dirty="0">
                          <a:solidFill>
                            <a:srgbClr val="4C4C4C"/>
                          </a:solidFill>
                          <a:latin typeface="Merriweather Regular"/>
                          <a:cs typeface="Merriweather Regular"/>
                        </a:rPr>
                        <a:t>Insert Above </a:t>
                      </a:r>
                      <a:r>
                        <a:rPr lang="en-US" sz="2000" baseline="0" dirty="0">
                          <a:solidFill>
                            <a:srgbClr val="4C4C4C"/>
                          </a:solidFill>
                          <a:latin typeface="Merriweather Light"/>
                          <a:cs typeface="Merriweather Light"/>
                        </a:rPr>
                        <a:t>or </a:t>
                      </a:r>
                      <a:r>
                        <a:rPr lang="en-US" sz="2000" b="1" i="0" baseline="0" dirty="0">
                          <a:solidFill>
                            <a:srgbClr val="4C4C4C"/>
                          </a:solidFill>
                          <a:latin typeface="Merriweather Regular"/>
                          <a:cs typeface="Merriweather Regular"/>
                        </a:rPr>
                        <a:t>Insert Below</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7683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To </a:t>
                      </a:r>
                      <a:r>
                        <a:rPr lang="en-US" sz="2000" b="1" i="0" baseline="0" dirty="0">
                          <a:solidFill>
                            <a:srgbClr val="4C4C4C"/>
                          </a:solidFill>
                          <a:latin typeface="Merriweather Regular"/>
                          <a:cs typeface="Merriweather Regular"/>
                        </a:rPr>
                        <a:t>add columns</a:t>
                      </a:r>
                      <a:r>
                        <a:rPr lang="en-US" sz="2000" baseline="0" dirty="0">
                          <a:solidFill>
                            <a:srgbClr val="4C4C4C"/>
                          </a:solidFill>
                          <a:latin typeface="Merriweather Light"/>
                          <a:cs typeface="Merriweather Light"/>
                        </a:rPr>
                        <a:t>, click into cell and c</a:t>
                      </a:r>
                      <a:r>
                        <a:rPr lang="en-US" sz="2000" dirty="0">
                          <a:solidFill>
                            <a:srgbClr val="4C4C4C"/>
                          </a:solidFill>
                          <a:latin typeface="Merriweather Light"/>
                          <a:cs typeface="Merriweather Light"/>
                        </a:rPr>
                        <a:t>hoose </a:t>
                      </a:r>
                      <a:r>
                        <a:rPr lang="en-US" sz="2000" b="1" i="0" dirty="0">
                          <a:solidFill>
                            <a:srgbClr val="4C4C4C"/>
                          </a:solidFill>
                          <a:latin typeface="Merriweather Regular"/>
                          <a:cs typeface="Merriweather Regular"/>
                        </a:rPr>
                        <a:t>Insert Left </a:t>
                      </a:r>
                      <a:r>
                        <a:rPr lang="en-US" sz="2000" dirty="0">
                          <a:solidFill>
                            <a:srgbClr val="4C4C4C"/>
                          </a:solidFill>
                          <a:latin typeface="Merriweather Light"/>
                          <a:cs typeface="Merriweather Light"/>
                        </a:rPr>
                        <a:t>or </a:t>
                      </a:r>
                      <a:r>
                        <a:rPr lang="en-US" sz="2000" b="1" i="0" dirty="0">
                          <a:solidFill>
                            <a:srgbClr val="4C4C4C"/>
                          </a:solidFill>
                          <a:latin typeface="Merriweather Regular"/>
                          <a:cs typeface="Merriweather Regular"/>
                        </a:rPr>
                        <a:t>Insert Right</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1" i="0" dirty="0">
                          <a:solidFill>
                            <a:srgbClr val="4C4C4C"/>
                          </a:solidFill>
                          <a:latin typeface="Merriweather Regular"/>
                          <a:cs typeface="Merriweather Regular"/>
                        </a:rPr>
                        <a:t>Tip: </a:t>
                      </a:r>
                      <a:r>
                        <a:rPr lang="en-US" sz="2000" b="0" i="0" dirty="0">
                          <a:solidFill>
                            <a:srgbClr val="4C4C4C"/>
                          </a:solidFill>
                          <a:latin typeface="Merriweather Light"/>
                          <a:cs typeface="Merriweather Light"/>
                        </a:rPr>
                        <a:t>To</a:t>
                      </a:r>
                      <a:r>
                        <a:rPr lang="en-US" sz="2000" b="0" i="0" baseline="0" dirty="0">
                          <a:solidFill>
                            <a:srgbClr val="4C4C4C"/>
                          </a:solidFill>
                          <a:latin typeface="Merriweather Light"/>
                          <a:cs typeface="Merriweather Light"/>
                        </a:rPr>
                        <a:t> quickly add a row, p</a:t>
                      </a:r>
                      <a:r>
                        <a:rPr lang="en-US" sz="2000" i="0" dirty="0">
                          <a:solidFill>
                            <a:srgbClr val="4C4C4C"/>
                          </a:solidFill>
                          <a:latin typeface="Merriweather Light"/>
                          <a:cs typeface="Merriweather Light"/>
                        </a:rPr>
                        <a:t>lace cursor</a:t>
                      </a:r>
                      <a:r>
                        <a:rPr lang="en-US" sz="2000" i="0" baseline="0" dirty="0">
                          <a:solidFill>
                            <a:srgbClr val="4C4C4C"/>
                          </a:solidFill>
                          <a:latin typeface="Merriweather Light"/>
                          <a:cs typeface="Merriweather Light"/>
                        </a:rPr>
                        <a:t> in this </a:t>
                      </a:r>
                      <a:r>
                        <a:rPr lang="en-US" sz="2000" b="1" i="0" baseline="0" dirty="0">
                          <a:solidFill>
                            <a:srgbClr val="4C4C4C"/>
                          </a:solidFill>
                          <a:latin typeface="Merriweather Regular"/>
                          <a:cs typeface="Merriweather Regular"/>
                        </a:rPr>
                        <a:t>last</a:t>
                      </a:r>
                      <a:r>
                        <a:rPr lang="en-US" sz="2000" b="1" i="0" baseline="0" dirty="0">
                          <a:solidFill>
                            <a:srgbClr val="4C4C4C"/>
                          </a:solidFill>
                          <a:latin typeface="Merriweather Light"/>
                          <a:cs typeface="Merriweather Light"/>
                        </a:rPr>
                        <a:t> </a:t>
                      </a:r>
                      <a:r>
                        <a:rPr lang="en-US" sz="2000" b="1" i="0" baseline="0" dirty="0">
                          <a:solidFill>
                            <a:srgbClr val="4C4C4C"/>
                          </a:solidFill>
                          <a:latin typeface="Merriweather Regular"/>
                          <a:cs typeface="Merriweather Regular"/>
                        </a:rPr>
                        <a:t>cell </a:t>
                      </a:r>
                      <a:r>
                        <a:rPr lang="en-US" sz="2000" i="0" baseline="0" dirty="0">
                          <a:solidFill>
                            <a:srgbClr val="4C4C4C"/>
                          </a:solidFill>
                          <a:latin typeface="Merriweather Light"/>
                          <a:cs typeface="Merriweather Light"/>
                        </a:rPr>
                        <a:t>and </a:t>
                      </a:r>
                      <a:r>
                        <a:rPr lang="en-US" sz="2000" i="0" dirty="0">
                          <a:solidFill>
                            <a:srgbClr val="4C4C4C"/>
                          </a:solidFill>
                          <a:latin typeface="Merriweather Light"/>
                          <a:cs typeface="Merriweather Light"/>
                        </a:rPr>
                        <a:t>hit </a:t>
                      </a:r>
                      <a:r>
                        <a:rPr lang="en-US" sz="2000" b="1" i="0" dirty="0">
                          <a:solidFill>
                            <a:srgbClr val="4C4C4C"/>
                          </a:solidFill>
                          <a:latin typeface="Merriweather Regular"/>
                          <a:cs typeface="Merriweather Regular"/>
                        </a:rPr>
                        <a:t>Tab</a:t>
                      </a:r>
                      <a:r>
                        <a:rPr lang="en-US" sz="2000" i="0" dirty="0">
                          <a:solidFill>
                            <a:srgbClr val="4C4C4C"/>
                          </a:solidFill>
                          <a:latin typeface="Merriweather Light"/>
                          <a:cs typeface="Merriweather Light"/>
                        </a:rPr>
                        <a:t> key</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sp>
        <p:nvSpPr>
          <p:cNvPr id="7" name="Text Placeholder 6"/>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C)</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extLst>
      <p:ext uri="{BB962C8B-B14F-4D97-AF65-F5344CB8AC3E}">
        <p14:creationId xmlns:p14="http://schemas.microsoft.com/office/powerpoint/2010/main" val="3135870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extLst>
      <p:ext uri="{BB962C8B-B14F-4D97-AF65-F5344CB8AC3E}">
        <p14:creationId xmlns:p14="http://schemas.microsoft.com/office/powerpoint/2010/main" val="827671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381949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[Topic 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[Topic </a:t>
            </a:r>
            <a:r>
              <a:rPr lang="en-US" dirty="0">
                <a:latin typeface="BentonSans Book" charset="0"/>
              </a:rPr>
              <a:t>Two</a:t>
            </a:r>
            <a:r>
              <a:rPr lang="en-US" dirty="0">
                <a:solidFill>
                  <a:srgbClr val="4C4C4C"/>
                </a:solidFill>
                <a:latin typeface="BentonSans Book" charset="0"/>
              </a:rPr>
              <a:t>]</a:t>
            </a:r>
          </a:p>
        </p:txBody>
      </p:sp>
    </p:spTree>
    <p:extLst>
      <p:ext uri="{BB962C8B-B14F-4D97-AF65-F5344CB8AC3E}">
        <p14:creationId xmlns:p14="http://schemas.microsoft.com/office/powerpoint/2010/main" val="3038465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[Topic </a:t>
            </a:r>
            <a:r>
              <a:rPr lang="en-US" dirty="0">
                <a:latin typeface="BentonSans Book" charset="0"/>
              </a:rPr>
              <a:t>Three</a:t>
            </a:r>
            <a:r>
              <a:rPr lang="en-US" dirty="0">
                <a:solidFill>
                  <a:srgbClr val="4C4C4C"/>
                </a:solidFill>
                <a:latin typeface="BentonSans Book" charset="0"/>
              </a:rPr>
              <a:t>]</a:t>
            </a:r>
          </a:p>
        </p:txBody>
      </p:sp>
    </p:spTree>
    <p:extLst>
      <p:ext uri="{BB962C8B-B14F-4D97-AF65-F5344CB8AC3E}">
        <p14:creationId xmlns:p14="http://schemas.microsoft.com/office/powerpoint/2010/main" val="54645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710057" y="598699"/>
            <a:ext cx="13269093" cy="1269578"/>
          </a:xfrm>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a:p>
            <a:pPr defTabSz="1306221" fontAlgn="auto">
              <a:lnSpc>
                <a:spcPct val="80000"/>
              </a:lnSpc>
              <a:spcAft>
                <a:spcPts val="0"/>
              </a:spcAft>
              <a:buFont typeface="Arial" panose="020B0604020202020204" pitchFamily="34" charset="0"/>
              <a:buNone/>
              <a:defRPr/>
            </a:pPr>
            <a:r>
              <a:rPr lang="en-US" dirty="0">
                <a:ea typeface="+mn-ea"/>
              </a:rPr>
              <a:t>2 lines max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
        <p:nvSpPr>
          <p:cNvPr id="3" name="Content Placeholder 2"/>
          <p:cNvSpPr>
            <a:spLocks noGrp="1"/>
          </p:cNvSpPr>
          <p:nvPr>
            <p:ph idx="14"/>
          </p:nvPr>
        </p:nvSpPr>
        <p:spPr/>
        <p:txBody>
          <a:bodyPr/>
          <a:lstStyle/>
          <a:p>
            <a:pPr defTabSz="1306221" fontAlgn="auto">
              <a:defRPr/>
            </a:pPr>
            <a:r>
              <a:rPr lang="en-US" dirty="0">
                <a:ea typeface="+mn-ea"/>
              </a:rPr>
              <a:t>[Copy content] </a:t>
            </a:r>
          </a:p>
        </p:txBody>
      </p:sp>
    </p:spTree>
  </p:cSld>
  <p:clrMapOvr>
    <a:masterClrMapping/>
  </p:clrMapOvr>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99</TotalTime>
  <Words>1528</Words>
  <Application>Microsoft Office PowerPoint</Application>
  <PresentationFormat>Custom</PresentationFormat>
  <Paragraphs>276</Paragraphs>
  <Slides>34</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BentonSans Book</vt:lpstr>
      <vt:lpstr>Gill Sans MT</vt:lpstr>
      <vt:lpstr>Merriweather Heavy Italic</vt:lpstr>
      <vt:lpstr>Merriweather Light</vt:lpstr>
      <vt:lpstr>Merriweather Regular</vt:lpstr>
      <vt:lpstr>PPT_Corporate_Template_BentonSans_16.9_d</vt:lpstr>
      <vt:lpstr>PowerPoint Presentation</vt:lpstr>
      <vt:lpstr>PowerPoint Presentation</vt:lpstr>
      <vt:lpstr>PowerPoint Presentation</vt:lpstr>
      <vt:lpstr>[Topic One]</vt:lpstr>
      <vt:lpstr>[Topic Two]</vt:lpstr>
      <vt:lpstr>[Topic Three]</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lpstr>PowerPoint Presentation</vt:lpstr>
      <vt:lpstr>PowerPoint Presentation</vt:lpstr>
      <vt:lpstr>Instructional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10</cp:revision>
  <cp:lastPrinted>2015-11-05T23:58:20Z</cp:lastPrinted>
  <dcterms:created xsi:type="dcterms:W3CDTF">2019-05-15T06:07:05Z</dcterms:created>
  <dcterms:modified xsi:type="dcterms:W3CDTF">2019-05-25T23:29:14Z</dcterms:modified>
  <cp:category/>
</cp:coreProperties>
</file>