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9"/>
  </p:notesMasterIdLst>
  <p:handoutMasterIdLst>
    <p:handoutMasterId r:id="rId60"/>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7" r:id="rId32"/>
    <p:sldId id="568" r:id="rId33"/>
    <p:sldId id="566" r:id="rId34"/>
    <p:sldId id="419" r:id="rId35"/>
    <p:sldId id="526" r:id="rId36"/>
    <p:sldId id="318" r:id="rId37"/>
    <p:sldId id="525" r:id="rId38"/>
    <p:sldId id="319" r:id="rId39"/>
    <p:sldId id="422" r:id="rId40"/>
    <p:sldId id="343" r:id="rId41"/>
    <p:sldId id="523" r:id="rId42"/>
    <p:sldId id="511" r:id="rId43"/>
    <p:sldId id="502" r:id="rId44"/>
    <p:sldId id="503" r:id="rId45"/>
    <p:sldId id="504" r:id="rId46"/>
    <p:sldId id="524" r:id="rId47"/>
    <p:sldId id="513" r:id="rId48"/>
    <p:sldId id="514" r:id="rId49"/>
    <p:sldId id="532" r:id="rId50"/>
    <p:sldId id="533" r:id="rId51"/>
    <p:sldId id="534" r:id="rId52"/>
    <p:sldId id="509" r:id="rId53"/>
    <p:sldId id="510" r:id="rId54"/>
    <p:sldId id="508" r:id="rId55"/>
    <p:sldId id="536" r:id="rId56"/>
    <p:sldId id="537" r:id="rId57"/>
    <p:sldId id="538" r:id="rId5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1258"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5/28/2019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54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5/28/2019</a:t>
            </a:fld>
            <a:endParaRPr lang="en-US" sz="1200">
              <a:latin typeface="BentonSans Book"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12" Type="http://schemas.openxmlformats.org/officeDocument/2006/relationships/hyperlink" Target="https://public.tableau.com/en-us/s/gallery?qt-overview_gallery=0"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www.forbes.com/sites/louiscolumbus/2017/05/13/ibm-predicts-demand-for-data-scientists-will-soar-28-by-2020/#bc968bb7e3bd" TargetMode="External"/><Relationship Id="rId5" Type="http://schemas.openxmlformats.org/officeDocument/2006/relationships/hyperlink" Target="https://visit.figure-eight.com/data-science-report?utm_source=Internal%20Referral&amp;utm_medium=Email&amp;utm_campaign=Data%2520Science%2520Report" TargetMode="External"/><Relationship Id="rId4" Type="http://schemas.openxmlformats.org/officeDocument/2006/relationships/hyperlink" Target="https://hbr.org/2016/09/bad-data-costs-the-u-s-3-trillion-per-yea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par>
                          <p:cTn id="39" fill="hold">
                            <p:stCondLst>
                              <p:cond delay="500"/>
                            </p:stCondLst>
                            <p:childTnLst>
                              <p:par>
                                <p:cTn id="40" presetID="10" presetClass="exit" presetSubtype="0" fill="hold" nodeType="after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030"/>
                                        </p:tgtEl>
                                        <p:attrNameLst>
                                          <p:attrName>style.visibility</p:attrName>
                                        </p:attrNameLst>
                                      </p:cBhvr>
                                      <p:to>
                                        <p:strVal val="visible"/>
                                      </p:to>
                                    </p:set>
                                    <p:animEffect transition="in" filter="fade">
                                      <p:cBhvr>
                                        <p:cTn id="46"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327886"/>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385816"/>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r>
              <a:rPr lang="en-US" sz="2400" dirty="0">
                <a:ea typeface="+mn-ea"/>
              </a:rPr>
              <a:t> (lots of resources for Tableau Dashboard Design)</a:t>
            </a: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r>
              <a:rPr lang="en-US" sz="2400" dirty="0">
                <a:ea typeface="+mn-ea"/>
                <a:hlinkClick r:id="rId12"/>
              </a:rPr>
              <a:t>Featured Tableau Public </a:t>
            </a:r>
            <a:r>
              <a:rPr lang="en-US" sz="2400" dirty="0" err="1">
                <a:ea typeface="+mn-ea"/>
                <a:hlinkClick r:id="rId12"/>
              </a:rPr>
              <a:t>Vizzes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909036"/>
          </a:xfrm>
        </p:spPr>
        <p:txBody>
          <a:bodyPr/>
          <a:lstStyle/>
          <a:p>
            <a:pPr marL="457200" indent="-457200" defTabSz="1306221" fontAlgn="auto">
              <a:defRPr/>
            </a:pPr>
            <a:r>
              <a:rPr lang="en-US" sz="2400" dirty="0">
                <a:ea typeface="+mn-ea"/>
              </a:rPr>
              <a:t>Data Scientist</a:t>
            </a:r>
          </a:p>
          <a:p>
            <a:pPr marL="739775" lvl="1" indent="-457200" defTabSz="1306221" fontAlgn="auto">
              <a:defRPr/>
            </a:pPr>
            <a:r>
              <a:rPr lang="en-US" sz="1600" dirty="0">
                <a:ea typeface="+mn-ea"/>
              </a:rPr>
              <a:t>“Data investments in the financial services industry will account for nearly $9 Billion in 2018 alone” </a:t>
            </a:r>
            <a:r>
              <a:rPr lang="en-US" sz="1600" dirty="0"/>
              <a:t>(</a:t>
            </a:r>
            <a:r>
              <a:rPr lang="en-US" sz="1600" dirty="0" err="1">
                <a:hlinkClick r:id="rId3"/>
              </a:rPr>
              <a:t>Attunity</a:t>
            </a:r>
            <a:r>
              <a:rPr lang="en-US" sz="1600" dirty="0">
                <a:hlinkClick r:id="rId3"/>
              </a:rPr>
              <a:t>, 2018</a:t>
            </a:r>
            <a:r>
              <a:rPr lang="en-US" sz="1600" dirty="0"/>
              <a:t>)</a:t>
            </a:r>
            <a:r>
              <a:rPr lang="en-US" sz="1600" dirty="0">
                <a:ea typeface="+mn-ea"/>
              </a:rPr>
              <a:t> </a:t>
            </a:r>
          </a:p>
          <a:p>
            <a:pPr marL="739775" lvl="1" indent="-457200" defTabSz="1306221" fontAlgn="auto">
              <a:defRPr/>
            </a:pPr>
            <a:r>
              <a:rPr lang="en-US" sz="1600" dirty="0">
                <a:ea typeface="+mn-ea"/>
              </a:rPr>
              <a:t>“AI’s impact on marketing is growing, predicted to reach nearly $40 billion by 2025.”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“The salaries of data scientists are rapidly increasing with demand.” </a:t>
            </a:r>
            <a:r>
              <a:rPr lang="en-US" sz="1600" dirty="0"/>
              <a:t>(</a:t>
            </a:r>
            <a:r>
              <a:rPr lang="en-US" sz="1600" dirty="0" err="1">
                <a:hlinkClick r:id="rId3"/>
              </a:rPr>
              <a:t>Attunity</a:t>
            </a:r>
            <a:r>
              <a:rPr lang="en-US" sz="1600" dirty="0">
                <a:hlinkClick r:id="rId3"/>
              </a:rPr>
              <a:t>, 2018</a:t>
            </a:r>
            <a:r>
              <a:rPr lang="en-US" sz="1600" dirty="0"/>
              <a:t>)</a:t>
            </a:r>
          </a:p>
          <a:p>
            <a:pPr marL="739775" lvl="1" indent="-457200" defTabSz="1306221" fontAlgn="auto">
              <a:defRPr/>
            </a:pPr>
            <a:r>
              <a:rPr lang="en-US" sz="1600" dirty="0">
                <a:ea typeface="+mn-ea"/>
              </a:rPr>
              <a:t>“Consider this figure: $136 billion per year. That’s the research firm IDC’s estimate of the size of the big data market, worldwide, in 2016. This figure should surprise no one with an interest in big data.” </a:t>
            </a:r>
            <a:r>
              <a:rPr lang="en-US" sz="1600" dirty="0"/>
              <a:t>(</a:t>
            </a:r>
            <a:r>
              <a:rPr lang="en-US" sz="1600" dirty="0">
                <a:hlinkClick r:id="rId4"/>
              </a:rPr>
              <a:t>Harvard Business Review, 2016</a:t>
            </a:r>
            <a:r>
              <a:rPr lang="en-US" sz="1600" dirty="0"/>
              <a:t>)</a:t>
            </a:r>
          </a:p>
          <a:p>
            <a:pPr marL="739775" lvl="1" indent="-457200" defTabSz="1306221" fontAlgn="auto">
              <a:defRPr/>
            </a:pPr>
            <a:r>
              <a:rPr lang="en-US" sz="1600" dirty="0">
                <a:ea typeface="+mn-ea"/>
              </a:rPr>
              <a:t>“83% of data scientists polled feel that there is shortage of data scientists today” (</a:t>
            </a:r>
            <a:r>
              <a:rPr lang="en-US" sz="1600" dirty="0">
                <a:ea typeface="+mn-ea"/>
                <a:hlinkClick r:id="rId5"/>
              </a:rPr>
              <a:t>CrowdFlower, 2016</a:t>
            </a:r>
            <a:r>
              <a:rPr lang="en-US" sz="1600" dirty="0">
                <a:ea typeface="+mn-ea"/>
              </a:rPr>
              <a:t>)</a:t>
            </a:r>
          </a:p>
          <a:p>
            <a:pPr marL="739775" lvl="1" indent="-457200" defTabSz="1306221" fontAlgn="auto">
              <a:defRPr/>
            </a:pPr>
            <a:r>
              <a:rPr lang="en-US" sz="1600" dirty="0">
                <a:ea typeface="+mn-ea"/>
              </a:rPr>
              <a:t>“80% of data scientists feel really positive about their current gig” </a:t>
            </a:r>
            <a:r>
              <a:rPr lang="en-US" sz="1600" dirty="0"/>
              <a:t>(</a:t>
            </a:r>
            <a:r>
              <a:rPr lang="en-US" sz="1600" dirty="0">
                <a:hlinkClick r:id="rId5"/>
              </a:rPr>
              <a:t>CrowdFlower, 2016</a:t>
            </a:r>
            <a:r>
              <a:rPr lang="en-US" sz="1600" dirty="0"/>
              <a:t>)</a:t>
            </a:r>
          </a:p>
          <a:p>
            <a:pPr marL="739775" lvl="1" indent="-457200" defTabSz="1306221" fontAlgn="auto">
              <a:defRPr/>
            </a:pPr>
            <a:r>
              <a:rPr lang="en-US" sz="1600" dirty="0">
                <a:ea typeface="+mn-ea"/>
              </a:rPr>
              <a:t>“[b]y 2020 the number of Data Science and Analytics job listings is projected to grow by nearly 364,000 listings to approximately 2,720,000.” (</a:t>
            </a:r>
            <a:r>
              <a:rPr lang="en-US" sz="1600" dirty="0">
                <a:ea typeface="+mn-ea"/>
                <a:hlinkClick r:id="rId6"/>
              </a:rPr>
              <a:t>Forbes, 2017</a:t>
            </a:r>
            <a:r>
              <a:rPr lang="en-US" sz="1600" dirty="0">
                <a:ea typeface="+mn-ea"/>
              </a:rPr>
              <a:t>)</a:t>
            </a:r>
          </a:p>
          <a:p>
            <a:pPr marL="457200" indent="-457200" defTabSz="1306221" fontAlgn="auto">
              <a:defRPr/>
            </a:pPr>
            <a:r>
              <a:rPr lang="en-US" sz="2400" dirty="0">
                <a:ea typeface="+mn-ea"/>
              </a:rPr>
              <a:t>Data Analyst</a:t>
            </a:r>
          </a:p>
          <a:p>
            <a:pPr lvl="1"/>
            <a:r>
              <a:rPr lang="en-US" sz="1600" dirty="0">
                <a:ea typeface="+mn-ea"/>
              </a:rPr>
              <a:t>“</a:t>
            </a:r>
            <a:r>
              <a:rPr lang="en-US" sz="1600" dirty="0"/>
              <a:t>Most companies only analyze 12% of the data they have.” (</a:t>
            </a:r>
            <a:r>
              <a:rPr lang="en-US" sz="1600" dirty="0" err="1">
                <a:hlinkClick r:id="rId3"/>
              </a:rPr>
              <a:t>Attunity</a:t>
            </a:r>
            <a:r>
              <a:rPr lang="en-US" sz="1600" dirty="0">
                <a:hlinkClick r:id="rId3"/>
              </a:rPr>
              <a:t>, 2018</a:t>
            </a:r>
            <a:r>
              <a:rPr lang="en-US" sz="1600" dirty="0"/>
              <a:t>)</a:t>
            </a:r>
          </a:p>
          <a:p>
            <a:pPr lvl="1"/>
            <a:r>
              <a:rPr lang="en-US" sz="1600" dirty="0">
                <a:ea typeface="+mn-ea"/>
              </a:rPr>
              <a:t>“But here’s another number: $3.1 trillion, IBM’s estimate of the yearly cost of poor quality data, in the US alone, in 2016. While most people who deal in data every day know that bad data is costly, this figure stuns.” </a:t>
            </a:r>
            <a:r>
              <a:rPr lang="en-US" sz="1600" dirty="0"/>
              <a:t>(</a:t>
            </a:r>
            <a:r>
              <a:rPr lang="en-US" sz="1600" dirty="0">
                <a:hlinkClick r:id="rId4"/>
              </a:rPr>
              <a:t>Harvard Business Review, 2016</a:t>
            </a:r>
            <a:r>
              <a:rPr lang="en-US" sz="1600" dirty="0"/>
              <a:t>)</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Career Opportunities</a:t>
            </a:r>
          </a:p>
        </p:txBody>
      </p:sp>
    </p:spTree>
    <p:extLst>
      <p:ext uri="{BB962C8B-B14F-4D97-AF65-F5344CB8AC3E}">
        <p14:creationId xmlns:p14="http://schemas.microsoft.com/office/powerpoint/2010/main" val="3229982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2518510"/>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a:p>
            <a:pPr defTabSz="1306221" fontAlgn="auto">
              <a:spcAft>
                <a:spcPts val="0"/>
              </a:spcAft>
              <a:defRPr/>
            </a:pPr>
            <a:r>
              <a:rPr lang="en-US" dirty="0">
                <a:ea typeface="+mn-ea"/>
              </a:rPr>
              <a:t>Career Opportunities</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1485</TotalTime>
  <Words>3421</Words>
  <Application>Microsoft Office PowerPoint</Application>
  <PresentationFormat>Custom</PresentationFormat>
  <Paragraphs>413</Paragraphs>
  <Slides>57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110</cp:revision>
  <cp:lastPrinted>2015-11-05T23:58:20Z</cp:lastPrinted>
  <dcterms:created xsi:type="dcterms:W3CDTF">2019-05-15T06:07:05Z</dcterms:created>
  <dcterms:modified xsi:type="dcterms:W3CDTF">2019-05-29T01:53:29Z</dcterms:modified>
  <cp:category/>
</cp:coreProperties>
</file>