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41"/>
  </p:notesMasterIdLst>
  <p:handoutMasterIdLst>
    <p:handoutMasterId r:id="rId42"/>
  </p:handoutMasterIdLst>
  <p:sldIdLst>
    <p:sldId id="256" r:id="rId2"/>
    <p:sldId id="553" r:id="rId3"/>
    <p:sldId id="551" r:id="rId4"/>
    <p:sldId id="552" r:id="rId5"/>
    <p:sldId id="550" r:id="rId6"/>
    <p:sldId id="564" r:id="rId7"/>
    <p:sldId id="426" r:id="rId8"/>
    <p:sldId id="423" r:id="rId9"/>
    <p:sldId id="302" r:id="rId10"/>
    <p:sldId id="348" r:id="rId11"/>
    <p:sldId id="556" r:id="rId12"/>
    <p:sldId id="555" r:id="rId13"/>
    <p:sldId id="558" r:id="rId14"/>
    <p:sldId id="559" r:id="rId15"/>
    <p:sldId id="560" r:id="rId16"/>
    <p:sldId id="565" r:id="rId17"/>
    <p:sldId id="563" r:id="rId18"/>
    <p:sldId id="557" r:id="rId19"/>
    <p:sldId id="530" r:id="rId20"/>
    <p:sldId id="501" r:id="rId21"/>
    <p:sldId id="540" r:id="rId22"/>
    <p:sldId id="543" r:id="rId23"/>
    <p:sldId id="544" r:id="rId24"/>
    <p:sldId id="546" r:id="rId25"/>
    <p:sldId id="547" r:id="rId26"/>
    <p:sldId id="548" r:id="rId27"/>
    <p:sldId id="549" r:id="rId28"/>
    <p:sldId id="541" r:id="rId29"/>
    <p:sldId id="542" r:id="rId30"/>
    <p:sldId id="531" r:id="rId31"/>
    <p:sldId id="569" r:id="rId32"/>
    <p:sldId id="570" r:id="rId33"/>
    <p:sldId id="571" r:id="rId34"/>
    <p:sldId id="572" r:id="rId35"/>
    <p:sldId id="574" r:id="rId36"/>
    <p:sldId id="573" r:id="rId37"/>
    <p:sldId id="567" r:id="rId38"/>
    <p:sldId id="568" r:id="rId39"/>
    <p:sldId id="566" r:id="rId40"/>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56653" autoAdjust="0"/>
  </p:normalViewPr>
  <p:slideViewPr>
    <p:cSldViewPr snapToGrid="0" showGuides="1">
      <p:cViewPr varScale="1">
        <p:scale>
          <a:sx n="78" d="100"/>
          <a:sy n="78" d="100"/>
        </p:scale>
        <p:origin x="2862" y="84"/>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5/28/2019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texas.ed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aylordotorg.github.io/text_introductory-chemistry/s12-04-electronic-structure-and-the-p.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mazon.co.uk/Seeds-Varieties-TRINIDAD-MORUGA-SCORPION/dp/B01M4LAHG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18751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137598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242976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371355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https://www.ibm.com/blogs/insights-on-business/consumer-products/2-5-quintillion-bytes-of-data-created-every-day-how-does-cpg-retail-manage-it/</a:t>
            </a:r>
            <a:endParaRPr lang="en-US" dirty="0">
              <a:latin typeface="BentonSans Book" charset="0"/>
            </a:endParaRPr>
          </a:p>
        </p:txBody>
      </p:sp>
    </p:spTree>
    <p:extLst>
      <p:ext uri="{BB962C8B-B14F-4D97-AF65-F5344CB8AC3E}">
        <p14:creationId xmlns:p14="http://schemas.microsoft.com/office/powerpoint/2010/main" val="353145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73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Earthquakes are difficult to predict – one of the best predictors is just a twitter scraper looking at people talking about earthquakes</a:t>
            </a:r>
          </a:p>
          <a:p>
            <a:endParaRPr lang="en-US" dirty="0"/>
          </a:p>
          <a:p>
            <a:r>
              <a:rPr lang="en-US" sz="1800" kern="1200" dirty="0">
                <a:solidFill>
                  <a:schemeClr val="tx1"/>
                </a:solidFill>
                <a:latin typeface="BentonSans Book"/>
                <a:ea typeface="ＭＳ Ｐゴシック" charset="0"/>
                <a:cs typeface="ＭＳ Ｐゴシック" charset="0"/>
              </a:rPr>
              <a:t> improves many metrics (increases sales, decreases costs, reduces response times, etc.)</a:t>
            </a:r>
            <a:endParaRPr lang="en-US" dirty="0"/>
          </a:p>
        </p:txBody>
      </p:sp>
    </p:spTree>
    <p:extLst>
      <p:ext uri="{BB962C8B-B14F-4D97-AF65-F5344CB8AC3E}">
        <p14:creationId xmlns:p14="http://schemas.microsoft.com/office/powerpoint/2010/main" val="690270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https://www.utexas.edu/</a:t>
            </a:r>
            <a:endParaRPr lang="en-US" dirty="0">
              <a:latin typeface="BentonSans Book" charset="0"/>
            </a:endParaRPr>
          </a:p>
        </p:txBody>
      </p:sp>
    </p:spTree>
    <p:extLst>
      <p:ext uri="{BB962C8B-B14F-4D97-AF65-F5344CB8AC3E}">
        <p14:creationId xmlns:p14="http://schemas.microsoft.com/office/powerpoint/2010/main" val="329405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4182658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212183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69022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https://saylordotorg.github.io/text_introductory-chemistry/s12-04-electronic-structure-and-the-p.html</a:t>
            </a:r>
            <a:endParaRPr lang="en-US" dirty="0">
              <a:latin typeface="BentonSans Book" charset="0"/>
            </a:endParaRPr>
          </a:p>
        </p:txBody>
      </p:sp>
    </p:spTree>
    <p:extLst>
      <p:ext uri="{BB962C8B-B14F-4D97-AF65-F5344CB8AC3E}">
        <p14:creationId xmlns:p14="http://schemas.microsoft.com/office/powerpoint/2010/main" val="2926795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Image &amp; Copy</a:t>
            </a:r>
          </a:p>
        </p:txBody>
      </p:sp>
    </p:spTree>
    <p:extLst>
      <p:ext uri="{BB962C8B-B14F-4D97-AF65-F5344CB8AC3E}">
        <p14:creationId xmlns:p14="http://schemas.microsoft.com/office/powerpoint/2010/main" val="4277145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0" dirty="0">
                <a:latin typeface="BentonSans Book" charset="0"/>
              </a:rPr>
              <a:t>Germ Theory of Disease (two clinics)</a:t>
            </a:r>
            <a:endParaRPr lang="en-US" dirty="0">
              <a:latin typeface="BentonSans Book" charset="0"/>
            </a:endParaRPr>
          </a:p>
          <a:p>
            <a:pPr>
              <a:spcBef>
                <a:spcPct val="0"/>
              </a:spcBef>
            </a:pPr>
            <a:r>
              <a:rPr lang="en-US" dirty="0">
                <a:latin typeface="BentonSans Book" charset="0"/>
              </a:rPr>
              <a:t>Germ Theory of Disease</a:t>
            </a:r>
          </a:p>
          <a:p>
            <a:pPr>
              <a:spcBef>
                <a:spcPct val="0"/>
              </a:spcBef>
            </a:pPr>
            <a:r>
              <a:rPr lang="en-US" dirty="0">
                <a:latin typeface="BentonSans Book" charset="0"/>
              </a:rPr>
              <a:t>Technology Adoption Over Time</a:t>
            </a:r>
          </a:p>
          <a:p>
            <a:pPr>
              <a:spcBef>
                <a:spcPct val="0"/>
              </a:spcBef>
            </a:pPr>
            <a:r>
              <a:rPr lang="en-US" dirty="0">
                <a:latin typeface="BentonSans Book" charset="0"/>
              </a:rPr>
              <a:t>Anime</a:t>
            </a:r>
          </a:p>
          <a:p>
            <a:pPr>
              <a:spcBef>
                <a:spcPct val="0"/>
              </a:spcBef>
            </a:pPr>
            <a:r>
              <a:rPr lang="en-US" dirty="0">
                <a:latin typeface="BentonSans Book" charset="0"/>
              </a:rPr>
              <a:t>Tableau Public</a:t>
            </a:r>
          </a:p>
          <a:p>
            <a:pPr>
              <a:spcBef>
                <a:spcPct val="0"/>
              </a:spcBef>
            </a:pPr>
            <a:endParaRPr lang="en-US" dirty="0">
              <a:latin typeface="BentonSans Book"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648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https://www.amazon.co.uk/Seeds-Varieties-TRINIDAD-MORUGA-SCORPION/dp/B01M4LAHG7</a:t>
            </a:r>
            <a:endParaRPr lang="en-US" dirty="0">
              <a:latin typeface="BentonSans Book" charset="0"/>
            </a:endParaRPr>
          </a:p>
        </p:txBody>
      </p:sp>
    </p:spTree>
    <p:extLst>
      <p:ext uri="{BB962C8B-B14F-4D97-AF65-F5344CB8AC3E}">
        <p14:creationId xmlns:p14="http://schemas.microsoft.com/office/powerpoint/2010/main" val="2932997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93932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add stuff to pages if desired (date or deaths might be interesting)</a:t>
            </a:r>
          </a:p>
        </p:txBody>
      </p:sp>
    </p:spTree>
    <p:extLst>
      <p:ext uri="{BB962C8B-B14F-4D97-AF65-F5344CB8AC3E}">
        <p14:creationId xmlns:p14="http://schemas.microsoft.com/office/powerpoint/2010/main" val="3296685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5602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03236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0628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90718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2545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Title Slide</a:t>
            </a:r>
          </a:p>
        </p:txBody>
      </p:sp>
    </p:spTree>
    <p:extLst>
      <p:ext uri="{BB962C8B-B14F-4D97-AF65-F5344CB8AC3E}">
        <p14:creationId xmlns:p14="http://schemas.microsoft.com/office/powerpoint/2010/main" val="3693581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latin typeface="BentonSans Book" charset="0"/>
            </a:endParaRPr>
          </a:p>
        </p:txBody>
      </p:sp>
    </p:spTree>
    <p:extLst>
      <p:ext uri="{BB962C8B-B14F-4D97-AF65-F5344CB8AC3E}">
        <p14:creationId xmlns:p14="http://schemas.microsoft.com/office/powerpoint/2010/main" val="3777176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089722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shadley@tableau.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linkedin.com/in/spencershadley/"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blog.twitter.com/engineering/en_us/a/2013/new-tweets-per-second-record-and-how.html" TargetMode="External"/><Relationship Id="rId3" Type="http://schemas.openxmlformats.org/officeDocument/2006/relationships/hyperlink" Target="https://www.internetlivestats.com/google-search-statistics/" TargetMode="External"/><Relationship Id="rId7" Type="http://schemas.openxmlformats.org/officeDocument/2006/relationships/hyperlink" Target="https://www.internetlivestats.com/twitter-statistics/"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https://www.omnicoreagency.com/instagram-statistics/" TargetMode="External"/><Relationship Id="rId5" Type="http://schemas.openxmlformats.org/officeDocument/2006/relationships/hyperlink" Target="https://investor.snap.com/news-releases/2018/08-07-2018-211104059" TargetMode="External"/><Relationship Id="rId4" Type="http://schemas.openxmlformats.org/officeDocument/2006/relationships/hyperlink" Target="https://www.youtube.com/yt/about/press/" TargetMode="External"/><Relationship Id="rId9" Type="http://schemas.openxmlformats.org/officeDocument/2006/relationships/hyperlink" Target="https://www.internetlivestats.com/twitter-statistics/#ref-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hyperlink" Target="https://github.com/spencer-shadley/data-lecture/tree/master/workbook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20(two%20clinics).twbx"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twbx"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8" Type="http://schemas.openxmlformats.org/officeDocument/2006/relationships/hyperlink" Target="https://onlinehelp.tableau.com/current/pro/desktop/en-us/examples_web_data_connector.htm" TargetMode="External"/><Relationship Id="rId3" Type="http://schemas.openxmlformats.org/officeDocument/2006/relationships/hyperlink" Target="https://community.tableau.com/community/forums/content" TargetMode="External"/><Relationship Id="rId7" Type="http://schemas.openxmlformats.org/officeDocument/2006/relationships/hyperlink" Target="https://onlinehelp.tableau.com/current/pro/desktop/en-us/dashboards_best_practices.htm" TargetMode="External"/><Relationship Id="rId12" Type="http://schemas.openxmlformats.org/officeDocument/2006/relationships/hyperlink" Target="https://public.tableau.com/en-us/s/gallery?qt-overview_gallery=0" TargetMode="External"/><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hyperlink" Target="https://onlinehelp.tableau.com/current/pro/desktop/en-us/gettingstarted_overview.htm" TargetMode="External"/><Relationship Id="rId11" Type="http://schemas.openxmlformats.org/officeDocument/2006/relationships/hyperlink" Target="http://tableau.github.io/webdataconnector/community/" TargetMode="External"/><Relationship Id="rId5" Type="http://schemas.openxmlformats.org/officeDocument/2006/relationships/hyperlink" Target="https://www.tableau.com/support/help" TargetMode="External"/><Relationship Id="rId10" Type="http://schemas.openxmlformats.org/officeDocument/2006/relationships/hyperlink" Target="http://tableau.github.io/webdataconnector/" TargetMode="External"/><Relationship Id="rId4" Type="http://schemas.openxmlformats.org/officeDocument/2006/relationships/hyperlink" Target="https://community.tableau.com/community/developers/web-data-connectors/content" TargetMode="External"/><Relationship Id="rId9" Type="http://schemas.openxmlformats.org/officeDocument/2006/relationships/hyperlink" Target="https://tableau.github.io/webdataconnector/docs/wdc_tutoria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hyperlink" Target="https://www.forbes.com/sites/louiscolumbus/2017/05/13/ibm-predicts-demand-for-data-scientists-will-soar-28-by-2020/#bc968bb7e3bd" TargetMode="External"/><Relationship Id="rId5" Type="http://schemas.openxmlformats.org/officeDocument/2006/relationships/hyperlink" Target="https://visit.figure-eight.com/data-science-report?utm_source=Internal%20Referral&amp;utm_medium=Email&amp;utm_campaign=Data%2520Science%2520Report" TargetMode="External"/><Relationship Id="rId4" Type="http://schemas.openxmlformats.org/officeDocument/2006/relationships/hyperlink" Target="https://hbr.org/2016/09/bad-data-costs-the-u-s-3-trillion-per-year"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spencer-shadley/data-lecture"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2131033"/>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hlinkClick r:id="rId3"/>
              </a:rPr>
              <a:t>sshadley@tableau.com</a:t>
            </a:r>
            <a:r>
              <a:rPr lang="en-US" sz="2400" dirty="0">
                <a:latin typeface="Merriweather Light"/>
                <a:ea typeface="+mn-ea"/>
                <a:cs typeface="Merriweather Light"/>
              </a:rPr>
              <a:t> | </a:t>
            </a:r>
            <a:r>
              <a:rPr lang="en-US" sz="2400" dirty="0">
                <a:latin typeface="Merriweather Light"/>
                <a:ea typeface="+mn-ea"/>
                <a:cs typeface="Merriweather Light"/>
                <a:hlinkClick r:id="rId4"/>
              </a:rPr>
              <a:t>LinkedIn</a:t>
            </a:r>
            <a:endParaRPr lang="en-US" sz="2400" dirty="0">
              <a:latin typeface="Merriweather Light"/>
              <a:ea typeface="+mn-ea"/>
              <a:cs typeface="Merriweather Ligh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Growth of Data</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2466277"/>
            <a:ext cx="12907536" cy="2011000"/>
          </a:xfrm>
        </p:spPr>
        <p:txBody>
          <a:bodyPr/>
          <a:lstStyle/>
          <a:p>
            <a:pPr algn="ctr"/>
            <a:r>
              <a:rPr lang="en-US" dirty="0">
                <a:solidFill>
                  <a:srgbClr val="4C4C4C"/>
                </a:solidFill>
                <a:latin typeface="BentonSans Book" charset="0"/>
              </a:rPr>
              <a:t>“</a:t>
            </a:r>
            <a:r>
              <a:rPr lang="en-US" dirty="0"/>
              <a:t>Healthcare data will experience a compound annual growth rate (CAGR) of 36 percent through 2025</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05007" y="44772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261664156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30766" y="1462669"/>
            <a:ext cx="12907536" cy="4005392"/>
          </a:xfrm>
        </p:spPr>
        <p:txBody>
          <a:bodyPr/>
          <a:lstStyle/>
          <a:p>
            <a:pPr algn="ctr"/>
            <a:r>
              <a:rPr lang="en-US" dirty="0">
                <a:solidFill>
                  <a:srgbClr val="4C4C4C"/>
                </a:solidFill>
                <a:latin typeface="BentonSans Book" charset="0"/>
              </a:rPr>
              <a:t>“…</a:t>
            </a:r>
            <a:r>
              <a:rPr lang="en-US" dirty="0"/>
              <a:t>data in the manufacturing industry is projected to see a CAGR of 30 percent, financial services data is expected to grow at a rate of 26 percent, and data in the media and entertainment industry will increase at a compound rate of 25 percent</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5681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148595521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734012"/>
            <a:ext cx="12907536" cy="3340594"/>
          </a:xfrm>
        </p:spPr>
        <p:txBody>
          <a:bodyPr/>
          <a:lstStyle/>
          <a:p>
            <a:pPr algn="ctr"/>
            <a:r>
              <a:rPr lang="en-US" dirty="0">
                <a:solidFill>
                  <a:srgbClr val="4C4C4C"/>
                </a:solidFill>
                <a:latin typeface="BentonSans Book" charset="0"/>
              </a:rPr>
              <a:t>“Worldwide Big Data market revenues for software and services are projected to increase from $42B in 2018 to $103B in 2027, attaining a Compound Annual Growth Rate (CAGR) of 10.48% according to </a:t>
            </a:r>
            <a:r>
              <a:rPr lang="en-US" dirty="0" err="1">
                <a:solidFill>
                  <a:srgbClr val="4C4C4C"/>
                </a:solidFill>
                <a:latin typeface="BentonSans Book" charset="0"/>
              </a:rPr>
              <a:t>Wikibon</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276600" y="510853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425581443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332572"/>
            <a:ext cx="12907536" cy="4005392"/>
          </a:xfrm>
        </p:spPr>
        <p:txBody>
          <a:bodyPr/>
          <a:lstStyle/>
          <a:p>
            <a:pPr algn="ctr"/>
            <a:r>
              <a:rPr lang="en-US" dirty="0">
                <a:solidFill>
                  <a:srgbClr val="4C4C4C"/>
                </a:solidFill>
                <a:latin typeface="BentonSans Book" charset="0"/>
              </a:rPr>
              <a:t>“According to an Accenture study, 79% of enterprise executives agree that companies that do not embrace Big Data will lose their competitive position and could face extinction. Even more, 83%, have pursued Big Data projects to seize a competitive edge.”</a:t>
            </a:r>
          </a:p>
        </p:txBody>
      </p:sp>
      <p:sp>
        <p:nvSpPr>
          <p:cNvPr id="3" name="Text Placeholder 2"/>
          <p:cNvSpPr>
            <a:spLocks noGrp="1"/>
          </p:cNvSpPr>
          <p:nvPr>
            <p:ph type="body" sz="quarter" idx="11"/>
          </p:nvPr>
        </p:nvSpPr>
        <p:spPr>
          <a:xfrm>
            <a:off x="3276600" y="5325987"/>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38779095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143005"/>
            <a:ext cx="12907536" cy="4670189"/>
          </a:xfrm>
        </p:spPr>
        <p:txBody>
          <a:bodyPr/>
          <a:lstStyle/>
          <a:p>
            <a:pPr algn="ctr"/>
            <a:r>
              <a:rPr lang="en-US" dirty="0"/>
              <a:t>“The Hadoop and Big Data Market are projected to grow from $17.1B in 2017 to $99.31B in 2022 attaining a 28.5% CAGR. The greatest period of projected growth is in 2021 and 2022 when the market is projected to jump $30B in value in one year. Source: </a:t>
            </a:r>
            <a:r>
              <a:rPr lang="en-US" dirty="0" err="1"/>
              <a:t>StrategyMRC</a:t>
            </a:r>
            <a:r>
              <a:rPr lang="en-US" dirty="0"/>
              <a:t> and reported by Statista.”</a:t>
            </a:r>
          </a:p>
        </p:txBody>
      </p:sp>
      <p:sp>
        <p:nvSpPr>
          <p:cNvPr id="3" name="Text Placeholder 2"/>
          <p:cNvSpPr>
            <a:spLocks noGrp="1"/>
          </p:cNvSpPr>
          <p:nvPr>
            <p:ph type="body" sz="quarter" idx="11"/>
          </p:nvPr>
        </p:nvSpPr>
        <p:spPr>
          <a:xfrm>
            <a:off x="3276600" y="586124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11295860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3278458"/>
            <a:ext cx="12907536" cy="1346202"/>
          </a:xfrm>
        </p:spPr>
        <p:txBody>
          <a:bodyPr/>
          <a:lstStyle/>
          <a:p>
            <a:pPr algn="ctr"/>
            <a:r>
              <a:rPr lang="en-US" dirty="0"/>
              <a:t>“90% of the data in the world today has been created in the last two years.”</a:t>
            </a:r>
          </a:p>
        </p:txBody>
      </p:sp>
      <p:sp>
        <p:nvSpPr>
          <p:cNvPr id="3" name="Text Placeholder 2"/>
          <p:cNvSpPr>
            <a:spLocks noGrp="1"/>
          </p:cNvSpPr>
          <p:nvPr>
            <p:ph type="body" sz="quarter" idx="11"/>
          </p:nvPr>
        </p:nvSpPr>
        <p:spPr>
          <a:xfrm>
            <a:off x="3276600" y="4679213"/>
            <a:ext cx="8077200" cy="276225"/>
          </a:xfrm>
        </p:spPr>
        <p:txBody>
          <a:bodyPr/>
          <a:lstStyle/>
          <a:p>
            <a:pPr defTabSz="1306221" fontAlgn="auto">
              <a:spcAft>
                <a:spcPts val="0"/>
              </a:spcAft>
              <a:defRPr/>
            </a:pPr>
            <a:r>
              <a:rPr lang="en-US" sz="1800" dirty="0"/>
              <a:t>Ralph Jacobson, </a:t>
            </a:r>
            <a:r>
              <a:rPr lang="en-US" sz="1800" dirty="0">
                <a:hlinkClick r:id="rId3"/>
              </a:rPr>
              <a:t>IBM</a:t>
            </a:r>
            <a:r>
              <a:rPr lang="en-US" sz="1800" dirty="0"/>
              <a:t>, 2013</a:t>
            </a:r>
          </a:p>
        </p:txBody>
      </p:sp>
    </p:spTree>
    <p:extLst>
      <p:ext uri="{BB962C8B-B14F-4D97-AF65-F5344CB8AC3E}">
        <p14:creationId xmlns:p14="http://schemas.microsoft.com/office/powerpoint/2010/main" val="71096740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816429"/>
          </a:xfrm>
        </p:spPr>
        <p:txBody>
          <a:bodyPr/>
          <a:lstStyle/>
          <a:p>
            <a:pPr marL="457200" indent="-457200" defTabSz="1306221" fontAlgn="auto">
              <a:defRPr/>
            </a:pPr>
            <a:r>
              <a:rPr lang="en-US" sz="2400" dirty="0">
                <a:ea typeface="+mn-ea"/>
              </a:rPr>
              <a:t>40,000 average Google searches as of 5/27/19 (</a:t>
            </a:r>
            <a:r>
              <a:rPr lang="en-US" sz="2400" dirty="0">
                <a:ea typeface="+mn-ea"/>
                <a:hlinkClick r:id="rId3"/>
              </a:rPr>
              <a:t>Internet Live Stats</a:t>
            </a:r>
            <a:r>
              <a:rPr lang="en-US" sz="2400" dirty="0">
                <a:ea typeface="+mn-ea"/>
              </a:rPr>
              <a:t>)</a:t>
            </a:r>
            <a:endParaRPr lang="en-US" sz="2400" dirty="0"/>
          </a:p>
          <a:p>
            <a:pPr marL="457200" indent="-457200" defTabSz="1306221" fontAlgn="auto">
              <a:defRPr/>
            </a:pPr>
            <a:r>
              <a:rPr lang="en-US" sz="2400" dirty="0"/>
              <a:t>57,870 YouTube videos watched on average in 2018 (</a:t>
            </a:r>
            <a:r>
              <a:rPr lang="en-US" sz="2400" dirty="0">
                <a:hlinkClick r:id="rId4"/>
              </a:rPr>
              <a:t>YouTube</a:t>
            </a:r>
            <a:r>
              <a:rPr lang="en-US" sz="2400" dirty="0"/>
              <a:t>)</a:t>
            </a:r>
          </a:p>
          <a:p>
            <a:pPr marL="457200" indent="-457200" defTabSz="1306221" fontAlgn="auto">
              <a:defRPr/>
            </a:pPr>
            <a:r>
              <a:rPr lang="en-US" sz="2400" dirty="0"/>
              <a:t>11,574 hours of YouTube video watched on average in 2018 (</a:t>
            </a:r>
            <a:r>
              <a:rPr lang="en-US" sz="2400" dirty="0">
                <a:hlinkClick r:id="rId4"/>
              </a:rPr>
              <a:t>YouTube</a:t>
            </a:r>
            <a:r>
              <a:rPr lang="en-US" sz="2400" dirty="0"/>
              <a:t>)</a:t>
            </a:r>
            <a:endParaRPr lang="en-US" sz="2400" dirty="0">
              <a:ea typeface="+mn-ea"/>
            </a:endParaRPr>
          </a:p>
          <a:p>
            <a:pPr marL="457200" indent="-457200" defTabSz="1306221" fontAlgn="auto">
              <a:defRPr/>
            </a:pPr>
            <a:r>
              <a:rPr lang="en-US" sz="2400" dirty="0">
                <a:ea typeface="+mn-ea"/>
              </a:rPr>
              <a:t>34,722 Snapchat photos shared on average in 2018 (</a:t>
            </a:r>
            <a:r>
              <a:rPr lang="en-US" sz="2400" dirty="0">
                <a:ea typeface="+mn-ea"/>
                <a:hlinkClick r:id="rId5"/>
              </a:rPr>
              <a:t>Snapchat</a:t>
            </a:r>
            <a:r>
              <a:rPr lang="en-US" sz="2400" dirty="0">
                <a:ea typeface="+mn-ea"/>
              </a:rPr>
              <a:t>)</a:t>
            </a:r>
          </a:p>
          <a:p>
            <a:pPr marL="457200" indent="-457200" defTabSz="1306221" fontAlgn="auto">
              <a:defRPr/>
            </a:pPr>
            <a:r>
              <a:rPr lang="en-US" sz="2400" dirty="0">
                <a:ea typeface="+mn-ea"/>
              </a:rPr>
              <a:t>1,157 Instagram photos and videos uploaded as of 9/17/18 (</a:t>
            </a:r>
            <a:r>
              <a:rPr lang="en-US" sz="2400" dirty="0" err="1">
                <a:ea typeface="+mn-ea"/>
                <a:hlinkClick r:id="rId6"/>
              </a:rPr>
              <a:t>Omnicore</a:t>
            </a:r>
            <a:r>
              <a:rPr lang="en-US" sz="2400" dirty="0">
                <a:ea typeface="+mn-ea"/>
              </a:rPr>
              <a:t>)</a:t>
            </a:r>
          </a:p>
          <a:p>
            <a:pPr marL="457200" indent="-457200" defTabSz="1306221" fontAlgn="auto">
              <a:defRPr/>
            </a:pPr>
            <a:r>
              <a:rPr lang="en-US" sz="2400" dirty="0">
                <a:ea typeface="+mn-ea"/>
              </a:rPr>
              <a:t>6,000 tweets on Twitter as of 5/17/19 </a:t>
            </a:r>
            <a:r>
              <a:rPr lang="en-US" sz="2400" dirty="0"/>
              <a:t>(</a:t>
            </a:r>
            <a:r>
              <a:rPr lang="en-US" sz="2400" dirty="0">
                <a:hlinkClick r:id="rId7"/>
              </a:rPr>
              <a:t>Internet Live Stats</a:t>
            </a:r>
            <a:r>
              <a:rPr lang="en-US" sz="2400" dirty="0"/>
              <a:t>)</a:t>
            </a:r>
          </a:p>
          <a:p>
            <a:pPr marL="739775" lvl="1" indent="-457200" defTabSz="1306221" fontAlgn="auto">
              <a:defRPr/>
            </a:pPr>
            <a:r>
              <a:rPr lang="en-US" sz="2000" dirty="0">
                <a:ea typeface="+mn-ea"/>
              </a:rPr>
              <a:t>Record second was 143,199 on August 3, 2013 when Castle in the Sky aired in Japan (</a:t>
            </a:r>
            <a:r>
              <a:rPr lang="en-US" sz="2000" dirty="0">
                <a:ea typeface="+mn-ea"/>
                <a:hlinkClick r:id="rId8"/>
              </a:rPr>
              <a:t>Twitter</a:t>
            </a:r>
            <a:r>
              <a:rPr lang="en-US" sz="2000" dirty="0">
                <a:ea typeface="+mn-ea"/>
              </a:rPr>
              <a:t>)</a:t>
            </a:r>
          </a:p>
          <a:p>
            <a:pPr marL="739775" lvl="1" indent="-457200" defTabSz="1306221" fontAlgn="auto">
              <a:defRPr/>
            </a:pPr>
            <a:r>
              <a:rPr lang="en-US" sz="2000" dirty="0">
                <a:ea typeface="+mn-ea"/>
              </a:rPr>
              <a:t>Previous record was set on June 25, 2009 at 456 tweets after Michael Jackson’s death (</a:t>
            </a:r>
            <a:r>
              <a:rPr lang="en-US" sz="2000" dirty="0">
                <a:ea typeface="+mn-ea"/>
                <a:hlinkClick r:id="rId9"/>
              </a:rPr>
              <a:t>Twitter</a:t>
            </a:r>
            <a:r>
              <a:rPr lang="en-US" sz="20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Amount of data per second</a:t>
            </a:r>
          </a:p>
        </p:txBody>
      </p:sp>
    </p:spTree>
    <p:extLst>
      <p:ext uri="{BB962C8B-B14F-4D97-AF65-F5344CB8AC3E}">
        <p14:creationId xmlns:p14="http://schemas.microsoft.com/office/powerpoint/2010/main" val="37537714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401205"/>
          </a:xfrm>
        </p:spPr>
        <p:txBody>
          <a:bodyPr/>
          <a:lstStyle/>
          <a:p>
            <a:pPr marL="457200" indent="-457200" defTabSz="1306221" fontAlgn="auto">
              <a:defRPr/>
            </a:pPr>
            <a:r>
              <a:rPr lang="en-US" sz="2400" dirty="0">
                <a:ea typeface="+mn-ea"/>
              </a:rPr>
              <a:t>More opportunities to collect data</a:t>
            </a:r>
          </a:p>
          <a:p>
            <a:pPr marL="739775" lvl="1" indent="-457200" defTabSz="1306221" fontAlgn="auto">
              <a:defRPr/>
            </a:pPr>
            <a:r>
              <a:rPr lang="en-US" sz="2000" dirty="0">
                <a:ea typeface="+mn-ea"/>
              </a:rPr>
              <a:t>Virtual Assistants, chatbots</a:t>
            </a:r>
          </a:p>
          <a:p>
            <a:pPr marL="739775" lvl="1" indent="-457200" defTabSz="1306221" fontAlgn="auto">
              <a:defRPr/>
            </a:pPr>
            <a:r>
              <a:rPr lang="en-US" sz="2000" dirty="0">
                <a:ea typeface="+mn-ea"/>
              </a:rPr>
              <a:t>More “smart” devices (50 billion collecting data by 2020, </a:t>
            </a:r>
            <a:r>
              <a:rPr lang="en-US" sz="2000" dirty="0">
                <a:ea typeface="+mn-ea"/>
                <a:hlinkClick r:id="rId3"/>
              </a:rPr>
              <a:t>according to </a:t>
            </a:r>
            <a:r>
              <a:rPr lang="en-US" sz="2000" dirty="0" err="1">
                <a:ea typeface="+mn-ea"/>
                <a:hlinkClick r:id="rId3"/>
              </a:rPr>
              <a:t>Attunity</a:t>
            </a:r>
            <a:r>
              <a:rPr lang="en-US" sz="2000" dirty="0">
                <a:ea typeface="+mn-ea"/>
              </a:rPr>
              <a:t>)</a:t>
            </a:r>
          </a:p>
          <a:p>
            <a:pPr marL="739775" lvl="1" indent="-457200" defTabSz="1306221" fontAlgn="auto">
              <a:defRPr/>
            </a:pPr>
            <a:r>
              <a:rPr lang="en-US" sz="2000" dirty="0">
                <a:ea typeface="+mn-ea"/>
              </a:rPr>
              <a:t>Consumers are sharing more information (social media, photo sharing, purchase transactions, etc.)</a:t>
            </a:r>
          </a:p>
          <a:p>
            <a:pPr marL="739775" lvl="1" indent="-457200" defTabSz="1306221" fontAlgn="auto">
              <a:defRPr/>
            </a:pPr>
            <a:r>
              <a:rPr lang="en-US" sz="2000" dirty="0">
                <a:ea typeface="+mn-ea"/>
              </a:rPr>
              <a:t>More people to collect data from (increasing world population, increasing percent of digital users)</a:t>
            </a:r>
          </a:p>
          <a:p>
            <a:pPr marL="739775" lvl="1" indent="-457200" defTabSz="1306221" fontAlgn="auto">
              <a:defRPr/>
            </a:pPr>
            <a:r>
              <a:rPr lang="en-US" sz="2000" dirty="0">
                <a:ea typeface="+mn-ea"/>
              </a:rPr>
              <a:t>Telemetry (feature usage, performance, etc.)</a:t>
            </a:r>
          </a:p>
          <a:p>
            <a:pPr marL="457200" indent="-457200" defTabSz="1306221" fontAlgn="auto">
              <a:defRPr/>
            </a:pPr>
            <a:r>
              <a:rPr lang="en-US" sz="2400" dirty="0">
                <a:ea typeface="+mn-ea"/>
              </a:rPr>
              <a:t>Data is increasingly utilizable</a:t>
            </a:r>
          </a:p>
          <a:p>
            <a:pPr marL="739775" lvl="1" indent="-457200" defTabSz="1306221" fontAlgn="auto">
              <a:defRPr/>
            </a:pPr>
            <a:r>
              <a:rPr lang="en-US" sz="2000" dirty="0">
                <a:ea typeface="+mn-ea"/>
              </a:rPr>
              <a:t>Modern tools such as machine learning and modern visual analytics</a:t>
            </a:r>
          </a:p>
          <a:p>
            <a:pPr marL="739775" lvl="1" indent="-457200" defTabSz="1306221" fontAlgn="auto">
              <a:defRPr/>
            </a:pPr>
            <a:r>
              <a:rPr lang="en-US" sz="2000" dirty="0">
                <a:ea typeface="+mn-ea"/>
              </a:rPr>
              <a:t>Applicable to more scenarios such as machine learning (autonomous cars, image recognition)</a:t>
            </a:r>
          </a:p>
          <a:p>
            <a:pPr marL="457200" indent="-457200" defTabSz="1306221" fontAlgn="auto">
              <a:defRPr/>
            </a:pPr>
            <a:r>
              <a:rPr lang="en-US" sz="2400" dirty="0">
                <a:ea typeface="+mn-ea"/>
              </a:rPr>
              <a:t>It’s new (see “Technology Adoption Over Time” </a:t>
            </a:r>
            <a:r>
              <a:rPr lang="en-US" sz="2400" dirty="0">
                <a:ea typeface="+mn-ea"/>
                <a:hlinkClick r:id="rId4"/>
              </a:rPr>
              <a:t>workbook</a:t>
            </a:r>
            <a:r>
              <a:rPr lang="en-US" sz="24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Why is there more data?</a:t>
            </a:r>
          </a:p>
        </p:txBody>
      </p:sp>
    </p:spTree>
    <p:extLst>
      <p:ext uri="{BB962C8B-B14F-4D97-AF65-F5344CB8AC3E}">
        <p14:creationId xmlns:p14="http://schemas.microsoft.com/office/powerpoint/2010/main" val="14125092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Why Data Matters – Three Examples</a:t>
            </a:r>
          </a:p>
        </p:txBody>
      </p:sp>
    </p:spTree>
    <p:extLst>
      <p:ext uri="{BB962C8B-B14F-4D97-AF65-F5344CB8AC3E}">
        <p14:creationId xmlns:p14="http://schemas.microsoft.com/office/powerpoint/2010/main" val="30384655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About Me</a:t>
            </a:r>
          </a:p>
        </p:txBody>
      </p:sp>
    </p:spTree>
    <p:extLst>
      <p:ext uri="{BB962C8B-B14F-4D97-AF65-F5344CB8AC3E}">
        <p14:creationId xmlns:p14="http://schemas.microsoft.com/office/powerpoint/2010/main" val="3956766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Wrote down mortality rates in a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par>
                          <p:cTn id="39" fill="hold">
                            <p:stCondLst>
                              <p:cond delay="500"/>
                            </p:stCondLst>
                            <p:childTnLst>
                              <p:par>
                                <p:cTn id="40" presetID="10" presetClass="exit" presetSubtype="0" fill="hold" nodeType="after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030"/>
                                        </p:tgtEl>
                                        <p:attrNameLst>
                                          <p:attrName>style.visibility</p:attrName>
                                        </p:attrNameLst>
                                      </p:cBhvr>
                                      <p:to>
                                        <p:strVal val="visible"/>
                                      </p:to>
                                    </p:set>
                                    <p:animEffect transition="in" filter="fade">
                                      <p:cBhvr>
                                        <p:cTn id="46"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3323987"/>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60809"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11"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44083"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81370"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78380"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1871</a:t>
            </a:r>
          </a:p>
          <a:p>
            <a:pPr marL="0" indent="0" defTabSz="1306221" fontAlgn="auto">
              <a:buNone/>
              <a:defRPr/>
            </a:pPr>
            <a:r>
              <a:rPr lang="en-US" sz="8000" dirty="0"/>
              <a:t>Mendeleev’s</a:t>
            </a:r>
          </a:p>
          <a:p>
            <a:pPr marL="0" indent="0" defTabSz="1306221" fontAlgn="auto">
              <a:buNone/>
              <a:defRPr/>
            </a:pPr>
            <a:r>
              <a:rPr lang="en-US" sz="8000" dirty="0"/>
              <a:t>Tabelle II</a:t>
            </a:r>
          </a:p>
        </p:txBody>
      </p:sp>
      <p:pic>
        <p:nvPicPr>
          <p:cNvPr id="5122" name="Picture 2" descr="https://www.meta-synthesis.com/webbook/35_pt/pt02.jpg">
            <a:extLst>
              <a:ext uri="{FF2B5EF4-FFF2-40B4-BE49-F238E27FC236}">
                <a16:creationId xmlns:a16="http://schemas.microsoft.com/office/drawing/2014/main" id="{BCAE560C-CD3B-431A-9BC4-49C157F9F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2189400"/>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a/Periodic_table_by_Mendeleev%2C_1871.svg/750px-Periodic_table_by_Mendeleev%2C_1871.svg.png">
            <a:extLst>
              <a:ext uri="{FF2B5EF4-FFF2-40B4-BE49-F238E27FC236}">
                <a16:creationId xmlns:a16="http://schemas.microsoft.com/office/drawing/2014/main" id="{37759E33-8FA5-46AF-B9CA-7C0A35FE8FF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67032" y="2189400"/>
            <a:ext cx="6376804" cy="34604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meta-synthesis.com/webbook/35_pt/Mendeleev%27sPeriodic.gif">
            <a:extLst>
              <a:ext uri="{FF2B5EF4-FFF2-40B4-BE49-F238E27FC236}">
                <a16:creationId xmlns:a16="http://schemas.microsoft.com/office/drawing/2014/main" id="{9FBB4AE7-C78E-4DFD-A388-DA5242E8D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482" y="1908847"/>
            <a:ext cx="6312486" cy="40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90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periodic table">
            <a:extLst>
              <a:ext uri="{FF2B5EF4-FFF2-40B4-BE49-F238E27FC236}">
                <a16:creationId xmlns:a16="http://schemas.microsoft.com/office/drawing/2014/main" id="{A2D4D87C-4814-4D04-A1C5-55D3D4810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96758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327886"/>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36219" y="2045157"/>
            <a:ext cx="5842933"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4477" y="1897894"/>
            <a:ext cx="5789706"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4106"/>
                                        </p:tgtEl>
                                      </p:cBhvr>
                                    </p:animEffect>
                                    <p:set>
                                      <p:cBhvr>
                                        <p:cTn id="10" dur="1" fill="hold">
                                          <p:stCondLst>
                                            <p:cond delay="4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6CED44-C35F-44AF-91DC-1CF5A3398EE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112420428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Tableau</a:t>
            </a:r>
          </a:p>
        </p:txBody>
      </p:sp>
    </p:spTree>
    <p:extLst>
      <p:ext uri="{BB962C8B-B14F-4D97-AF65-F5344CB8AC3E}">
        <p14:creationId xmlns:p14="http://schemas.microsoft.com/office/powerpoint/2010/main" val="5464582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 (two clinics)</a:t>
            </a:r>
            <a:endParaRPr lang="en-US" sz="2400" dirty="0">
              <a:ea typeface="+mn-ea"/>
            </a:endParaRPr>
          </a:p>
          <a:p>
            <a:pPr marL="457200" indent="-457200" defTabSz="1306221" fontAlgn="auto">
              <a:buFont typeface="+mj-lt"/>
              <a:buAutoNum type="arabicPeriod"/>
              <a:defRPr/>
            </a:pPr>
            <a:r>
              <a:rPr lang="en-US" sz="2400" dirty="0">
                <a:ea typeface="+mn-ea"/>
              </a:rPr>
              <a:t>Drag “Clinic” to Columns</a:t>
            </a:r>
          </a:p>
          <a:p>
            <a:pPr marL="457200" indent="-457200" defTabSz="1306221" fontAlgn="auto">
              <a:buFont typeface="+mj-lt"/>
              <a:buAutoNum type="arabicPeriod"/>
              <a:defRPr/>
            </a:pPr>
            <a:r>
              <a:rPr lang="en-US" sz="2400" dirty="0">
                <a:ea typeface="+mn-ea"/>
              </a:rPr>
              <a:t>Drag “Mortality Rate” to Rows</a:t>
            </a:r>
          </a:p>
          <a:p>
            <a:pPr marL="457200" indent="-457200" defTabSz="1306221" fontAlgn="auto">
              <a:buFont typeface="+mj-lt"/>
              <a:buAutoNum type="arabicPeriod"/>
              <a:defRPr/>
            </a:pPr>
            <a:r>
              <a:rPr lang="en-US" sz="2400" dirty="0">
                <a:ea typeface="+mn-ea"/>
              </a:rPr>
              <a:t>Right click “Mortality Rate” &gt; Measure &gt; Average</a:t>
            </a:r>
          </a:p>
          <a:p>
            <a:pPr marL="457200" indent="-457200" defTabSz="1306221" fontAlgn="auto">
              <a:buFont typeface="+mj-lt"/>
              <a:buAutoNum type="arabicPeriod"/>
              <a:defRPr/>
            </a:pPr>
            <a:r>
              <a:rPr lang="en-US" sz="2400" dirty="0">
                <a:ea typeface="+mn-ea"/>
              </a:rPr>
              <a:t>“Year” to “Columns”</a:t>
            </a:r>
          </a:p>
          <a:p>
            <a:pPr marL="457200" indent="-457200" defTabSz="1306221" fontAlgn="auto">
              <a:buFont typeface="+mj-lt"/>
              <a:buAutoNum type="arabicPeriod"/>
              <a:defRPr/>
            </a:pPr>
            <a:r>
              <a:rPr lang="en-US" sz="2400" dirty="0">
                <a:ea typeface="+mn-ea"/>
              </a:rPr>
              <a:t>“Clinic” to “Color”</a:t>
            </a:r>
          </a:p>
          <a:p>
            <a:pPr marL="457200" indent="-457200" defTabSz="1306221" fontAlgn="auto">
              <a:buFont typeface="+mj-lt"/>
              <a:buAutoNum type="arabicPeriod"/>
              <a:defRPr/>
            </a:pPr>
            <a:r>
              <a:rPr lang="en-US" sz="2400" dirty="0">
                <a:ea typeface="+mn-ea"/>
              </a:rPr>
              <a:t>“Births” to “Tooltip”</a:t>
            </a:r>
          </a:p>
          <a:p>
            <a:pPr marL="457200" indent="-457200" defTabSz="1306221" fontAlgn="auto">
              <a:buFont typeface="+mj-lt"/>
              <a:buAutoNum type="arabicPeriod"/>
              <a:defRPr/>
            </a:pPr>
            <a:r>
              <a:rPr lang="en-US" sz="2400" dirty="0">
                <a:ea typeface="+mn-ea"/>
              </a:rPr>
              <a:t>“Deaths” to “Tooltip”</a:t>
            </a:r>
          </a:p>
          <a:p>
            <a:pPr marL="457200" indent="-457200" defTabSz="1306221" fontAlgn="auto">
              <a:buFont typeface="+mj-lt"/>
              <a:buAutoNum type="arabicPeriod"/>
              <a:defRPr/>
            </a:pPr>
            <a:r>
              <a:rPr lang="en-US" sz="2400" dirty="0">
                <a:ea typeface="+mn-ea"/>
              </a:rPr>
              <a:t>Open “Tooltip”</a:t>
            </a:r>
          </a:p>
          <a:p>
            <a:pPr marL="457200" indent="-457200" defTabSz="1306221" fontAlgn="auto">
              <a:buFont typeface="+mj-lt"/>
              <a:buAutoNum type="arabicPeriod"/>
              <a:defRPr/>
            </a:pPr>
            <a:r>
              <a:rPr lang="en-US" sz="2400" dirty="0">
                <a:ea typeface="+mn-ea"/>
              </a:rPr>
              <a:t>Add custom Tooltip message</a:t>
            </a: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(two clinics)</a:t>
            </a:r>
          </a:p>
        </p:txBody>
      </p:sp>
    </p:spTree>
    <p:extLst>
      <p:ext uri="{BB962C8B-B14F-4D97-AF65-F5344CB8AC3E}">
        <p14:creationId xmlns:p14="http://schemas.microsoft.com/office/powerpoint/2010/main" val="9873299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724644"/>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a:t>
            </a:r>
            <a:endParaRPr lang="en-US" sz="2400" dirty="0">
              <a:ea typeface="+mn-ea"/>
            </a:endParaRPr>
          </a:p>
          <a:p>
            <a:pPr marL="457200" indent="-457200" defTabSz="1306221" fontAlgn="auto">
              <a:buFont typeface="+mj-lt"/>
              <a:buAutoNum type="arabicPeriod"/>
              <a:defRPr/>
            </a:pPr>
            <a:r>
              <a:rPr lang="en-US" sz="2400" dirty="0">
                <a:ea typeface="+mn-ea"/>
              </a:rPr>
              <a:t>Right click the empty area in “Measures” &gt; “Create Calculated Field…”</a:t>
            </a:r>
          </a:p>
          <a:p>
            <a:pPr marL="457200" indent="-457200" defTabSz="1306221" fontAlgn="auto">
              <a:buFont typeface="+mj-lt"/>
              <a:buAutoNum type="arabicPeriod"/>
              <a:defRPr/>
            </a:pPr>
            <a:r>
              <a:rPr lang="en-US" sz="2400" dirty="0">
                <a:ea typeface="+mn-ea"/>
              </a:rPr>
              <a:t>Name the Calculated Field “Mortality Rate (%)”</a:t>
            </a:r>
          </a:p>
          <a:p>
            <a:pPr marL="457200" indent="-457200" defTabSz="1306221" fontAlgn="auto">
              <a:buFont typeface="+mj-lt"/>
              <a:buAutoNum type="arabicPeriod"/>
              <a:defRPr/>
            </a:pPr>
            <a:r>
              <a:rPr lang="en-US" sz="2400" dirty="0">
                <a:ea typeface="+mn-ea"/>
              </a:rPr>
              <a:t>Type “[Deaths] / [Births] * 100” as the contents of the Calculated Field</a:t>
            </a:r>
          </a:p>
          <a:p>
            <a:pPr marL="457200" indent="-457200" defTabSz="1306221" fontAlgn="auto">
              <a:buFont typeface="+mj-lt"/>
              <a:buAutoNum type="arabicPeriod"/>
              <a:defRPr/>
            </a:pPr>
            <a:r>
              <a:rPr lang="en-US" sz="2400" dirty="0">
                <a:ea typeface="+mn-ea"/>
              </a:rPr>
              <a:t>Double click your new Calculated Field “</a:t>
            </a:r>
            <a:r>
              <a:rPr lang="en-US" sz="2400" dirty="0"/>
              <a:t>Mortality Rate (%)</a:t>
            </a:r>
            <a:r>
              <a:rPr lang="en-US" sz="2400" dirty="0">
                <a:ea typeface="+mn-ea"/>
              </a:rPr>
              <a:t>”</a:t>
            </a:r>
          </a:p>
          <a:p>
            <a:pPr marL="457200" indent="-457200" defTabSz="1306221" fontAlgn="auto">
              <a:buFont typeface="+mj-lt"/>
              <a:buAutoNum type="arabicPeriod"/>
              <a:defRPr/>
            </a:pPr>
            <a:r>
              <a:rPr lang="en-US" sz="2400" dirty="0">
                <a:ea typeface="+mn-ea"/>
              </a:rPr>
              <a:t>Right click “SUM(Rate (%))” &gt; “Measure” &gt; “Average”</a:t>
            </a:r>
          </a:p>
          <a:p>
            <a:pPr marL="457200" indent="-457200" defTabSz="1306221" fontAlgn="auto">
              <a:buFont typeface="+mj-lt"/>
              <a:buAutoNum type="arabicPeriod"/>
              <a:defRPr/>
            </a:pPr>
            <a:r>
              <a:rPr lang="en-US" sz="2400" dirty="0">
                <a:ea typeface="+mn-ea"/>
              </a:rPr>
              <a:t>Double click “Date”</a:t>
            </a:r>
          </a:p>
          <a:p>
            <a:pPr marL="457200" indent="-457200" defTabSz="1306221" fontAlgn="auto">
              <a:buFont typeface="+mj-lt"/>
              <a:buAutoNum type="arabicPeriod"/>
              <a:defRPr/>
            </a:pPr>
            <a:r>
              <a:rPr lang="en-US" sz="2400" dirty="0">
                <a:ea typeface="+mn-ea"/>
              </a:rPr>
              <a:t>Switch view to “Entire View”</a:t>
            </a:r>
          </a:p>
          <a:p>
            <a:pPr marL="457200" indent="-457200" defTabSz="1306221" fontAlgn="auto">
              <a:buFont typeface="+mj-lt"/>
              <a:buAutoNum type="arabicPeriod"/>
              <a:defRPr/>
            </a:pPr>
            <a:r>
              <a:rPr lang="en-US" sz="2400" dirty="0">
                <a:ea typeface="+mn-ea"/>
              </a:rPr>
              <a:t>Right click “YEAR(Date)”</a:t>
            </a:r>
          </a:p>
          <a:p>
            <a:pPr marL="457200" indent="-457200" defTabSz="1306221" fontAlgn="auto">
              <a:buFont typeface="+mj-lt"/>
              <a:buAutoNum type="arabicPeriod"/>
              <a:defRPr/>
            </a:pPr>
            <a:r>
              <a:rPr lang="en-US" sz="2400" dirty="0">
                <a:ea typeface="+mn-ea"/>
              </a:rPr>
              <a:t>Select “Exact Date”</a:t>
            </a:r>
          </a:p>
          <a:p>
            <a:pPr marL="457200" indent="-457200" defTabSz="1306221" fontAlgn="auto">
              <a:buFont typeface="+mj-lt"/>
              <a:buAutoNum type="arabicPeriod"/>
              <a:defRPr/>
            </a:pPr>
            <a:r>
              <a:rPr lang="en-US" sz="2400" dirty="0">
                <a:ea typeface="+mn-ea"/>
              </a:rPr>
              <a:t>(notice there is a null row for December 1841)</a:t>
            </a:r>
          </a:p>
          <a:p>
            <a:pPr marL="457200" indent="-457200" defTabSz="1306221" fontAlgn="auto">
              <a:buFont typeface="+mj-lt"/>
              <a:buAutoNum type="arabicPeriod"/>
              <a:defRPr/>
            </a:pPr>
            <a:r>
              <a:rPr lang="en-US" sz="2400" dirty="0">
                <a:ea typeface="+mn-ea"/>
              </a:rPr>
              <a:t>Click “1 null” &gt; “Filter data” from the bottom right</a:t>
            </a: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Basic Viz</a:t>
            </a:r>
          </a:p>
        </p:txBody>
      </p:sp>
    </p:spTree>
    <p:extLst>
      <p:ext uri="{BB962C8B-B14F-4D97-AF65-F5344CB8AC3E}">
        <p14:creationId xmlns:p14="http://schemas.microsoft.com/office/powerpoint/2010/main" val="12567731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724644"/>
          </a:xfrm>
        </p:spPr>
        <p:txBody>
          <a:bodyPr/>
          <a:lstStyle/>
          <a:p>
            <a:pPr marL="457200" indent="-457200" defTabSz="1306221" fontAlgn="auto">
              <a:buFont typeface="+mj-lt"/>
              <a:buAutoNum type="arabicPeriod"/>
              <a:defRPr/>
            </a:pPr>
            <a:r>
              <a:rPr lang="en-US" sz="2400" dirty="0">
                <a:ea typeface="+mn-ea"/>
              </a:rPr>
              <a:t>Select “Show Me” from the top right</a:t>
            </a:r>
          </a:p>
          <a:p>
            <a:pPr marL="457200" indent="-457200" defTabSz="1306221" fontAlgn="auto">
              <a:buFont typeface="+mj-lt"/>
              <a:buAutoNum type="arabicPeriod"/>
              <a:defRPr/>
            </a:pPr>
            <a:r>
              <a:rPr lang="en-US" sz="2400" dirty="0">
                <a:ea typeface="+mn-ea"/>
              </a:rPr>
              <a:t>Select “area chart”</a:t>
            </a:r>
          </a:p>
          <a:p>
            <a:pPr marL="457200" indent="-457200" defTabSz="1306221" fontAlgn="auto">
              <a:buFont typeface="+mj-lt"/>
              <a:buAutoNum type="arabicPeriod"/>
              <a:defRPr/>
            </a:pPr>
            <a:r>
              <a:rPr lang="en-US" sz="2400" dirty="0">
                <a:ea typeface="+mn-ea"/>
              </a:rPr>
              <a:t>(notice the date was automatically switched to “YEAR(Date)”)</a:t>
            </a:r>
          </a:p>
          <a:p>
            <a:pPr marL="457200" indent="-457200" defTabSz="1306221" fontAlgn="auto">
              <a:buFont typeface="+mj-lt"/>
              <a:buAutoNum type="arabicPeriod"/>
              <a:defRPr/>
            </a:pPr>
            <a:r>
              <a:rPr lang="en-US" sz="2400" dirty="0">
                <a:ea typeface="+mn-ea"/>
              </a:rPr>
              <a:t>Click the “+” on the left side of the “YEAR(Date)” pill twice to get it to “MONTH(Date)” again</a:t>
            </a:r>
          </a:p>
          <a:p>
            <a:pPr marL="457200" indent="-457200" defTabSz="1306221" fontAlgn="auto">
              <a:buFont typeface="+mj-lt"/>
              <a:buAutoNum type="arabicPeriod"/>
              <a:defRPr/>
            </a:pPr>
            <a:r>
              <a:rPr lang="en-US" sz="2400" dirty="0">
                <a:ea typeface="+mn-ea"/>
              </a:rPr>
              <a:t>(NOTE: alternatively instead of steps 1-4 we could change the mark type to “Area”)</a:t>
            </a:r>
          </a:p>
          <a:p>
            <a:pPr marL="457200" indent="-457200" defTabSz="1306221" fontAlgn="auto">
              <a:buFont typeface="+mj-lt"/>
              <a:buAutoNum type="arabicPeriod"/>
              <a:defRPr/>
            </a:pPr>
            <a:r>
              <a:rPr lang="en-US" sz="2400" dirty="0">
                <a:ea typeface="+mn-ea"/>
              </a:rPr>
              <a:t>Double click the sheet tab (“Sheet 1”) and rename to “Mortality Rate over Time”</a:t>
            </a:r>
          </a:p>
          <a:p>
            <a:pPr marL="457200" indent="-457200" defTabSz="1306221" fontAlgn="auto">
              <a:buFont typeface="+mj-lt"/>
              <a:buAutoNum type="arabicPeriod"/>
              <a:defRPr/>
            </a:pPr>
            <a:r>
              <a:rPr lang="en-US" sz="2400" dirty="0">
                <a:ea typeface="+mn-ea"/>
              </a:rPr>
              <a:t>Right click “Mortality Rate over Time” and select “Duplicate”</a:t>
            </a:r>
          </a:p>
          <a:p>
            <a:pPr marL="457200" indent="-457200" defTabSz="1306221" fontAlgn="auto">
              <a:buFont typeface="+mj-lt"/>
              <a:buAutoNum type="arabicPeriod"/>
              <a:defRPr/>
            </a:pPr>
            <a:r>
              <a:rPr lang="en-US" sz="2400" dirty="0">
                <a:ea typeface="+mn-ea"/>
              </a:rPr>
              <a:t>Right click “MONTH(Date)” and select “Month”</a:t>
            </a:r>
          </a:p>
          <a:p>
            <a:pPr marL="457200" indent="-457200" defTabSz="1306221" fontAlgn="auto">
              <a:buFont typeface="+mj-lt"/>
              <a:buAutoNum type="arabicPeriod"/>
              <a:defRPr/>
            </a:pPr>
            <a:r>
              <a:rPr lang="en-US" sz="2400" dirty="0">
                <a:ea typeface="+mn-ea"/>
              </a:rPr>
              <a:t>Go to the “Analytics” pane</a:t>
            </a:r>
          </a:p>
          <a:p>
            <a:pPr marL="457200" indent="-457200" defTabSz="1306221" fontAlgn="auto">
              <a:buFont typeface="+mj-lt"/>
              <a:buAutoNum type="arabicPeriod"/>
              <a:defRPr/>
            </a:pPr>
            <a:r>
              <a:rPr lang="en-US" sz="2400" dirty="0">
                <a:ea typeface="+mn-ea"/>
              </a:rPr>
              <a:t>Drag out a “Trend Line” onto “Polynomial”</a:t>
            </a:r>
          </a:p>
          <a:p>
            <a:pPr marL="457200" indent="-457200" defTabSz="1306221" fontAlgn="auto">
              <a:buFont typeface="+mj-lt"/>
              <a:buAutoNum type="arabicPeriod"/>
              <a:defRPr/>
            </a:pPr>
            <a:r>
              <a:rPr lang="en-US" sz="2400" dirty="0">
                <a:ea typeface="+mn-ea"/>
              </a:rPr>
              <a:t>Drag “Date” to “Color”</a:t>
            </a:r>
          </a:p>
          <a:p>
            <a:pPr marL="457200" indent="-457200" defTabSz="1306221" fontAlgn="auto">
              <a:buFont typeface="+mj-lt"/>
              <a:buAutoNum type="arabicPeriod"/>
              <a:defRPr/>
            </a:pPr>
            <a:r>
              <a:rPr lang="en-US" sz="2400" dirty="0">
                <a:ea typeface="+mn-ea"/>
              </a:rPr>
              <a:t>Rename the sheet</a:t>
            </a: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Simple Viz</a:t>
            </a:r>
          </a:p>
        </p:txBody>
      </p:sp>
    </p:spTree>
    <p:extLst>
      <p:ext uri="{BB962C8B-B14F-4D97-AF65-F5344CB8AC3E}">
        <p14:creationId xmlns:p14="http://schemas.microsoft.com/office/powerpoint/2010/main" val="18292277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601533"/>
          </a:xfrm>
        </p:spPr>
        <p:txBody>
          <a:bodyPr/>
          <a:lstStyle/>
          <a:p>
            <a:pPr marL="457200" indent="-457200" defTabSz="1306221" fontAlgn="auto">
              <a:buFont typeface="+mj-lt"/>
              <a:buAutoNum type="arabicPeriod"/>
              <a:defRPr/>
            </a:pPr>
            <a:r>
              <a:rPr lang="en-US" sz="2400" dirty="0">
                <a:ea typeface="+mn-ea"/>
              </a:rPr>
              <a:t>Duplicate “Mortality Rate over Time”</a:t>
            </a:r>
          </a:p>
          <a:p>
            <a:pPr marL="457200" indent="-457200" defTabSz="1306221" fontAlgn="auto">
              <a:buFont typeface="+mj-lt"/>
              <a:buAutoNum type="arabicPeriod"/>
              <a:defRPr/>
            </a:pPr>
            <a:r>
              <a:rPr lang="en-US" sz="2400" dirty="0">
                <a:ea typeface="+mn-ea"/>
              </a:rPr>
              <a:t>Drag “Date” to “Pages”</a:t>
            </a:r>
          </a:p>
          <a:p>
            <a:pPr marL="457200" indent="-457200" defTabSz="1306221" fontAlgn="auto">
              <a:buFont typeface="+mj-lt"/>
              <a:buAutoNum type="arabicPeriod"/>
              <a:defRPr/>
            </a:pPr>
            <a:r>
              <a:rPr lang="en-US" sz="2400" dirty="0">
                <a:ea typeface="+mn-ea"/>
              </a:rPr>
              <a:t>Right click “Date” pill and select “Month (May 2015)”</a:t>
            </a:r>
          </a:p>
          <a:p>
            <a:pPr marL="457200" indent="-457200" defTabSz="1306221" fontAlgn="auto">
              <a:buFont typeface="+mj-lt"/>
              <a:buAutoNum type="arabicPeriod"/>
              <a:defRPr/>
            </a:pPr>
            <a:r>
              <a:rPr lang="en-US" sz="2400" dirty="0">
                <a:ea typeface="+mn-ea"/>
              </a:rPr>
              <a:t>Switch the “Marks” type to “Bar”</a:t>
            </a:r>
          </a:p>
          <a:p>
            <a:pPr marL="457200" indent="-457200" defTabSz="1306221" fontAlgn="auto">
              <a:buFont typeface="+mj-lt"/>
              <a:buAutoNum type="arabicPeriod"/>
              <a:defRPr/>
            </a:pPr>
            <a:r>
              <a:rPr lang="en-US" sz="2400" dirty="0">
                <a:ea typeface="+mn-ea"/>
              </a:rPr>
              <a:t>Try clicking the “Play” button in the Pages card</a:t>
            </a:r>
          </a:p>
          <a:p>
            <a:pPr marL="457200" indent="-457200" defTabSz="1306221" fontAlgn="auto">
              <a:buFont typeface="+mj-lt"/>
              <a:buAutoNum type="arabicPeriod"/>
              <a:defRPr/>
            </a:pPr>
            <a:r>
              <a:rPr lang="en-US" sz="2400" dirty="0">
                <a:ea typeface="+mn-ea"/>
              </a:rPr>
              <a:t>Check “Show history” in the Pages card</a:t>
            </a:r>
          </a:p>
          <a:p>
            <a:pPr marL="739775" lvl="1" indent="-457200" defTabSz="1306221" fontAlgn="auto">
              <a:buFont typeface="+mj-lt"/>
              <a:buAutoNum type="arabicPeriod"/>
              <a:defRPr/>
            </a:pPr>
            <a:r>
              <a:rPr lang="en-US" sz="2000" dirty="0">
                <a:ea typeface="+mn-ea"/>
              </a:rPr>
              <a:t>Select the dropdown and choose “All”</a:t>
            </a:r>
          </a:p>
          <a:p>
            <a:pPr marL="457200" indent="-457200" defTabSz="1306221" fontAlgn="auto">
              <a:buFont typeface="+mj-lt"/>
              <a:buAutoNum type="arabicPeriod"/>
              <a:defRPr/>
            </a:pPr>
            <a:r>
              <a:rPr lang="en-US" sz="2400" dirty="0">
                <a:ea typeface="+mn-ea"/>
              </a:rPr>
              <a:t>Try playing it again</a:t>
            </a:r>
          </a:p>
          <a:p>
            <a:pPr marL="457200" indent="-457200" defTabSz="1306221" fontAlgn="auto">
              <a:buFont typeface="+mj-lt"/>
              <a:buAutoNum type="arabicPeriod"/>
              <a:defRPr/>
            </a:pPr>
            <a:r>
              <a:rPr lang="en-US" sz="2400" dirty="0">
                <a:ea typeface="+mn-ea"/>
              </a:rPr>
              <a:t>Rename the sheet “Mortality Rate through Time”</a:t>
            </a:r>
          </a:p>
          <a:p>
            <a:pPr marL="457200" indent="-457200" defTabSz="1306221" fontAlgn="auto">
              <a:buFont typeface="+mj-lt"/>
              <a:buAutoNum type="arabicPeriod"/>
              <a:defRPr/>
            </a:pPr>
            <a:r>
              <a:rPr lang="en-US" sz="2400" dirty="0">
                <a:ea typeface="+mn-ea"/>
              </a:rPr>
              <a:t>Duplicate “Mortality Rate through Time”</a:t>
            </a:r>
          </a:p>
          <a:p>
            <a:pPr marL="457200" indent="-457200" defTabSz="1306221" fontAlgn="auto">
              <a:buFont typeface="+mj-lt"/>
              <a:buAutoNum type="arabicPeriod"/>
              <a:defRPr/>
            </a:pPr>
            <a:r>
              <a:rPr lang="en-US" sz="2400" dirty="0">
                <a:ea typeface="+mn-ea"/>
              </a:rPr>
              <a:t>Replace the Pages “Date” with “Mortality Rate (%)” (drag it on top of the existing pill)</a:t>
            </a:r>
          </a:p>
          <a:p>
            <a:pPr marL="739775" lvl="1" indent="-457200" defTabSz="1306221" fontAlgn="auto">
              <a:buFont typeface="+mj-lt"/>
              <a:buAutoNum type="arabicPeriod"/>
              <a:defRPr/>
            </a:pPr>
            <a:endParaRPr lang="en-US" sz="2000" dirty="0">
              <a:ea typeface="+mn-ea"/>
            </a:endParaRP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(slightly) Advanced Viz</a:t>
            </a:r>
          </a:p>
        </p:txBody>
      </p:sp>
    </p:spTree>
    <p:extLst>
      <p:ext uri="{BB962C8B-B14F-4D97-AF65-F5344CB8AC3E}">
        <p14:creationId xmlns:p14="http://schemas.microsoft.com/office/powerpoint/2010/main" val="1814567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fade">
                                      <p:cBhvr>
                                        <p:cTn id="45" dur="500"/>
                                        <p:tgtEl>
                                          <p:spTgt spid="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fade">
                                      <p:cBhvr>
                                        <p:cTn id="50" dur="500"/>
                                        <p:tgtEl>
                                          <p:spTgt spid="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939540"/>
          </a:xfrm>
        </p:spPr>
        <p:txBody>
          <a:bodyPr/>
          <a:lstStyle/>
          <a:p>
            <a:pPr marL="457200" indent="-457200" defTabSz="1306221" fontAlgn="auto">
              <a:buFont typeface="+mj-lt"/>
              <a:buAutoNum type="arabicPeriod"/>
              <a:defRPr/>
            </a:pPr>
            <a:r>
              <a:rPr lang="en-US" sz="2400" dirty="0"/>
              <a:t>Create a new dashboard (the grid icon to the right of the tabs)</a:t>
            </a:r>
          </a:p>
          <a:p>
            <a:pPr marL="457200" indent="-457200" defTabSz="1306221" fontAlgn="auto">
              <a:buFont typeface="+mj-lt"/>
              <a:buAutoNum type="arabicPeriod"/>
              <a:defRPr/>
            </a:pPr>
            <a:r>
              <a:rPr lang="en-US" sz="2400" dirty="0"/>
              <a:t>Switch “Size” to “Automatic”</a:t>
            </a:r>
          </a:p>
          <a:p>
            <a:pPr marL="457200" indent="-457200" defTabSz="1306221" fontAlgn="auto">
              <a:buFont typeface="+mj-lt"/>
              <a:buAutoNum type="arabicPeriod"/>
              <a:defRPr/>
            </a:pPr>
            <a:r>
              <a:rPr lang="en-US" sz="2400" dirty="0"/>
              <a:t>Drag out “Mortality Rate over Time”</a:t>
            </a:r>
          </a:p>
          <a:p>
            <a:pPr marL="457200" indent="-457200" defTabSz="1306221" fontAlgn="auto">
              <a:buFont typeface="+mj-lt"/>
              <a:buAutoNum type="arabicPeriod"/>
              <a:defRPr/>
            </a:pPr>
            <a:r>
              <a:rPr lang="en-US" sz="2400" dirty="0"/>
              <a:t>Drag out “Mortality By Month” (below “Mortality Rate over Time)</a:t>
            </a:r>
          </a:p>
          <a:p>
            <a:pPr marL="457200" indent="-457200" defTabSz="1306221" fontAlgn="auto">
              <a:buFont typeface="+mj-lt"/>
              <a:buAutoNum type="arabicPeriod"/>
              <a:defRPr/>
            </a:pPr>
            <a:r>
              <a:rPr lang="en-US" sz="2400" dirty="0"/>
              <a:t>Select “Mortality By Month” and click the “Use as Filter” button</a:t>
            </a:r>
          </a:p>
          <a:p>
            <a:pPr marL="457200" indent="-457200" defTabSz="1306221" fontAlgn="auto">
              <a:buFont typeface="+mj-lt"/>
              <a:buAutoNum type="arabicPeriod"/>
              <a:defRPr/>
            </a:pPr>
            <a:r>
              <a:rPr lang="en-US" sz="2400" dirty="0"/>
              <a:t>Try clicking a mark in the “Mortality By Month” sheet</a:t>
            </a:r>
          </a:p>
          <a:p>
            <a:pPr marL="457200" indent="-457200" defTabSz="1306221" fontAlgn="auto">
              <a:buFont typeface="+mj-lt"/>
              <a:buAutoNum type="arabicPeriod"/>
              <a:defRPr/>
            </a:pPr>
            <a:r>
              <a:rPr lang="en-US" sz="2400" dirty="0"/>
              <a:t>Rename the dashboard (I called it “Mortality Rate Dashboard”)</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Dashboard</a:t>
            </a:r>
          </a:p>
        </p:txBody>
      </p:sp>
    </p:spTree>
    <p:extLst>
      <p:ext uri="{BB962C8B-B14F-4D97-AF65-F5344CB8AC3E}">
        <p14:creationId xmlns:p14="http://schemas.microsoft.com/office/powerpoint/2010/main" val="3475227266"/>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278368"/>
          </a:xfrm>
        </p:spPr>
        <p:txBody>
          <a:bodyPr/>
          <a:lstStyle/>
          <a:p>
            <a:pPr marL="457200" indent="-457200" defTabSz="1306221" fontAlgn="auto">
              <a:buFont typeface="+mj-lt"/>
              <a:buAutoNum type="arabicPeriod"/>
              <a:defRPr/>
            </a:pPr>
            <a:r>
              <a:rPr lang="en-US" sz="2400" dirty="0"/>
              <a:t>Create a new dashboard (the grid icon to the right of the tabs)</a:t>
            </a:r>
          </a:p>
          <a:p>
            <a:pPr marL="457200" indent="-457200" defTabSz="1306221" fontAlgn="auto">
              <a:buFont typeface="+mj-lt"/>
              <a:buAutoNum type="arabicPeriod"/>
              <a:defRPr/>
            </a:pPr>
            <a:r>
              <a:rPr lang="en-US" sz="2400" dirty="0"/>
              <a:t>Switch “Size” to “Automatic”</a:t>
            </a:r>
          </a:p>
          <a:p>
            <a:pPr marL="457200" indent="-457200" defTabSz="1306221" fontAlgn="auto">
              <a:buFont typeface="+mj-lt"/>
              <a:buAutoNum type="arabicPeriod"/>
              <a:defRPr/>
            </a:pPr>
            <a:r>
              <a:rPr lang="en-US" sz="2400" dirty="0"/>
              <a:t>Drag out a “Vertical” Object</a:t>
            </a:r>
          </a:p>
          <a:p>
            <a:pPr marL="457200" indent="-457200" defTabSz="1306221" fontAlgn="auto">
              <a:buFont typeface="+mj-lt"/>
              <a:buAutoNum type="arabicPeriod"/>
              <a:defRPr/>
            </a:pPr>
            <a:r>
              <a:rPr lang="en-US" sz="2400" dirty="0"/>
              <a:t>Drag a “Text” Object into the “Vertical” Object and enter “Try the page controls!”</a:t>
            </a:r>
          </a:p>
          <a:p>
            <a:pPr marL="457200" indent="-457200" defTabSz="1306221" fontAlgn="auto">
              <a:buFont typeface="+mj-lt"/>
              <a:buAutoNum type="arabicPeriod"/>
              <a:defRPr/>
            </a:pPr>
            <a:r>
              <a:rPr lang="en-US" sz="2400" dirty="0"/>
              <a:t>Drag out a “Horizontal” Object into the “Vertical” Object, below the “Text” Object</a:t>
            </a:r>
          </a:p>
          <a:p>
            <a:pPr marL="457200" indent="-457200" defTabSz="1306221" fontAlgn="auto">
              <a:buFont typeface="+mj-lt"/>
              <a:buAutoNum type="arabicPeriod"/>
              <a:defRPr/>
            </a:pPr>
            <a:r>
              <a:rPr lang="en-US" sz="2400" dirty="0"/>
              <a:t>Drop “Mortality Rate Through Time” in</a:t>
            </a:r>
          </a:p>
          <a:p>
            <a:pPr marL="457200" indent="-457200" defTabSz="1306221" fontAlgn="auto">
              <a:buFont typeface="+mj-lt"/>
              <a:buAutoNum type="arabicPeriod"/>
              <a:defRPr/>
            </a:pPr>
            <a:r>
              <a:rPr lang="en-US" sz="2400" dirty="0"/>
              <a:t>Drop “Mortality Rate Through Time (2)” in (on the right)</a:t>
            </a:r>
          </a:p>
          <a:p>
            <a:pPr marL="457200" indent="-457200" defTabSz="1306221" fontAlgn="auto">
              <a:buFont typeface="+mj-lt"/>
              <a:buAutoNum type="arabicPeriod"/>
              <a:defRPr/>
            </a:pPr>
            <a:r>
              <a:rPr lang="en-US" sz="2400" dirty="0"/>
              <a:t>Name the dashboard (</a:t>
            </a:r>
            <a:r>
              <a:rPr lang="en-US" sz="2400"/>
              <a:t>I called it “Mortality Rate Through Time Dashboard”)</a:t>
            </a:r>
            <a:endParaRPr lang="en-US" sz="2400" dirty="0"/>
          </a:p>
          <a:p>
            <a:pPr marL="457200" indent="-457200" defTabSz="1306221" fontAlgn="auto">
              <a:buFont typeface="+mj-lt"/>
              <a:buAutoNum type="arabicPeriod"/>
              <a:defRPr/>
            </a:pPr>
            <a:r>
              <a:rPr lang="en-US" sz="2400" dirty="0"/>
              <a:t>Can you get the page controls to be </a:t>
            </a:r>
            <a:r>
              <a:rPr lang="en-US" sz="2400" dirty="0" err="1"/>
              <a:t>inlined</a:t>
            </a:r>
            <a:r>
              <a:rPr lang="en-US" sz="2400" dirty="0"/>
              <a:t> above each sheet?</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Dashboard 2</a:t>
            </a:r>
          </a:p>
        </p:txBody>
      </p:sp>
    </p:spTree>
    <p:extLst>
      <p:ext uri="{BB962C8B-B14F-4D97-AF65-F5344CB8AC3E}">
        <p14:creationId xmlns:p14="http://schemas.microsoft.com/office/powerpoint/2010/main" val="155402121"/>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defRPr/>
            </a:pPr>
            <a:r>
              <a:rPr lang="en-US" sz="2400" dirty="0">
                <a:ea typeface="+mn-ea"/>
                <a:hlinkClick r:id="rId3"/>
              </a:rPr>
              <a:t>Community Forums</a:t>
            </a:r>
            <a:r>
              <a:rPr lang="en-US" sz="2400" dirty="0">
                <a:ea typeface="+mn-ea"/>
              </a:rPr>
              <a:t> (</a:t>
            </a:r>
            <a:r>
              <a:rPr lang="en-US" sz="2400" dirty="0">
                <a:ea typeface="+mn-ea"/>
                <a:hlinkClick r:id="rId4"/>
              </a:rPr>
              <a:t>Web Data Connector</a:t>
            </a:r>
            <a:r>
              <a:rPr lang="en-US" sz="2400" dirty="0">
                <a:ea typeface="+mn-ea"/>
              </a:rPr>
              <a:t>)</a:t>
            </a:r>
          </a:p>
          <a:p>
            <a:pPr marL="457200" indent="-457200" defTabSz="1306221" fontAlgn="auto">
              <a:defRPr/>
            </a:pPr>
            <a:r>
              <a:rPr lang="en-US" sz="2400" dirty="0">
                <a:ea typeface="+mn-ea"/>
                <a:hlinkClick r:id="rId5"/>
              </a:rPr>
              <a:t>Tableau Help</a:t>
            </a:r>
            <a:endParaRPr lang="en-US" sz="2400" dirty="0">
              <a:ea typeface="+mn-ea"/>
            </a:endParaRPr>
          </a:p>
          <a:p>
            <a:pPr marL="457200" indent="-457200" defTabSz="1306221" fontAlgn="auto">
              <a:defRPr/>
            </a:pPr>
            <a:r>
              <a:rPr lang="en-US" sz="2400" dirty="0">
                <a:ea typeface="+mn-ea"/>
                <a:hlinkClick r:id="rId6"/>
              </a:rPr>
              <a:t>Getting Started with Tableau</a:t>
            </a:r>
            <a:endParaRPr lang="en-US" sz="2400" dirty="0">
              <a:ea typeface="+mn-ea"/>
            </a:endParaRPr>
          </a:p>
          <a:p>
            <a:pPr marL="457200" indent="-457200" defTabSz="1306221" fontAlgn="auto">
              <a:defRPr/>
            </a:pPr>
            <a:r>
              <a:rPr lang="en-US" sz="2400" dirty="0">
                <a:ea typeface="+mn-ea"/>
                <a:hlinkClick r:id="rId7"/>
              </a:rPr>
              <a:t>Dashboard Best Practices</a:t>
            </a:r>
            <a:r>
              <a:rPr lang="en-US" sz="2400" dirty="0">
                <a:ea typeface="+mn-ea"/>
              </a:rPr>
              <a:t> (Google for additional resources on “Tableau Dashboard Design”)</a:t>
            </a:r>
          </a:p>
          <a:p>
            <a:pPr marL="457200" indent="-457200" defTabSz="1306221" fontAlgn="auto">
              <a:defRPr/>
            </a:pPr>
            <a:r>
              <a:rPr lang="en-US" sz="2400" dirty="0">
                <a:ea typeface="+mn-ea"/>
                <a:hlinkClick r:id="rId8"/>
              </a:rPr>
              <a:t>Using the Web Data Connector</a:t>
            </a:r>
            <a:endParaRPr lang="en-US" sz="2400" dirty="0">
              <a:ea typeface="+mn-ea"/>
            </a:endParaRPr>
          </a:p>
          <a:p>
            <a:pPr marL="457200" indent="-457200" defTabSz="1306221" fontAlgn="auto">
              <a:defRPr/>
            </a:pPr>
            <a:r>
              <a:rPr lang="en-US" sz="2400" dirty="0">
                <a:ea typeface="+mn-ea"/>
                <a:hlinkClick r:id="rId9"/>
              </a:rPr>
              <a:t>Web Data Connector Tutorial</a:t>
            </a:r>
            <a:endParaRPr lang="en-US" sz="2400" dirty="0">
              <a:ea typeface="+mn-ea"/>
            </a:endParaRPr>
          </a:p>
          <a:p>
            <a:pPr marL="457200" indent="-457200" defTabSz="1306221" fontAlgn="auto">
              <a:defRPr/>
            </a:pPr>
            <a:r>
              <a:rPr lang="en-US" sz="2400" dirty="0">
                <a:ea typeface="+mn-ea"/>
                <a:hlinkClick r:id="rId10"/>
              </a:rPr>
              <a:t>Tableau Web Data Connector Home</a:t>
            </a:r>
            <a:endParaRPr lang="en-US" sz="2400" dirty="0">
              <a:ea typeface="+mn-ea"/>
            </a:endParaRPr>
          </a:p>
          <a:p>
            <a:pPr marL="457200" indent="-457200" defTabSz="1306221" fontAlgn="auto">
              <a:defRPr/>
            </a:pPr>
            <a:r>
              <a:rPr lang="en-US" sz="2400" dirty="0">
                <a:ea typeface="+mn-ea"/>
                <a:hlinkClick r:id="rId11"/>
              </a:rPr>
              <a:t>Web Data Connector Examples</a:t>
            </a:r>
            <a:endParaRPr lang="en-US" sz="2400" dirty="0">
              <a:ea typeface="+mn-ea"/>
            </a:endParaRPr>
          </a:p>
          <a:p>
            <a:pPr marL="457200" indent="-457200" defTabSz="1306221" fontAlgn="auto">
              <a:defRPr/>
            </a:pPr>
            <a:r>
              <a:rPr lang="en-US" sz="2400" dirty="0">
                <a:ea typeface="+mn-ea"/>
                <a:hlinkClick r:id="rId12"/>
              </a:rPr>
              <a:t>Featured Tableau Public </a:t>
            </a:r>
            <a:r>
              <a:rPr lang="en-US" sz="2400" dirty="0" err="1">
                <a:ea typeface="+mn-ea"/>
                <a:hlinkClick r:id="rId12"/>
              </a:rPr>
              <a:t>Vizzes</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Tableau Resources</a:t>
            </a:r>
          </a:p>
        </p:txBody>
      </p:sp>
    </p:spTree>
    <p:extLst>
      <p:ext uri="{BB962C8B-B14F-4D97-AF65-F5344CB8AC3E}">
        <p14:creationId xmlns:p14="http://schemas.microsoft.com/office/powerpoint/2010/main" val="25698422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909036"/>
          </a:xfrm>
        </p:spPr>
        <p:txBody>
          <a:bodyPr/>
          <a:lstStyle/>
          <a:p>
            <a:pPr marL="457200" indent="-457200" defTabSz="1306221" fontAlgn="auto">
              <a:defRPr/>
            </a:pPr>
            <a:r>
              <a:rPr lang="en-US" sz="2400" dirty="0">
                <a:ea typeface="+mn-ea"/>
              </a:rPr>
              <a:t>Data Scientist</a:t>
            </a:r>
          </a:p>
          <a:p>
            <a:pPr marL="739775" lvl="1" indent="-457200" defTabSz="1306221" fontAlgn="auto">
              <a:defRPr/>
            </a:pPr>
            <a:r>
              <a:rPr lang="en-US" sz="1600" dirty="0">
                <a:ea typeface="+mn-ea"/>
              </a:rPr>
              <a:t>“Data investments in the financial services industry will account for nearly $9 Billion in 2018 alone” </a:t>
            </a:r>
            <a:r>
              <a:rPr lang="en-US" sz="1600" dirty="0"/>
              <a:t>(</a:t>
            </a:r>
            <a:r>
              <a:rPr lang="en-US" sz="1600" dirty="0" err="1">
                <a:hlinkClick r:id="rId3"/>
              </a:rPr>
              <a:t>Attunity</a:t>
            </a:r>
            <a:r>
              <a:rPr lang="en-US" sz="1600" dirty="0">
                <a:hlinkClick r:id="rId3"/>
              </a:rPr>
              <a:t>, 2018</a:t>
            </a:r>
            <a:r>
              <a:rPr lang="en-US" sz="1600" dirty="0"/>
              <a:t>)</a:t>
            </a:r>
            <a:r>
              <a:rPr lang="en-US" sz="1600" dirty="0">
                <a:ea typeface="+mn-ea"/>
              </a:rPr>
              <a:t> </a:t>
            </a:r>
          </a:p>
          <a:p>
            <a:pPr marL="739775" lvl="1" indent="-457200" defTabSz="1306221" fontAlgn="auto">
              <a:defRPr/>
            </a:pPr>
            <a:r>
              <a:rPr lang="en-US" sz="1600" dirty="0">
                <a:ea typeface="+mn-ea"/>
              </a:rPr>
              <a:t>“AI’s impact on marketing is growing, predicted to reach nearly $40 billion by 2025.”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“The salaries of data scientists are rapidly increasing with demand.”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“Consider this figure: $136 billion per year. That’s the research firm IDC’s estimate of the size of the big data market, worldwide, in 2016. This figure should surprise no one with an interest in big data.” </a:t>
            </a:r>
            <a:r>
              <a:rPr lang="en-US" sz="1600" dirty="0"/>
              <a:t>(</a:t>
            </a:r>
            <a:r>
              <a:rPr lang="en-US" sz="1600" dirty="0">
                <a:hlinkClick r:id="rId4"/>
              </a:rPr>
              <a:t>Harvard Business Review, 2016</a:t>
            </a:r>
            <a:r>
              <a:rPr lang="en-US" sz="1600" dirty="0"/>
              <a:t>)</a:t>
            </a:r>
          </a:p>
          <a:p>
            <a:pPr marL="739775" lvl="1" indent="-457200" defTabSz="1306221" fontAlgn="auto">
              <a:defRPr/>
            </a:pPr>
            <a:r>
              <a:rPr lang="en-US" sz="1600" dirty="0">
                <a:ea typeface="+mn-ea"/>
              </a:rPr>
              <a:t>“83% of data scientists polled feel that there is shortage of data scientists today” (</a:t>
            </a:r>
            <a:r>
              <a:rPr lang="en-US" sz="1600" dirty="0">
                <a:ea typeface="+mn-ea"/>
                <a:hlinkClick r:id="rId5"/>
              </a:rPr>
              <a:t>CrowdFlower, 2016</a:t>
            </a:r>
            <a:r>
              <a:rPr lang="en-US" sz="1600" dirty="0">
                <a:ea typeface="+mn-ea"/>
              </a:rPr>
              <a:t>)</a:t>
            </a:r>
          </a:p>
          <a:p>
            <a:pPr marL="739775" lvl="1" indent="-457200" defTabSz="1306221" fontAlgn="auto">
              <a:defRPr/>
            </a:pPr>
            <a:r>
              <a:rPr lang="en-US" sz="1600" dirty="0">
                <a:ea typeface="+mn-ea"/>
              </a:rPr>
              <a:t>“80% of data scientists feel really positive about their current gig” </a:t>
            </a:r>
            <a:r>
              <a:rPr lang="en-US" sz="1600" dirty="0"/>
              <a:t>(</a:t>
            </a:r>
            <a:r>
              <a:rPr lang="en-US" sz="1600" dirty="0">
                <a:hlinkClick r:id="rId5"/>
              </a:rPr>
              <a:t>CrowdFlower, 2016</a:t>
            </a:r>
            <a:r>
              <a:rPr lang="en-US" sz="1600" dirty="0"/>
              <a:t>)</a:t>
            </a:r>
          </a:p>
          <a:p>
            <a:pPr marL="739775" lvl="1" indent="-457200" defTabSz="1306221" fontAlgn="auto">
              <a:defRPr/>
            </a:pPr>
            <a:r>
              <a:rPr lang="en-US" sz="1600" dirty="0">
                <a:ea typeface="+mn-ea"/>
              </a:rPr>
              <a:t>“[b]y 2020 the number of Data Science and Analytics job listings is projected to grow by nearly 364,000 listings to approximately 2,720,000.” (</a:t>
            </a:r>
            <a:r>
              <a:rPr lang="en-US" sz="1600" dirty="0">
                <a:ea typeface="+mn-ea"/>
                <a:hlinkClick r:id="rId6"/>
              </a:rPr>
              <a:t>Forbes, 2017</a:t>
            </a:r>
            <a:r>
              <a:rPr lang="en-US" sz="1600" dirty="0">
                <a:ea typeface="+mn-ea"/>
              </a:rPr>
              <a:t>)</a:t>
            </a:r>
          </a:p>
          <a:p>
            <a:pPr marL="457200" indent="-457200" defTabSz="1306221" fontAlgn="auto">
              <a:defRPr/>
            </a:pPr>
            <a:r>
              <a:rPr lang="en-US" sz="2400" dirty="0">
                <a:ea typeface="+mn-ea"/>
              </a:rPr>
              <a:t>Data Analyst</a:t>
            </a:r>
          </a:p>
          <a:p>
            <a:pPr lvl="1"/>
            <a:r>
              <a:rPr lang="en-US" sz="1600" dirty="0">
                <a:ea typeface="+mn-ea"/>
              </a:rPr>
              <a:t>“</a:t>
            </a:r>
            <a:r>
              <a:rPr lang="en-US" sz="1600" dirty="0"/>
              <a:t>Most companies only analyze 12% of the data they have.” (</a:t>
            </a:r>
            <a:r>
              <a:rPr lang="en-US" sz="1600" dirty="0" err="1">
                <a:hlinkClick r:id="rId3"/>
              </a:rPr>
              <a:t>Attunity</a:t>
            </a:r>
            <a:r>
              <a:rPr lang="en-US" sz="1600" dirty="0">
                <a:hlinkClick r:id="rId3"/>
              </a:rPr>
              <a:t>, 2018</a:t>
            </a:r>
            <a:r>
              <a:rPr lang="en-US" sz="1600" dirty="0"/>
              <a:t>)</a:t>
            </a:r>
          </a:p>
          <a:p>
            <a:pPr lvl="1"/>
            <a:r>
              <a:rPr lang="en-US" sz="1600" dirty="0">
                <a:ea typeface="+mn-ea"/>
              </a:rPr>
              <a:t>“But here’s another number: $3.1 trillion, IBM’s estimate of the yearly cost of poor quality data, in the US alone, in 2016. While most people who deal in data every day know that bad data is costly, this figure stuns.” </a:t>
            </a:r>
            <a:r>
              <a:rPr lang="en-US" sz="1600" dirty="0"/>
              <a:t>(</a:t>
            </a:r>
            <a:r>
              <a:rPr lang="en-US" sz="1600" dirty="0">
                <a:hlinkClick r:id="rId4"/>
              </a:rPr>
              <a:t>Harvard Business Review, 2016</a:t>
            </a:r>
            <a:r>
              <a:rPr lang="en-US" sz="1600" dirty="0"/>
              <a:t>)</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Career Opportunities</a:t>
            </a:r>
          </a:p>
        </p:txBody>
      </p:sp>
    </p:spTree>
    <p:extLst>
      <p:ext uri="{BB962C8B-B14F-4D97-AF65-F5344CB8AC3E}">
        <p14:creationId xmlns:p14="http://schemas.microsoft.com/office/powerpoint/2010/main" val="3229982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577035"/>
          </a:xfrm>
        </p:spPr>
        <p:txBody>
          <a:bodyPr/>
          <a:lstStyle/>
          <a:p>
            <a:pPr defTabSz="1306221" fontAlgn="auto">
              <a:spcAft>
                <a:spcPts val="0"/>
              </a:spcAft>
              <a:buFont typeface="Arial" panose="020B0604020202020204" pitchFamily="34" charset="0"/>
              <a:buNone/>
              <a:defRPr/>
            </a:pPr>
            <a:r>
              <a:rPr lang="en-US" dirty="0">
                <a:ea typeface="+mn-ea"/>
              </a:rPr>
              <a:t>Any Questions?</a:t>
            </a:r>
          </a:p>
          <a:p>
            <a:pPr defTabSz="1306221" fontAlgn="auto">
              <a:lnSpc>
                <a:spcPct val="110000"/>
              </a:lnSpc>
              <a:spcBef>
                <a:spcPts val="1776"/>
              </a:spcBef>
              <a:spcAft>
                <a:spcPts val="0"/>
              </a:spcAft>
              <a:defRPr/>
            </a:pPr>
            <a:r>
              <a:rPr lang="en-US" sz="2400" dirty="0">
                <a:latin typeface="Merriweather Light"/>
                <a:ea typeface="+mn-ea"/>
                <a:cs typeface="Merriweather Light"/>
              </a:rPr>
              <a:t>Slides, workbooks and assets are available at</a:t>
            </a:r>
          </a:p>
          <a:p>
            <a:pPr defTabSz="1306221" fontAlgn="auto">
              <a:lnSpc>
                <a:spcPct val="110000"/>
              </a:lnSpc>
              <a:spcBef>
                <a:spcPts val="0"/>
              </a:spcBef>
              <a:spcAft>
                <a:spcPts val="0"/>
              </a:spcAft>
              <a:defRPr/>
            </a:pPr>
            <a:r>
              <a:rPr lang="en-US" sz="2400" dirty="0">
                <a:hlinkClick r:id="rId3"/>
              </a:rPr>
              <a:t>https://github.com/spencer-shadley/data-lecture</a:t>
            </a:r>
            <a:endParaRPr lang="en-US" sz="2400" dirty="0">
              <a:latin typeface="Merriweather Light"/>
              <a:ea typeface="+mn-ea"/>
              <a:cs typeface="Merriweather Light"/>
            </a:endParaRPr>
          </a:p>
        </p:txBody>
      </p:sp>
    </p:spTree>
    <p:extLst>
      <p:ext uri="{BB962C8B-B14F-4D97-AF65-F5344CB8AC3E}">
        <p14:creationId xmlns:p14="http://schemas.microsoft.com/office/powerpoint/2010/main" val="2795426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F89766-138E-4143-9B57-976D4CA07254}"/>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Tree>
    <p:extLst>
      <p:ext uri="{BB962C8B-B14F-4D97-AF65-F5344CB8AC3E}">
        <p14:creationId xmlns:p14="http://schemas.microsoft.com/office/powerpoint/2010/main" val="732574801"/>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859933E-B0D3-4887-A439-4FB1935464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229" b="3229"/>
          <a:stretch>
            <a:fillRect/>
          </a:stretch>
        </p:blipFill>
        <p:spPr/>
      </p:pic>
    </p:spTree>
    <p:extLst>
      <p:ext uri="{BB962C8B-B14F-4D97-AF65-F5344CB8AC3E}">
        <p14:creationId xmlns:p14="http://schemas.microsoft.com/office/powerpoint/2010/main" val="246476226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6810550-FA35-41AB-BC35-0A00834A69B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t="12507" b="12507"/>
          <a:stretch>
            <a:fillRect/>
          </a:stretch>
        </p:blipFill>
        <p:spPr/>
      </p:pic>
    </p:spTree>
    <p:extLst>
      <p:ext uri="{BB962C8B-B14F-4D97-AF65-F5344CB8AC3E}">
        <p14:creationId xmlns:p14="http://schemas.microsoft.com/office/powerpoint/2010/main" val="242349603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Move to the Web Team</a:t>
            </a:r>
          </a:p>
        </p:txBody>
      </p:sp>
      <p:pic>
        <p:nvPicPr>
          <p:cNvPr id="8194" name="Picture 2" descr="https://dl3.pushbulletusercontent.com/G9iIt6h82hcl1Jz9Sq7o9fVpPbKp0FHV/killer%2520queen.JPG">
            <a:extLst>
              <a:ext uri="{FF2B5EF4-FFF2-40B4-BE49-F238E27FC236}">
                <a16:creationId xmlns:a16="http://schemas.microsoft.com/office/drawing/2014/main" id="{D02F1E44-551F-4151-A426-641CF8FF0B2D}"/>
              </a:ext>
            </a:extLst>
          </p:cNvPr>
          <p:cNvPicPr>
            <a:picLocks noGrp="1" noChangeAspect="1" noChangeArrowheads="1"/>
          </p:cNvPicPr>
          <p:nvPr>
            <p:ph type="tbl" sz="quarter" idx="10"/>
          </p:nvPr>
        </p:nvPicPr>
        <p:blipFill>
          <a:blip r:embed="rId3" cstate="email">
            <a:extLst>
              <a:ext uri="{28A0092B-C50C-407E-A947-70E740481C1C}">
                <a14:useLocalDpi xmlns:a14="http://schemas.microsoft.com/office/drawing/2010/main" val="0"/>
              </a:ext>
            </a:extLst>
          </a:blip>
          <a:srcRect/>
          <a:stretch>
            <a:fillRect/>
          </a:stretch>
        </p:blipFill>
        <p:spPr bwMode="auto">
          <a:xfrm>
            <a:off x="739514" y="1528128"/>
            <a:ext cx="13203759" cy="5357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2518510"/>
          </a:xfrm>
        </p:spPr>
        <p:txBody>
          <a:bodyPr anchor="t"/>
          <a:lstStyle/>
          <a:p>
            <a:pPr defTabSz="1306221" fontAlgn="auto">
              <a:spcAft>
                <a:spcPts val="0"/>
              </a:spcAft>
              <a:defRPr/>
            </a:pPr>
            <a:r>
              <a:rPr lang="en-US" dirty="0">
                <a:ea typeface="+mn-ea"/>
              </a:rPr>
              <a:t>Growth of Data</a:t>
            </a:r>
          </a:p>
          <a:p>
            <a:pPr defTabSz="1306221" fontAlgn="auto">
              <a:spcAft>
                <a:spcPts val="0"/>
              </a:spcAft>
              <a:defRPr/>
            </a:pPr>
            <a:r>
              <a:rPr lang="en-US" dirty="0">
                <a:ea typeface="+mn-ea"/>
              </a:rPr>
              <a:t>Why Data Matters – Three Examples</a:t>
            </a:r>
          </a:p>
          <a:p>
            <a:pPr defTabSz="1306221" fontAlgn="auto">
              <a:spcAft>
                <a:spcPts val="0"/>
              </a:spcAft>
              <a:defRPr/>
            </a:pPr>
            <a:r>
              <a:rPr lang="en-US" dirty="0">
                <a:ea typeface="+mn-ea"/>
              </a:rPr>
              <a:t>Interactive Tableau Tutorial</a:t>
            </a:r>
          </a:p>
          <a:p>
            <a:pPr defTabSz="1306221" fontAlgn="auto">
              <a:spcAft>
                <a:spcPts val="0"/>
              </a:spcAft>
              <a:defRPr/>
            </a:pPr>
            <a:r>
              <a:rPr lang="en-US" dirty="0">
                <a:ea typeface="+mn-ea"/>
              </a:rPr>
              <a:t>Career Opportunities</a:t>
            </a:r>
          </a:p>
        </p:txBody>
      </p:sp>
      <p:sp>
        <p:nvSpPr>
          <p:cNvPr id="9" name="Text Placeholder 8"/>
          <p:cNvSpPr>
            <a:spLocks noGrp="1"/>
          </p:cNvSpPr>
          <p:nvPr>
            <p:ph type="body" sz="quarter" idx="12"/>
          </p:nvPr>
        </p:nvSpPr>
        <p:spPr>
          <a:xfrm>
            <a:off x="8545513" y="1812925"/>
            <a:ext cx="5414962" cy="579518"/>
          </a:xfrm>
        </p:spPr>
        <p:txBody>
          <a:bodyPr anchor="t"/>
          <a:lstStyle/>
          <a:p>
            <a:pPr>
              <a:defRPr/>
            </a:pPr>
            <a:endParaRPr lang="en-US" dirty="0">
              <a:ea typeface="+mn-ea"/>
            </a:endParaRPr>
          </a:p>
        </p:txBody>
      </p:sp>
      <p:sp>
        <p:nvSpPr>
          <p:cNvPr id="2" name="Text Placeholder 1"/>
          <p:cNvSpPr>
            <a:spLocks noGrp="1"/>
          </p:cNvSpPr>
          <p:nvPr>
            <p:ph type="body" sz="quarter" idx="13"/>
          </p:nvPr>
        </p:nvSpPr>
        <p:spPr>
          <a:xfrm>
            <a:off x="712788" y="600075"/>
            <a:ext cx="13244512" cy="567848"/>
          </a:xfrm>
        </p:spPr>
        <p:txBody>
          <a:bodyPr/>
          <a:lstStyle/>
          <a:p>
            <a:pPr defTabSz="1306221" fontAlgn="auto">
              <a:spcAft>
                <a:spcPts val="0"/>
              </a:spcAft>
              <a:defRPr/>
            </a:pPr>
            <a:r>
              <a:rPr lang="en-US" dirty="0">
                <a:ea typeface="+mn-ea"/>
              </a:rPr>
              <a:t>Agenda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1772</TotalTime>
  <Words>3034</Words>
  <Application>Microsoft Office PowerPoint</Application>
  <PresentationFormat>Custom</PresentationFormat>
  <Paragraphs>260</Paragraphs>
  <Slides>39</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BentonSans Book</vt:lpstr>
      <vt:lpstr>Gill Sans MT</vt:lpstr>
      <vt:lpstr>Merriweather Light</vt:lpstr>
      <vt:lpstr>PPT_Corporate_Template_BentonSans_16.9_d</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of Data</vt:lpstr>
      <vt:lpstr>“Healthcare data will experience a compound annual growth rate (CAGR) of 36 percent through 2025.”</vt:lpstr>
      <vt:lpstr>“…data in the manufacturing industry is projected to see a CAGR of 30 percent, financial services data is expected to grow at a rate of 26 percent, and data in the media and entertainment industry will increase at a compound rate of 25 percent.”</vt:lpstr>
      <vt:lpstr>“Worldwide Big Data market revenues for software and services are projected to increase from $42B in 2018 to $103B in 2027, attaining a Compound Annual Growth Rate (CAGR) of 10.48% according to Wikibon.”</vt:lpstr>
      <vt:lpstr>“According to an Accenture study, 79% of enterprise executives agree that companies that do not embrace Big Data will lose their competitive position and could face extinction. Even more, 83%, have pursued Big Data projects to seize a competitive edge.”</vt:lpstr>
      <vt:lpstr>“The Hadoop and Big Data Market are projected to grow from $17.1B in 2017 to $99.31B in 2022 attaining a 28.5% CAGR. The greatest period of projected growth is in 2021 and 2022 when the market is projected to jump $30B in value in one year. Source: StrategyMRC and reported by Statista.”</vt:lpstr>
      <vt:lpstr>“90% of the data in the world today has been created in the last two years.”</vt:lpstr>
      <vt:lpstr>PowerPoint Presentation</vt:lpstr>
      <vt:lpstr>PowerPoint Presentation</vt:lpstr>
      <vt:lpstr>Why Data Matters – Three Examples</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PowerPoint Presentation</vt:lpstr>
      <vt:lpstr>PowerPoint Presentation</vt:lpstr>
      <vt:lpstr>PowerPoint Presentation</vt:lpstr>
      <vt:lpstr>Tableau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133</cp:revision>
  <cp:lastPrinted>2015-11-05T23:58:20Z</cp:lastPrinted>
  <dcterms:created xsi:type="dcterms:W3CDTF">2019-05-15T06:07:05Z</dcterms:created>
  <dcterms:modified xsi:type="dcterms:W3CDTF">2019-05-29T06:40:50Z</dcterms:modified>
  <cp:category/>
</cp:coreProperties>
</file>