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0"/>
  </p:notesMasterIdLst>
  <p:sldIdLst>
    <p:sldId id="256" r:id="rId3"/>
    <p:sldId id="258" r:id="rId4"/>
    <p:sldId id="306" r:id="rId5"/>
    <p:sldId id="307" r:id="rId6"/>
    <p:sldId id="308" r:id="rId7"/>
    <p:sldId id="310" r:id="rId8"/>
    <p:sldId id="311" r:id="rId9"/>
  </p:sldIdLst>
  <p:sldSz cx="12192000" cy="6858000"/>
  <p:notesSz cx="7772400" cy="10058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52" autoAdjust="0"/>
    <p:restoredTop sz="94653"/>
  </p:normalViewPr>
  <p:slideViewPr>
    <p:cSldViewPr>
      <p:cViewPr varScale="1">
        <p:scale>
          <a:sx n="82" d="100"/>
          <a:sy n="82" d="100"/>
        </p:scale>
        <p:origin x="184" y="16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D1061BA3-A17D-4F1D-B028-649E4C2D9998}" type="datetimeFigureOut">
              <a:rPr lang="es-CO" smtClean="0"/>
              <a:t>19/06/19</a:t>
            </a:fld>
            <a:endParaRPr lang="es-CO"/>
          </a:p>
        </p:txBody>
      </p:sp>
      <p:sp>
        <p:nvSpPr>
          <p:cNvPr id="4" name="3 Marcador de imagen de diapositiva"/>
          <p:cNvSpPr>
            <a:spLocks noGrp="1" noRot="1" noChangeAspect="1"/>
          </p:cNvSpPr>
          <p:nvPr>
            <p:ph type="sldImg" idx="2"/>
          </p:nvPr>
        </p:nvSpPr>
        <p:spPr>
          <a:xfrm>
            <a:off x="533400" y="754063"/>
            <a:ext cx="6705600" cy="37719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CD6E807A-8B25-4BB8-BAF2-AB6659E881BA}" type="slidenum">
              <a:rPr lang="es-CO" smtClean="0"/>
              <a:t>‹Nr.›</a:t>
            </a:fld>
            <a:endParaRPr lang="es-CO"/>
          </a:p>
        </p:txBody>
      </p:sp>
    </p:spTree>
    <p:extLst>
      <p:ext uri="{BB962C8B-B14F-4D97-AF65-F5344CB8AC3E}">
        <p14:creationId xmlns:p14="http://schemas.microsoft.com/office/powerpoint/2010/main" val="2224036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CD6E807A-8B25-4BB8-BAF2-AB6659E881BA}" type="slidenum">
              <a:rPr lang="es-CO" smtClean="0"/>
              <a:t>3</a:t>
            </a:fld>
            <a:endParaRPr lang="es-CO"/>
          </a:p>
        </p:txBody>
      </p:sp>
    </p:spTree>
    <p:extLst>
      <p:ext uri="{BB962C8B-B14F-4D97-AF65-F5344CB8AC3E}">
        <p14:creationId xmlns:p14="http://schemas.microsoft.com/office/powerpoint/2010/main" val="2569085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CD6E807A-8B25-4BB8-BAF2-AB6659E881BA}" type="slidenum">
              <a:rPr lang="es-CO" smtClean="0"/>
              <a:t>4</a:t>
            </a:fld>
            <a:endParaRPr lang="es-CO"/>
          </a:p>
        </p:txBody>
      </p:sp>
    </p:spTree>
    <p:extLst>
      <p:ext uri="{BB962C8B-B14F-4D97-AF65-F5344CB8AC3E}">
        <p14:creationId xmlns:p14="http://schemas.microsoft.com/office/powerpoint/2010/main" val="2569085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CD6E807A-8B25-4BB8-BAF2-AB6659E881BA}" type="slidenum">
              <a:rPr lang="es-CO" smtClean="0"/>
              <a:t>5</a:t>
            </a:fld>
            <a:endParaRPr lang="es-CO"/>
          </a:p>
        </p:txBody>
      </p:sp>
    </p:spTree>
    <p:extLst>
      <p:ext uri="{BB962C8B-B14F-4D97-AF65-F5344CB8AC3E}">
        <p14:creationId xmlns:p14="http://schemas.microsoft.com/office/powerpoint/2010/main" val="2569085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CD6E807A-8B25-4BB8-BAF2-AB6659E881BA}" type="slidenum">
              <a:rPr lang="es-CO" smtClean="0"/>
              <a:t>6</a:t>
            </a:fld>
            <a:endParaRPr lang="es-CO"/>
          </a:p>
        </p:txBody>
      </p:sp>
    </p:spTree>
    <p:extLst>
      <p:ext uri="{BB962C8B-B14F-4D97-AF65-F5344CB8AC3E}">
        <p14:creationId xmlns:p14="http://schemas.microsoft.com/office/powerpoint/2010/main" val="2039347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CD6E807A-8B25-4BB8-BAF2-AB6659E881BA}" type="slidenum">
              <a:rPr lang="es-CO" smtClean="0"/>
              <a:t>7</a:t>
            </a:fld>
            <a:endParaRPr lang="es-CO"/>
          </a:p>
        </p:txBody>
      </p:sp>
    </p:spTree>
    <p:extLst>
      <p:ext uri="{BB962C8B-B14F-4D97-AF65-F5344CB8AC3E}">
        <p14:creationId xmlns:p14="http://schemas.microsoft.com/office/powerpoint/2010/main" val="379766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s-CO"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640" cy="11066760"/>
          </a:xfrm>
          <a:prstGeom prst="rect">
            <a:avLst/>
          </a:prstGeom>
        </p:spPr>
        <p:txBody>
          <a:bodyPr lIns="0" tIns="0" rIns="0" bIns="0" anchor="ctr"/>
          <a:lstStyle/>
          <a:p>
            <a:pPr algn="ctr"/>
            <a:endParaRPr lang="es-CO"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s-CO"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tIns="0" rIns="0" bIns="0" anchor="ctr"/>
          <a:lstStyle/>
          <a:p>
            <a:pPr algn="ctr"/>
            <a:endParaRPr lang="es-CO"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90000"/>
              </a:lnSpc>
            </a:pPr>
            <a:r>
              <a:rPr lang="es-CO" sz="6000" b="0" strike="noStrike" spc="-1">
                <a:solidFill>
                  <a:srgbClr val="000000"/>
                </a:solidFill>
                <a:latin typeface="Calibri Light"/>
              </a:rPr>
              <a:t>Haga clic para modificar el estilo de título del patrón</a:t>
            </a:r>
            <a:endParaRPr lang="es-CO"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fld id="{AAE0E9E6-DD4E-40F3-BD2F-E1F329E2257B}" type="datetime">
              <a:rPr lang="es-CO" sz="1200" b="0" strike="noStrike" spc="-1">
                <a:solidFill>
                  <a:srgbClr val="8B8B8B"/>
                </a:solidFill>
                <a:latin typeface="Calibri"/>
              </a:rPr>
              <a:t>19/06/19</a:t>
            </a:fld>
            <a:endParaRPr lang="es-CO"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s-CO"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9F0EB18F-22AA-47AA-A04A-D2F091E25DA8}" type="slidenum">
              <a:rPr lang="es-CO" sz="1200" b="0" strike="noStrike" spc="-1">
                <a:solidFill>
                  <a:srgbClr val="8B8B8B"/>
                </a:solidFill>
                <a:latin typeface="Calibri"/>
              </a:rPr>
              <a:t>‹Nr.›</a:t>
            </a:fld>
            <a:endParaRPr lang="es-CO"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CO" sz="2800" b="0" strike="noStrike" spc="-1">
                <a:solidFill>
                  <a:srgbClr val="000000"/>
                </a:solidFill>
                <a:latin typeface="Calibri"/>
              </a:rPr>
              <a:t>Pulse para editar el formato de esquema del texto</a:t>
            </a:r>
          </a:p>
          <a:p>
            <a:pPr marL="864000" lvl="1" indent="-324000">
              <a:spcBef>
                <a:spcPts val="1134"/>
              </a:spcBef>
              <a:buClr>
                <a:srgbClr val="000000"/>
              </a:buClr>
              <a:buSzPct val="75000"/>
              <a:buFont typeface="Symbol" charset="2"/>
              <a:buChar char=""/>
            </a:pPr>
            <a:r>
              <a:rPr lang="es-CO" sz="2000" b="0" strike="noStrike" spc="-1">
                <a:solidFill>
                  <a:srgbClr val="000000"/>
                </a:solidFill>
                <a:latin typeface="Calibri"/>
              </a:rPr>
              <a:t>Segundo nivel del esquema</a:t>
            </a:r>
          </a:p>
          <a:p>
            <a:pPr marL="1296000" lvl="2" indent="-288000">
              <a:spcBef>
                <a:spcPts val="850"/>
              </a:spcBef>
              <a:buClr>
                <a:srgbClr val="000000"/>
              </a:buClr>
              <a:buSzPct val="45000"/>
              <a:buFont typeface="Wingdings" charset="2"/>
              <a:buChar char=""/>
            </a:pPr>
            <a:r>
              <a:rPr lang="es-CO" sz="1800" b="0" strike="noStrike" spc="-1">
                <a:solidFill>
                  <a:srgbClr val="000000"/>
                </a:solidFill>
                <a:latin typeface="Calibri"/>
              </a:rPr>
              <a:t>Tercer nivel del esquema</a:t>
            </a:r>
          </a:p>
          <a:p>
            <a:pPr marL="1728000" lvl="3" indent="-216000">
              <a:spcBef>
                <a:spcPts val="567"/>
              </a:spcBef>
              <a:buClr>
                <a:srgbClr val="000000"/>
              </a:buClr>
              <a:buSzPct val="75000"/>
              <a:buFont typeface="Symbol" charset="2"/>
              <a:buChar char=""/>
            </a:pPr>
            <a:r>
              <a:rPr lang="es-CO" sz="1800" b="0" strike="noStrike" spc="-1">
                <a:solidFill>
                  <a:srgbClr val="000000"/>
                </a:solidFill>
                <a:latin typeface="Calibri"/>
              </a:rPr>
              <a:t>Cuarto nivel del esquema</a:t>
            </a:r>
          </a:p>
          <a:p>
            <a:pPr marL="2160000" lvl="4" indent="-216000">
              <a:spcBef>
                <a:spcPts val="283"/>
              </a:spcBef>
              <a:buClr>
                <a:srgbClr val="000000"/>
              </a:buClr>
              <a:buSzPct val="45000"/>
              <a:buFont typeface="Wingdings" charset="2"/>
              <a:buChar char=""/>
            </a:pPr>
            <a:r>
              <a:rPr lang="es-CO" sz="2000" b="0" strike="noStrike" spc="-1">
                <a:solidFill>
                  <a:srgbClr val="000000"/>
                </a:solidFill>
                <a:latin typeface="Calibri"/>
              </a:rPr>
              <a:t>Quinto nivel del esquema</a:t>
            </a:r>
          </a:p>
          <a:p>
            <a:pPr marL="2592000" lvl="5" indent="-216000">
              <a:spcBef>
                <a:spcPts val="283"/>
              </a:spcBef>
              <a:buClr>
                <a:srgbClr val="000000"/>
              </a:buClr>
              <a:buSzPct val="45000"/>
              <a:buFont typeface="Wingdings" charset="2"/>
              <a:buChar char=""/>
            </a:pPr>
            <a:r>
              <a:rPr lang="es-CO" sz="2000" b="0" strike="noStrike" spc="-1">
                <a:solidFill>
                  <a:srgbClr val="000000"/>
                </a:solidFill>
                <a:latin typeface="Calibri"/>
              </a:rPr>
              <a:t>Sexto nivel del esquema</a:t>
            </a:r>
          </a:p>
          <a:p>
            <a:pPr marL="3024000" lvl="6" indent="-216000">
              <a:spcBef>
                <a:spcPts val="283"/>
              </a:spcBef>
              <a:buClr>
                <a:srgbClr val="000000"/>
              </a:buClr>
              <a:buSzPct val="45000"/>
              <a:buFont typeface="Wingdings" charset="2"/>
              <a:buChar char=""/>
            </a:pPr>
            <a:r>
              <a:rPr lang="es-CO" sz="2000" b="0" strike="noStrike" spc="-1">
                <a:solidFill>
                  <a:srgbClr val="000000"/>
                </a:solidFill>
                <a:latin typeface="Calibri"/>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es-CO" sz="4400" b="0" strike="noStrike" spc="-1">
                <a:solidFill>
                  <a:srgbClr val="000000"/>
                </a:solidFill>
                <a:latin typeface="Calibri Light"/>
              </a:rPr>
              <a:t>Haga clic para modificar el estilo de título del patrón</a:t>
            </a:r>
            <a:endParaRPr lang="es-CO"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lstStyle/>
          <a:p>
            <a:pPr marL="228600" indent="-228240">
              <a:lnSpc>
                <a:spcPct val="90000"/>
              </a:lnSpc>
              <a:spcBef>
                <a:spcPts val="1001"/>
              </a:spcBef>
              <a:buClr>
                <a:srgbClr val="000000"/>
              </a:buClr>
              <a:buFont typeface="Arial"/>
              <a:buChar char="•"/>
            </a:pPr>
            <a:r>
              <a:rPr lang="es-CO" sz="2800" b="0" strike="noStrike" spc="-1">
                <a:solidFill>
                  <a:srgbClr val="000000"/>
                </a:solidFill>
                <a:latin typeface="Calibri"/>
              </a:rPr>
              <a:t>Haga clic para modificar el estilo de texto del patrón</a:t>
            </a:r>
          </a:p>
          <a:p>
            <a:pPr marL="685800" lvl="1" indent="-228240">
              <a:lnSpc>
                <a:spcPct val="90000"/>
              </a:lnSpc>
              <a:spcBef>
                <a:spcPts val="499"/>
              </a:spcBef>
              <a:buClr>
                <a:srgbClr val="000000"/>
              </a:buClr>
              <a:buFont typeface="Arial"/>
              <a:buChar char="•"/>
            </a:pPr>
            <a:r>
              <a:rPr lang="es-CO" sz="2400" b="0" strike="noStrike" spc="-1">
                <a:solidFill>
                  <a:srgbClr val="000000"/>
                </a:solidFill>
                <a:latin typeface="Calibri"/>
              </a:rPr>
              <a:t>Segundo nivel</a:t>
            </a:r>
          </a:p>
          <a:p>
            <a:pPr marL="1143000" lvl="2" indent="-228240">
              <a:lnSpc>
                <a:spcPct val="90000"/>
              </a:lnSpc>
              <a:spcBef>
                <a:spcPts val="499"/>
              </a:spcBef>
              <a:buClr>
                <a:srgbClr val="000000"/>
              </a:buClr>
              <a:buFont typeface="Arial"/>
              <a:buChar char="•"/>
            </a:pPr>
            <a:r>
              <a:rPr lang="es-CO" sz="2000" b="0" strike="noStrike" spc="-1">
                <a:solidFill>
                  <a:srgbClr val="000000"/>
                </a:solidFill>
                <a:latin typeface="Calibri"/>
              </a:rPr>
              <a:t>Tercer nivel</a:t>
            </a:r>
          </a:p>
          <a:p>
            <a:pPr marL="1600200" lvl="3" indent="-228240">
              <a:lnSpc>
                <a:spcPct val="90000"/>
              </a:lnSpc>
              <a:spcBef>
                <a:spcPts val="499"/>
              </a:spcBef>
              <a:buClr>
                <a:srgbClr val="000000"/>
              </a:buClr>
              <a:buFont typeface="Arial"/>
              <a:buChar char="•"/>
            </a:pPr>
            <a:r>
              <a:rPr lang="es-CO" sz="1800" b="0" strike="noStrike" spc="-1">
                <a:solidFill>
                  <a:srgbClr val="000000"/>
                </a:solidFill>
                <a:latin typeface="Calibri"/>
              </a:rPr>
              <a:t>Cuarto nivel</a:t>
            </a:r>
          </a:p>
          <a:p>
            <a:pPr marL="2057400" lvl="4" indent="-228240">
              <a:lnSpc>
                <a:spcPct val="90000"/>
              </a:lnSpc>
              <a:spcBef>
                <a:spcPts val="499"/>
              </a:spcBef>
              <a:buClr>
                <a:srgbClr val="000000"/>
              </a:buClr>
              <a:buFont typeface="Arial"/>
              <a:buChar char="•"/>
            </a:pPr>
            <a:r>
              <a:rPr lang="es-CO" sz="1800" b="0" strike="noStrike" spc="-1">
                <a:solidFill>
                  <a:srgbClr val="000000"/>
                </a:solidFill>
                <a:latin typeface="Calibri"/>
              </a:rPr>
              <a:t>Quinto nivel</a:t>
            </a:r>
          </a:p>
        </p:txBody>
      </p:sp>
      <p:sp>
        <p:nvSpPr>
          <p:cNvPr id="43" name="PlaceHolder 3"/>
          <p:cNvSpPr>
            <a:spLocks noGrp="1"/>
          </p:cNvSpPr>
          <p:nvPr>
            <p:ph type="dt"/>
          </p:nvPr>
        </p:nvSpPr>
        <p:spPr>
          <a:xfrm>
            <a:off x="838080" y="6356520"/>
            <a:ext cx="2742840" cy="364680"/>
          </a:xfrm>
          <a:prstGeom prst="rect">
            <a:avLst/>
          </a:prstGeom>
        </p:spPr>
        <p:txBody>
          <a:bodyPr anchor="ctr"/>
          <a:lstStyle/>
          <a:p>
            <a:pPr>
              <a:lnSpc>
                <a:spcPct val="100000"/>
              </a:lnSpc>
            </a:pPr>
            <a:fld id="{466E4BC1-D34B-461B-9F05-DA2BD6CB9983}" type="datetime">
              <a:rPr lang="es-CO" sz="1200" b="0" strike="noStrike" spc="-1">
                <a:solidFill>
                  <a:srgbClr val="8B8B8B"/>
                </a:solidFill>
                <a:latin typeface="Calibri"/>
              </a:rPr>
              <a:t>19/06/19</a:t>
            </a:fld>
            <a:endParaRPr lang="es-CO"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lstStyle/>
          <a:p>
            <a:endParaRPr lang="es-CO"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A67997C6-B8C6-4D3F-8588-B975C3B9CDE8}" type="slidenum">
              <a:rPr lang="es-CO" sz="1200" b="0" strike="noStrike" spc="-1">
                <a:solidFill>
                  <a:srgbClr val="8B8B8B"/>
                </a:solidFill>
                <a:latin typeface="Calibri"/>
              </a:rPr>
              <a:t>‹Nr.›</a:t>
            </a:fld>
            <a:endParaRPr lang="es-CO"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6.jpg"/><Relationship Id="rId6" Type="http://schemas.openxmlformats.org/officeDocument/2006/relationships/image" Target="../media/image7.jpeg"/><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jpeg"/><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jpeg"/><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jpeg"/><Relationship Id="rId5"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jpeg"/><Relationship Id="rId5"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jpeg"/><Relationship Id="rId5" Type="http://schemas.openxmlformats.org/officeDocument/2006/relationships/image" Target="../media/image10.png"/><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1449360" y="6289782"/>
            <a:ext cx="9143640" cy="377640"/>
          </a:xfrm>
          <a:prstGeom prst="rect">
            <a:avLst/>
          </a:prstGeom>
          <a:noFill/>
          <a:ln>
            <a:noFill/>
          </a:ln>
        </p:spPr>
        <p:txBody>
          <a:bodyPr>
            <a:normAutofit lnSpcReduction="10000"/>
          </a:bodyPr>
          <a:lstStyle/>
          <a:p>
            <a:pPr algn="ctr">
              <a:lnSpc>
                <a:spcPct val="90000"/>
              </a:lnSpc>
              <a:spcBef>
                <a:spcPts val="1001"/>
              </a:spcBef>
            </a:pPr>
            <a:r>
              <a:rPr lang="es-CO" sz="2200" spc="-1" dirty="0" smtClean="0">
                <a:solidFill>
                  <a:srgbClr val="000000"/>
                </a:solidFill>
                <a:latin typeface="Calibri"/>
              </a:rPr>
              <a:t>Ingeniería de Sistemas y Computación</a:t>
            </a:r>
            <a:endParaRPr lang="es-CO" sz="2200" b="0" strike="noStrike" spc="-1" dirty="0">
              <a:latin typeface="Arial"/>
            </a:endParaRPr>
          </a:p>
        </p:txBody>
      </p:sp>
      <p:sp>
        <p:nvSpPr>
          <p:cNvPr id="84" name="CustomShape 2"/>
          <p:cNvSpPr/>
          <p:nvPr/>
        </p:nvSpPr>
        <p:spPr>
          <a:xfrm>
            <a:off x="992160" y="1988840"/>
            <a:ext cx="10058040" cy="5803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spcAft>
                <a:spcPts val="2401"/>
              </a:spcAft>
            </a:pPr>
            <a:r>
              <a:rPr lang="es-CO" sz="3600" spc="-1" dirty="0" smtClean="0">
                <a:solidFill>
                  <a:srgbClr val="000000"/>
                </a:solidFill>
                <a:latin typeface="Cambria Math"/>
                <a:ea typeface="Cambria Math"/>
              </a:rPr>
              <a:t>INFORME DEL PROYECTO</a:t>
            </a:r>
            <a:endParaRPr lang="es-CO" sz="3600" strike="noStrike" spc="-1" dirty="0">
              <a:latin typeface="Arial"/>
            </a:endParaRPr>
          </a:p>
        </p:txBody>
      </p:sp>
      <p:sp>
        <p:nvSpPr>
          <p:cNvPr id="86" name="CustomShape 3"/>
          <p:cNvSpPr/>
          <p:nvPr/>
        </p:nvSpPr>
        <p:spPr>
          <a:xfrm>
            <a:off x="1484883" y="5636132"/>
            <a:ext cx="9143640" cy="5803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spcAft>
                <a:spcPts val="2401"/>
              </a:spcAft>
            </a:pPr>
            <a:r>
              <a:rPr lang="es-CO" sz="3200" spc="-1" dirty="0" smtClean="0">
                <a:solidFill>
                  <a:srgbClr val="000000"/>
                </a:solidFill>
                <a:latin typeface="Cambria Math"/>
                <a:ea typeface="Cambria Math"/>
              </a:rPr>
              <a:t>COMPUTACIÓN BLANDA – </a:t>
            </a:r>
            <a:r>
              <a:rPr lang="es-CO" sz="3200" spc="-1" dirty="0" smtClean="0">
                <a:solidFill>
                  <a:srgbClr val="000000"/>
                </a:solidFill>
                <a:latin typeface="Cambria Math"/>
                <a:ea typeface="Cambria Math"/>
              </a:rPr>
              <a:t>Junio 19 </a:t>
            </a:r>
            <a:r>
              <a:rPr lang="es-CO" sz="3200" spc="-1" dirty="0" smtClean="0">
                <a:solidFill>
                  <a:srgbClr val="000000"/>
                </a:solidFill>
                <a:latin typeface="Cambria Math"/>
                <a:ea typeface="Cambria Math"/>
              </a:rPr>
              <a:t>de 2019</a:t>
            </a:r>
            <a:endParaRPr lang="es-CO" sz="3200" b="0" strike="noStrike" spc="-1" dirty="0">
              <a:latin typeface="Arial"/>
            </a:endParaRP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416" y="332656"/>
            <a:ext cx="10513168" cy="1370052"/>
          </a:xfrm>
          <a:prstGeom prst="rect">
            <a:avLst/>
          </a:prstGeom>
        </p:spPr>
      </p:pic>
      <p:pic>
        <p:nvPicPr>
          <p:cNvPr id="1026" name="Picture 2" descr="Resultado de imagen para sistemas y computaciÃ³n ut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16" y="5539136"/>
            <a:ext cx="954470" cy="10595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sultado de imagen para sistemas y computaciÃ³n ut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78922" y="5396504"/>
            <a:ext cx="954470" cy="105957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2711624" y="2642490"/>
            <a:ext cx="6768752" cy="2769989"/>
          </a:xfrm>
          <a:prstGeom prst="rect">
            <a:avLst/>
          </a:prstGeom>
          <a:noFill/>
        </p:spPr>
        <p:txBody>
          <a:bodyPr wrap="square" rtlCol="0">
            <a:spAutoFit/>
          </a:bodyPr>
          <a:lstStyle/>
          <a:p>
            <a:pPr algn="ctr"/>
            <a:r>
              <a:rPr lang="es-ES_tradnl" sz="5400" dirty="0"/>
              <a:t>Lógica Difusa + Redes Neuronales + Sistema </a:t>
            </a:r>
            <a:r>
              <a:rPr lang="es-ES_tradnl" sz="5400" dirty="0" smtClean="0"/>
              <a:t>Experto</a:t>
            </a:r>
            <a:endParaRPr lang="es-ES_tradnl" sz="5400" dirty="0"/>
          </a:p>
          <a:p>
            <a:pPr algn="ctr"/>
            <a:r>
              <a:rPr lang="es-ES_tradnl" sz="1200" dirty="0" smtClean="0"/>
              <a:t>John Sebastián Luján Figueroa</a:t>
            </a:r>
            <a:endParaRPr lang="es-ES_tradnl" sz="12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75658" y="108360"/>
            <a:ext cx="10515240" cy="805680"/>
          </a:xfrm>
          <a:prstGeom prst="rect">
            <a:avLst/>
          </a:prstGeom>
          <a:noFill/>
          <a:ln>
            <a:noFill/>
          </a:ln>
        </p:spPr>
        <p:txBody>
          <a:bodyPr anchor="ctr">
            <a:normAutofit/>
          </a:bodyPr>
          <a:lstStyle/>
          <a:p>
            <a:pPr algn="ctr">
              <a:lnSpc>
                <a:spcPct val="100000"/>
              </a:lnSpc>
            </a:pPr>
            <a:r>
              <a:rPr lang="es-CO" sz="2900" b="1" spc="-1" dirty="0" smtClean="0">
                <a:solidFill>
                  <a:srgbClr val="C0504D"/>
                </a:solidFill>
                <a:latin typeface="Arial"/>
                <a:ea typeface="ＭＳ Ｐゴシック"/>
              </a:rPr>
              <a:t>INFORME</a:t>
            </a:r>
            <a:endParaRPr lang="es-CO" sz="2900" b="0" strike="noStrike" spc="-1" dirty="0">
              <a:solidFill>
                <a:srgbClr val="000000"/>
              </a:solidFill>
              <a:latin typeface="Calibri"/>
            </a:endParaRPr>
          </a:p>
        </p:txBody>
      </p:sp>
      <p:sp>
        <p:nvSpPr>
          <p:cNvPr id="98" name="CustomShape 2"/>
          <p:cNvSpPr/>
          <p:nvPr/>
        </p:nvSpPr>
        <p:spPr>
          <a:xfrm>
            <a:off x="653538" y="1096920"/>
            <a:ext cx="10656720" cy="28440"/>
          </a:xfrm>
          <a:prstGeom prst="rect">
            <a:avLst/>
          </a:prstGeom>
          <a:gradFill rotWithShape="0">
            <a:gsLst>
              <a:gs pos="0">
                <a:srgbClr val="FFF200"/>
              </a:gs>
              <a:gs pos="45000">
                <a:srgbClr val="FF7A00"/>
              </a:gs>
              <a:gs pos="70000">
                <a:srgbClr val="FF0300"/>
              </a:gs>
              <a:gs pos="100000">
                <a:srgbClr val="4D0808"/>
              </a:gs>
            </a:gsLst>
            <a:lin ang="5400000"/>
          </a:gradFill>
          <a:ln>
            <a:solidFill>
              <a:srgbClr val="C0504D"/>
            </a:solidFill>
          </a:ln>
        </p:spPr>
        <p:style>
          <a:lnRef idx="1">
            <a:schemeClr val="accent2"/>
          </a:lnRef>
          <a:fillRef idx="3">
            <a:schemeClr val="accent2"/>
          </a:fillRef>
          <a:effectRef idx="2">
            <a:schemeClr val="accent2"/>
          </a:effectRef>
          <a:fontRef idx="minor"/>
        </p:style>
      </p:sp>
      <p:pic>
        <p:nvPicPr>
          <p:cNvPr id="7" name="6 Imagen"/>
          <p:cNvPicPr/>
          <p:nvPr/>
        </p:nvPicPr>
        <p:blipFill>
          <a:blip r:embed="rId2" cstate="print">
            <a:extLst>
              <a:ext uri="{28A0092B-C50C-407E-A947-70E740481C1C}">
                <a14:useLocalDpi xmlns:a14="http://schemas.microsoft.com/office/drawing/2010/main" val="0"/>
              </a:ext>
            </a:extLst>
          </a:blip>
          <a:stretch>
            <a:fillRect/>
          </a:stretch>
        </p:blipFill>
        <p:spPr>
          <a:xfrm>
            <a:off x="619571" y="353238"/>
            <a:ext cx="1305560" cy="478155"/>
          </a:xfrm>
          <a:prstGeom prst="rect">
            <a:avLst/>
          </a:prstGeom>
        </p:spPr>
      </p:pic>
      <p:pic>
        <p:nvPicPr>
          <p:cNvPr id="9" name="8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422" y="1405575"/>
            <a:ext cx="1609521" cy="1200950"/>
          </a:xfrm>
          <a:prstGeom prst="ellipse">
            <a:avLst/>
          </a:prstGeom>
          <a:ln>
            <a:noFill/>
          </a:ln>
          <a:effectLst>
            <a:softEdge rad="112500"/>
          </a:effectLst>
        </p:spPr>
      </p:pic>
      <p:pic>
        <p:nvPicPr>
          <p:cNvPr id="10" name="9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5030" y="2708920"/>
            <a:ext cx="1609200" cy="1152128"/>
          </a:xfrm>
          <a:prstGeom prst="ellipse">
            <a:avLst/>
          </a:prstGeom>
          <a:ln>
            <a:noFill/>
          </a:ln>
          <a:effectLst>
            <a:softEdge rad="112500"/>
          </a:effectLst>
        </p:spPr>
      </p:pic>
      <p:sp>
        <p:nvSpPr>
          <p:cNvPr id="17" name="CustomShape 3"/>
          <p:cNvSpPr/>
          <p:nvPr/>
        </p:nvSpPr>
        <p:spPr>
          <a:xfrm>
            <a:off x="4483822" y="1714317"/>
            <a:ext cx="5256584" cy="5834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spcAft>
                <a:spcPts val="601"/>
              </a:spcAft>
            </a:pPr>
            <a:r>
              <a:rPr lang="es-CO" sz="2800" b="0" strike="noStrike" spc="-1" dirty="0" smtClean="0">
                <a:solidFill>
                  <a:srgbClr val="C0504D"/>
                </a:solidFill>
                <a:latin typeface="Arial"/>
                <a:ea typeface="ＭＳ Ｐゴシック"/>
              </a:rPr>
              <a:t>1. </a:t>
            </a:r>
            <a:r>
              <a:rPr lang="es-CO" sz="2800" spc="-1" dirty="0" smtClean="0">
                <a:solidFill>
                  <a:srgbClr val="C0504D"/>
                </a:solidFill>
                <a:latin typeface="Arial"/>
                <a:ea typeface="ＭＳ Ｐゴシック"/>
              </a:rPr>
              <a:t>Descripción del proyecto</a:t>
            </a:r>
            <a:endParaRPr lang="es-CO" sz="2800" b="0" strike="noStrike" spc="-1" dirty="0">
              <a:latin typeface="Arial"/>
            </a:endParaRPr>
          </a:p>
        </p:txBody>
      </p:sp>
      <p:sp>
        <p:nvSpPr>
          <p:cNvPr id="18" name="CustomShape 3"/>
          <p:cNvSpPr/>
          <p:nvPr/>
        </p:nvSpPr>
        <p:spPr>
          <a:xfrm>
            <a:off x="4483822" y="3039277"/>
            <a:ext cx="5256584" cy="5834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spcAft>
                <a:spcPts val="601"/>
              </a:spcAft>
            </a:pPr>
            <a:r>
              <a:rPr lang="es-CO" sz="2800" b="0" strike="noStrike" spc="-1" dirty="0" smtClean="0">
                <a:solidFill>
                  <a:srgbClr val="C0504D"/>
                </a:solidFill>
                <a:latin typeface="Arial"/>
                <a:ea typeface="ＭＳ Ｐゴシック"/>
              </a:rPr>
              <a:t>2. Lenguaje utilizado</a:t>
            </a:r>
            <a:endParaRPr lang="es-CO" sz="2800" b="0" strike="noStrike" spc="-1" dirty="0">
              <a:latin typeface="Arial"/>
            </a:endParaRPr>
          </a:p>
        </p:txBody>
      </p:sp>
      <p:sp>
        <p:nvSpPr>
          <p:cNvPr id="19" name="CustomShape 3"/>
          <p:cNvSpPr/>
          <p:nvPr/>
        </p:nvSpPr>
        <p:spPr>
          <a:xfrm>
            <a:off x="4483822" y="4370229"/>
            <a:ext cx="5256584" cy="5834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spcAft>
                <a:spcPts val="601"/>
              </a:spcAft>
            </a:pPr>
            <a:r>
              <a:rPr lang="es-CO" sz="2800" b="0" strike="noStrike" spc="-1" dirty="0" smtClean="0">
                <a:solidFill>
                  <a:srgbClr val="C0504D"/>
                </a:solidFill>
                <a:latin typeface="Arial"/>
                <a:ea typeface="ＭＳ Ｐゴシック"/>
              </a:rPr>
              <a:t>3. Pantallas de ejecución del proyecto</a:t>
            </a:r>
            <a:endParaRPr lang="es-CO" sz="2800" b="0" strike="noStrike" spc="-1" dirty="0">
              <a:latin typeface="Arial"/>
            </a:endParaRPr>
          </a:p>
        </p:txBody>
      </p:sp>
      <p:pic>
        <p:nvPicPr>
          <p:cNvPr id="15"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592423" y="4005064"/>
            <a:ext cx="1703378" cy="1224135"/>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descr="Resultado de imagen para sistemas y computaciÃ³n ut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51959" y="182160"/>
            <a:ext cx="738939" cy="8203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75658" y="108360"/>
            <a:ext cx="10515240" cy="805680"/>
          </a:xfrm>
          <a:prstGeom prst="rect">
            <a:avLst/>
          </a:prstGeom>
          <a:noFill/>
          <a:ln>
            <a:noFill/>
          </a:ln>
        </p:spPr>
        <p:txBody>
          <a:bodyPr anchor="ctr">
            <a:normAutofit/>
          </a:bodyPr>
          <a:lstStyle/>
          <a:p>
            <a:pPr algn="ctr">
              <a:lnSpc>
                <a:spcPct val="100000"/>
              </a:lnSpc>
            </a:pPr>
            <a:r>
              <a:rPr lang="es-CO" sz="2900" b="1" strike="noStrike" spc="-1" dirty="0" smtClean="0">
                <a:solidFill>
                  <a:srgbClr val="C0504D"/>
                </a:solidFill>
                <a:latin typeface="Arial"/>
                <a:ea typeface="ＭＳ Ｐゴシック"/>
              </a:rPr>
              <a:t>1. Descripción del proyecto</a:t>
            </a:r>
            <a:endParaRPr lang="es-CO" sz="2900" b="0" strike="noStrike" spc="-1" dirty="0">
              <a:solidFill>
                <a:srgbClr val="000000"/>
              </a:solidFill>
              <a:latin typeface="Calibri"/>
            </a:endParaRPr>
          </a:p>
        </p:txBody>
      </p:sp>
      <p:sp>
        <p:nvSpPr>
          <p:cNvPr id="98" name="CustomShape 2"/>
          <p:cNvSpPr/>
          <p:nvPr/>
        </p:nvSpPr>
        <p:spPr>
          <a:xfrm>
            <a:off x="653538" y="1096920"/>
            <a:ext cx="10656720" cy="28440"/>
          </a:xfrm>
          <a:prstGeom prst="rect">
            <a:avLst/>
          </a:prstGeom>
          <a:gradFill rotWithShape="0">
            <a:gsLst>
              <a:gs pos="0">
                <a:srgbClr val="FFF200"/>
              </a:gs>
              <a:gs pos="45000">
                <a:srgbClr val="FF7A00"/>
              </a:gs>
              <a:gs pos="70000">
                <a:srgbClr val="FF0300"/>
              </a:gs>
              <a:gs pos="100000">
                <a:srgbClr val="4D0808"/>
              </a:gs>
            </a:gsLst>
            <a:lin ang="5400000"/>
          </a:gradFill>
          <a:ln>
            <a:solidFill>
              <a:srgbClr val="C0504D"/>
            </a:solidFill>
          </a:ln>
        </p:spPr>
        <p:style>
          <a:lnRef idx="1">
            <a:schemeClr val="accent2"/>
          </a:lnRef>
          <a:fillRef idx="3">
            <a:schemeClr val="accent2"/>
          </a:fillRef>
          <a:effectRef idx="2">
            <a:schemeClr val="accent2"/>
          </a:effectRef>
          <a:fontRef idx="minor"/>
        </p:style>
      </p:sp>
      <p:pic>
        <p:nvPicPr>
          <p:cNvPr id="7" name="6 Imagen"/>
          <p:cNvPicPr/>
          <p:nvPr/>
        </p:nvPicPr>
        <p:blipFill>
          <a:blip r:embed="rId3" cstate="print">
            <a:extLst>
              <a:ext uri="{28A0092B-C50C-407E-A947-70E740481C1C}">
                <a14:useLocalDpi xmlns:a14="http://schemas.microsoft.com/office/drawing/2010/main" val="0"/>
              </a:ext>
            </a:extLst>
          </a:blip>
          <a:stretch>
            <a:fillRect/>
          </a:stretch>
        </p:blipFill>
        <p:spPr>
          <a:xfrm>
            <a:off x="619571" y="353238"/>
            <a:ext cx="1305560" cy="478155"/>
          </a:xfrm>
          <a:prstGeom prst="rect">
            <a:avLst/>
          </a:prstGeom>
        </p:spPr>
      </p:pic>
      <p:pic>
        <p:nvPicPr>
          <p:cNvPr id="8" name="Picture 2" descr="Resultado de imagen para sistemas y computaciÃ³n ut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51959" y="182160"/>
            <a:ext cx="738939" cy="820310"/>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619571" y="1541983"/>
            <a:ext cx="10771327" cy="3416320"/>
          </a:xfrm>
          <a:prstGeom prst="rect">
            <a:avLst/>
          </a:prstGeom>
          <a:noFill/>
        </p:spPr>
        <p:txBody>
          <a:bodyPr wrap="square" rtlCol="0">
            <a:spAutoFit/>
          </a:bodyPr>
          <a:lstStyle/>
          <a:p>
            <a:pPr algn="just"/>
            <a:r>
              <a:rPr lang="es-ES_tradnl" sz="2400" dirty="0"/>
              <a:t>Uno de los problemas más grandes que se vive en las calles es el riesgo a accidentes, debido a múltiples factores que en mayoría no pueden ser controlados por el conductor. Lluvia, calles en mal estado, mes, son algunos de los factores que están implícitos en un accidente. Dar datos sueltos a un conductor para cada calle puede ser aún más riesgoso ya que son datos que tiene que procesar mientras va conduciendo y repetir el proceso en cada calle que transite, para ello se puede dar datos que reúnan y procese todos los datos en algo que el conductor puede controlar fácilmente: la velocidad, luces, precauciones.</a:t>
            </a:r>
            <a:endParaRPr lang="es-CO" sz="2400" dirty="0" smtClean="0"/>
          </a:p>
        </p:txBody>
      </p:sp>
    </p:spTree>
    <p:extLst>
      <p:ext uri="{BB962C8B-B14F-4D97-AF65-F5344CB8AC3E}">
        <p14:creationId xmlns:p14="http://schemas.microsoft.com/office/powerpoint/2010/main" val="396613977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75658" y="108360"/>
            <a:ext cx="10515240" cy="805680"/>
          </a:xfrm>
          <a:prstGeom prst="rect">
            <a:avLst/>
          </a:prstGeom>
          <a:noFill/>
          <a:ln>
            <a:noFill/>
          </a:ln>
        </p:spPr>
        <p:txBody>
          <a:bodyPr anchor="ctr">
            <a:normAutofit/>
          </a:bodyPr>
          <a:lstStyle/>
          <a:p>
            <a:pPr algn="ctr">
              <a:lnSpc>
                <a:spcPct val="100000"/>
              </a:lnSpc>
            </a:pPr>
            <a:r>
              <a:rPr lang="es-CO" sz="2900" b="1" spc="-1" dirty="0" smtClean="0">
                <a:solidFill>
                  <a:srgbClr val="C0504D"/>
                </a:solidFill>
                <a:latin typeface="Arial"/>
                <a:ea typeface="ＭＳ Ｐゴシック"/>
              </a:rPr>
              <a:t>2. Lenguaje utilizado</a:t>
            </a:r>
            <a:endParaRPr lang="es-CO" sz="2900" b="0" strike="noStrike" spc="-1" dirty="0">
              <a:solidFill>
                <a:srgbClr val="000000"/>
              </a:solidFill>
              <a:latin typeface="Calibri"/>
            </a:endParaRPr>
          </a:p>
        </p:txBody>
      </p:sp>
      <p:sp>
        <p:nvSpPr>
          <p:cNvPr id="98" name="CustomShape 2"/>
          <p:cNvSpPr/>
          <p:nvPr/>
        </p:nvSpPr>
        <p:spPr>
          <a:xfrm>
            <a:off x="653538" y="1096920"/>
            <a:ext cx="10656720" cy="28440"/>
          </a:xfrm>
          <a:prstGeom prst="rect">
            <a:avLst/>
          </a:prstGeom>
          <a:gradFill rotWithShape="0">
            <a:gsLst>
              <a:gs pos="0">
                <a:srgbClr val="FFF200"/>
              </a:gs>
              <a:gs pos="45000">
                <a:srgbClr val="FF7A00"/>
              </a:gs>
              <a:gs pos="70000">
                <a:srgbClr val="FF0300"/>
              </a:gs>
              <a:gs pos="100000">
                <a:srgbClr val="4D0808"/>
              </a:gs>
            </a:gsLst>
            <a:lin ang="5400000"/>
          </a:gradFill>
          <a:ln>
            <a:solidFill>
              <a:srgbClr val="C0504D"/>
            </a:solidFill>
          </a:ln>
        </p:spPr>
        <p:style>
          <a:lnRef idx="1">
            <a:schemeClr val="accent2"/>
          </a:lnRef>
          <a:fillRef idx="3">
            <a:schemeClr val="accent2"/>
          </a:fillRef>
          <a:effectRef idx="2">
            <a:schemeClr val="accent2"/>
          </a:effectRef>
          <a:fontRef idx="minor"/>
        </p:style>
      </p:sp>
      <p:pic>
        <p:nvPicPr>
          <p:cNvPr id="7" name="6 Imagen"/>
          <p:cNvPicPr/>
          <p:nvPr/>
        </p:nvPicPr>
        <p:blipFill>
          <a:blip r:embed="rId3" cstate="print">
            <a:extLst>
              <a:ext uri="{28A0092B-C50C-407E-A947-70E740481C1C}">
                <a14:useLocalDpi xmlns:a14="http://schemas.microsoft.com/office/drawing/2010/main" val="0"/>
              </a:ext>
            </a:extLst>
          </a:blip>
          <a:stretch>
            <a:fillRect/>
          </a:stretch>
        </p:blipFill>
        <p:spPr>
          <a:xfrm>
            <a:off x="619571" y="353238"/>
            <a:ext cx="1305560" cy="478155"/>
          </a:xfrm>
          <a:prstGeom prst="rect">
            <a:avLst/>
          </a:prstGeom>
        </p:spPr>
      </p:pic>
      <p:pic>
        <p:nvPicPr>
          <p:cNvPr id="8" name="Picture 2" descr="Resultado de imagen para sistemas y computaciÃ³n ut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51959" y="182160"/>
            <a:ext cx="738939" cy="820310"/>
          </a:xfrm>
          <a:prstGeom prst="rect">
            <a:avLst/>
          </a:prstGeom>
          <a:noFill/>
          <a:extLst>
            <a:ext uri="{909E8E84-426E-40DD-AFC4-6F175D3DCCD1}">
              <a14:hiddenFill xmlns:a14="http://schemas.microsoft.com/office/drawing/2010/main">
                <a:solidFill>
                  <a:srgbClr val="FFFFFF"/>
                </a:solidFill>
              </a14:hiddenFill>
            </a:ext>
          </a:extLst>
        </p:spPr>
      </p:pic>
      <p:sp>
        <p:nvSpPr>
          <p:cNvPr id="10" name="9 CuadroTexto"/>
          <p:cNvSpPr txBox="1"/>
          <p:nvPr/>
        </p:nvSpPr>
        <p:spPr>
          <a:xfrm>
            <a:off x="619571" y="1541983"/>
            <a:ext cx="10771327" cy="461665"/>
          </a:xfrm>
          <a:prstGeom prst="rect">
            <a:avLst/>
          </a:prstGeom>
          <a:noFill/>
        </p:spPr>
        <p:txBody>
          <a:bodyPr wrap="square" rtlCol="0">
            <a:spAutoFit/>
          </a:bodyPr>
          <a:lstStyle/>
          <a:p>
            <a:pPr algn="ctr"/>
            <a:r>
              <a:rPr lang="es-CO" sz="2400" dirty="0" smtClean="0"/>
              <a:t>El lenguaje empleado es C++</a:t>
            </a:r>
          </a:p>
        </p:txBody>
      </p:sp>
    </p:spTree>
    <p:extLst>
      <p:ext uri="{BB962C8B-B14F-4D97-AF65-F5344CB8AC3E}">
        <p14:creationId xmlns:p14="http://schemas.microsoft.com/office/powerpoint/2010/main" val="27134853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75658" y="108360"/>
            <a:ext cx="10515240" cy="805680"/>
          </a:xfrm>
          <a:prstGeom prst="rect">
            <a:avLst/>
          </a:prstGeom>
          <a:noFill/>
          <a:ln>
            <a:noFill/>
          </a:ln>
        </p:spPr>
        <p:txBody>
          <a:bodyPr anchor="ctr">
            <a:normAutofit/>
          </a:bodyPr>
          <a:lstStyle/>
          <a:p>
            <a:pPr algn="ctr">
              <a:lnSpc>
                <a:spcPct val="100000"/>
              </a:lnSpc>
            </a:pPr>
            <a:r>
              <a:rPr lang="es-CO" sz="2900" b="1" strike="noStrike" spc="-1" dirty="0" smtClean="0">
                <a:solidFill>
                  <a:srgbClr val="C0504D"/>
                </a:solidFill>
                <a:latin typeface="Arial"/>
                <a:ea typeface="ＭＳ Ｐゴシック"/>
              </a:rPr>
              <a:t>3. Pantalla de ejecución del proyecto</a:t>
            </a:r>
            <a:endParaRPr lang="es-CO" sz="2900" b="0" strike="noStrike" spc="-1" dirty="0">
              <a:solidFill>
                <a:srgbClr val="000000"/>
              </a:solidFill>
              <a:latin typeface="Calibri"/>
            </a:endParaRPr>
          </a:p>
        </p:txBody>
      </p:sp>
      <p:sp>
        <p:nvSpPr>
          <p:cNvPr id="98" name="CustomShape 2"/>
          <p:cNvSpPr/>
          <p:nvPr/>
        </p:nvSpPr>
        <p:spPr>
          <a:xfrm>
            <a:off x="653538" y="1096920"/>
            <a:ext cx="10656720" cy="28440"/>
          </a:xfrm>
          <a:prstGeom prst="rect">
            <a:avLst/>
          </a:prstGeom>
          <a:gradFill rotWithShape="0">
            <a:gsLst>
              <a:gs pos="0">
                <a:srgbClr val="FFF200"/>
              </a:gs>
              <a:gs pos="45000">
                <a:srgbClr val="FF7A00"/>
              </a:gs>
              <a:gs pos="70000">
                <a:srgbClr val="FF0300"/>
              </a:gs>
              <a:gs pos="100000">
                <a:srgbClr val="4D0808"/>
              </a:gs>
            </a:gsLst>
            <a:lin ang="5400000"/>
          </a:gradFill>
          <a:ln>
            <a:solidFill>
              <a:srgbClr val="C0504D"/>
            </a:solidFill>
          </a:ln>
        </p:spPr>
        <p:style>
          <a:lnRef idx="1">
            <a:schemeClr val="accent2"/>
          </a:lnRef>
          <a:fillRef idx="3">
            <a:schemeClr val="accent2"/>
          </a:fillRef>
          <a:effectRef idx="2">
            <a:schemeClr val="accent2"/>
          </a:effectRef>
          <a:fontRef idx="minor"/>
        </p:style>
      </p:sp>
      <p:pic>
        <p:nvPicPr>
          <p:cNvPr id="7" name="6 Imagen"/>
          <p:cNvPicPr/>
          <p:nvPr/>
        </p:nvPicPr>
        <p:blipFill>
          <a:blip r:embed="rId3" cstate="print">
            <a:extLst>
              <a:ext uri="{28A0092B-C50C-407E-A947-70E740481C1C}">
                <a14:useLocalDpi xmlns:a14="http://schemas.microsoft.com/office/drawing/2010/main" val="0"/>
              </a:ext>
            </a:extLst>
          </a:blip>
          <a:stretch>
            <a:fillRect/>
          </a:stretch>
        </p:blipFill>
        <p:spPr>
          <a:xfrm>
            <a:off x="619571" y="353238"/>
            <a:ext cx="1305560" cy="478155"/>
          </a:xfrm>
          <a:prstGeom prst="rect">
            <a:avLst/>
          </a:prstGeom>
        </p:spPr>
      </p:pic>
      <p:pic>
        <p:nvPicPr>
          <p:cNvPr id="8" name="Picture 2" descr="Resultado de imagen para sistemas y computaciÃ³n ut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51959" y="182160"/>
            <a:ext cx="738939" cy="82031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3676" y="1700808"/>
            <a:ext cx="7679203" cy="4424907"/>
          </a:xfrm>
          <a:prstGeom prst="rect">
            <a:avLst/>
          </a:prstGeom>
        </p:spPr>
      </p:pic>
    </p:spTree>
    <p:extLst>
      <p:ext uri="{BB962C8B-B14F-4D97-AF65-F5344CB8AC3E}">
        <p14:creationId xmlns:p14="http://schemas.microsoft.com/office/powerpoint/2010/main" val="27134853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75658" y="108360"/>
            <a:ext cx="10515240" cy="805680"/>
          </a:xfrm>
          <a:prstGeom prst="rect">
            <a:avLst/>
          </a:prstGeom>
          <a:noFill/>
          <a:ln>
            <a:noFill/>
          </a:ln>
        </p:spPr>
        <p:txBody>
          <a:bodyPr anchor="ctr">
            <a:normAutofit/>
          </a:bodyPr>
          <a:lstStyle/>
          <a:p>
            <a:pPr algn="ctr">
              <a:lnSpc>
                <a:spcPct val="100000"/>
              </a:lnSpc>
            </a:pPr>
            <a:r>
              <a:rPr lang="es-CO" sz="2900" b="1" strike="noStrike" spc="-1" dirty="0" smtClean="0">
                <a:solidFill>
                  <a:srgbClr val="C0504D"/>
                </a:solidFill>
                <a:latin typeface="Arial"/>
                <a:ea typeface="ＭＳ Ｐゴシック"/>
              </a:rPr>
              <a:t>3. Pantalla de ejecución del proyecto</a:t>
            </a:r>
            <a:endParaRPr lang="es-CO" sz="2900" b="0" strike="noStrike" spc="-1" dirty="0">
              <a:solidFill>
                <a:srgbClr val="000000"/>
              </a:solidFill>
              <a:latin typeface="Calibri"/>
            </a:endParaRPr>
          </a:p>
        </p:txBody>
      </p:sp>
      <p:sp>
        <p:nvSpPr>
          <p:cNvPr id="98" name="CustomShape 2"/>
          <p:cNvSpPr/>
          <p:nvPr/>
        </p:nvSpPr>
        <p:spPr>
          <a:xfrm>
            <a:off x="653538" y="1096920"/>
            <a:ext cx="10656720" cy="28440"/>
          </a:xfrm>
          <a:prstGeom prst="rect">
            <a:avLst/>
          </a:prstGeom>
          <a:gradFill rotWithShape="0">
            <a:gsLst>
              <a:gs pos="0">
                <a:srgbClr val="FFF200"/>
              </a:gs>
              <a:gs pos="45000">
                <a:srgbClr val="FF7A00"/>
              </a:gs>
              <a:gs pos="70000">
                <a:srgbClr val="FF0300"/>
              </a:gs>
              <a:gs pos="100000">
                <a:srgbClr val="4D0808"/>
              </a:gs>
            </a:gsLst>
            <a:lin ang="5400000"/>
          </a:gradFill>
          <a:ln>
            <a:solidFill>
              <a:srgbClr val="C0504D"/>
            </a:solidFill>
          </a:ln>
        </p:spPr>
        <p:style>
          <a:lnRef idx="1">
            <a:schemeClr val="accent2"/>
          </a:lnRef>
          <a:fillRef idx="3">
            <a:schemeClr val="accent2"/>
          </a:fillRef>
          <a:effectRef idx="2">
            <a:schemeClr val="accent2"/>
          </a:effectRef>
          <a:fontRef idx="minor"/>
        </p:style>
      </p:sp>
      <p:pic>
        <p:nvPicPr>
          <p:cNvPr id="7" name="6 Imagen"/>
          <p:cNvPicPr/>
          <p:nvPr/>
        </p:nvPicPr>
        <p:blipFill>
          <a:blip r:embed="rId3" cstate="print">
            <a:extLst>
              <a:ext uri="{28A0092B-C50C-407E-A947-70E740481C1C}">
                <a14:useLocalDpi xmlns:a14="http://schemas.microsoft.com/office/drawing/2010/main" val="0"/>
              </a:ext>
            </a:extLst>
          </a:blip>
          <a:stretch>
            <a:fillRect/>
          </a:stretch>
        </p:blipFill>
        <p:spPr>
          <a:xfrm>
            <a:off x="619571" y="353238"/>
            <a:ext cx="1305560" cy="478155"/>
          </a:xfrm>
          <a:prstGeom prst="rect">
            <a:avLst/>
          </a:prstGeom>
        </p:spPr>
      </p:pic>
      <p:pic>
        <p:nvPicPr>
          <p:cNvPr id="8" name="Picture 2" descr="Resultado de imagen para sistemas y computaciÃ³n ut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51959" y="182160"/>
            <a:ext cx="738939" cy="82031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91365" y="1844824"/>
            <a:ext cx="5083826" cy="3983364"/>
          </a:xfrm>
          <a:prstGeom prst="rect">
            <a:avLst/>
          </a:prstGeom>
        </p:spPr>
      </p:pic>
    </p:spTree>
    <p:extLst>
      <p:ext uri="{BB962C8B-B14F-4D97-AF65-F5344CB8AC3E}">
        <p14:creationId xmlns:p14="http://schemas.microsoft.com/office/powerpoint/2010/main" val="172416470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75658" y="108360"/>
            <a:ext cx="10515240" cy="805680"/>
          </a:xfrm>
          <a:prstGeom prst="rect">
            <a:avLst/>
          </a:prstGeom>
          <a:noFill/>
          <a:ln>
            <a:noFill/>
          </a:ln>
        </p:spPr>
        <p:txBody>
          <a:bodyPr anchor="ctr">
            <a:normAutofit/>
          </a:bodyPr>
          <a:lstStyle/>
          <a:p>
            <a:pPr algn="ctr">
              <a:lnSpc>
                <a:spcPct val="100000"/>
              </a:lnSpc>
            </a:pPr>
            <a:r>
              <a:rPr lang="es-CO" sz="2900" b="1" strike="noStrike" spc="-1" dirty="0" smtClean="0">
                <a:solidFill>
                  <a:srgbClr val="C0504D"/>
                </a:solidFill>
                <a:latin typeface="Arial"/>
                <a:ea typeface="ＭＳ Ｐゴシック"/>
              </a:rPr>
              <a:t>3. Pantalla de ejecución del proyecto</a:t>
            </a:r>
            <a:endParaRPr lang="es-CO" sz="2900" b="0" strike="noStrike" spc="-1" dirty="0">
              <a:solidFill>
                <a:srgbClr val="000000"/>
              </a:solidFill>
              <a:latin typeface="Calibri"/>
            </a:endParaRPr>
          </a:p>
        </p:txBody>
      </p:sp>
      <p:sp>
        <p:nvSpPr>
          <p:cNvPr id="98" name="CustomShape 2"/>
          <p:cNvSpPr/>
          <p:nvPr/>
        </p:nvSpPr>
        <p:spPr>
          <a:xfrm>
            <a:off x="653538" y="1096920"/>
            <a:ext cx="10656720" cy="28440"/>
          </a:xfrm>
          <a:prstGeom prst="rect">
            <a:avLst/>
          </a:prstGeom>
          <a:gradFill rotWithShape="0">
            <a:gsLst>
              <a:gs pos="0">
                <a:srgbClr val="FFF200"/>
              </a:gs>
              <a:gs pos="45000">
                <a:srgbClr val="FF7A00"/>
              </a:gs>
              <a:gs pos="70000">
                <a:srgbClr val="FF0300"/>
              </a:gs>
              <a:gs pos="100000">
                <a:srgbClr val="4D0808"/>
              </a:gs>
            </a:gsLst>
            <a:lin ang="5400000"/>
          </a:gradFill>
          <a:ln>
            <a:solidFill>
              <a:srgbClr val="C0504D"/>
            </a:solidFill>
          </a:ln>
        </p:spPr>
        <p:style>
          <a:lnRef idx="1">
            <a:schemeClr val="accent2"/>
          </a:lnRef>
          <a:fillRef idx="3">
            <a:schemeClr val="accent2"/>
          </a:fillRef>
          <a:effectRef idx="2">
            <a:schemeClr val="accent2"/>
          </a:effectRef>
          <a:fontRef idx="minor"/>
        </p:style>
      </p:sp>
      <p:pic>
        <p:nvPicPr>
          <p:cNvPr id="7" name="6 Imagen"/>
          <p:cNvPicPr/>
          <p:nvPr/>
        </p:nvPicPr>
        <p:blipFill>
          <a:blip r:embed="rId3" cstate="print">
            <a:extLst>
              <a:ext uri="{28A0092B-C50C-407E-A947-70E740481C1C}">
                <a14:useLocalDpi xmlns:a14="http://schemas.microsoft.com/office/drawing/2010/main" val="0"/>
              </a:ext>
            </a:extLst>
          </a:blip>
          <a:stretch>
            <a:fillRect/>
          </a:stretch>
        </p:blipFill>
        <p:spPr>
          <a:xfrm>
            <a:off x="619571" y="353238"/>
            <a:ext cx="1305560" cy="478155"/>
          </a:xfrm>
          <a:prstGeom prst="rect">
            <a:avLst/>
          </a:prstGeom>
        </p:spPr>
      </p:pic>
      <p:pic>
        <p:nvPicPr>
          <p:cNvPr id="8" name="Picture 2" descr="Resultado de imagen para sistemas y computaciÃ³n ut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51959" y="182160"/>
            <a:ext cx="738939" cy="82031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1664" y="1308240"/>
            <a:ext cx="6077970" cy="4762312"/>
          </a:xfrm>
          <a:prstGeom prst="rect">
            <a:avLst/>
          </a:prstGeom>
        </p:spPr>
      </p:pic>
    </p:spTree>
    <p:extLst>
      <p:ext uri="{BB962C8B-B14F-4D97-AF65-F5344CB8AC3E}">
        <p14:creationId xmlns:p14="http://schemas.microsoft.com/office/powerpoint/2010/main" val="63173314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997</TotalTime>
  <Words>203</Words>
  <Application>Microsoft Macintosh PowerPoint</Application>
  <PresentationFormat>Panorámica</PresentationFormat>
  <Paragraphs>21</Paragraphs>
  <Slides>7</Slides>
  <Notes>5</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7</vt:i4>
      </vt:variant>
    </vt:vector>
  </HeadingPairs>
  <TitlesOfParts>
    <vt:vector size="18" baseType="lpstr">
      <vt:lpstr>Calibri</vt:lpstr>
      <vt:lpstr>Calibri Light</vt:lpstr>
      <vt:lpstr>Cambria Math</vt:lpstr>
      <vt:lpstr>DejaVu Sans</vt:lpstr>
      <vt:lpstr>ＭＳ Ｐゴシック</vt:lpstr>
      <vt:lpstr>Symbol</vt:lpstr>
      <vt:lpstr>Times New Roman</vt:lpstr>
      <vt:lpstr>Wingdings</vt:lpstr>
      <vt:lpstr>Arial</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utp</dc:creator>
  <cp:lastModifiedBy>Usuario de Microsoft Office</cp:lastModifiedBy>
  <cp:revision>311</cp:revision>
  <dcterms:created xsi:type="dcterms:W3CDTF">2016-10-07T22:04:59Z</dcterms:created>
  <dcterms:modified xsi:type="dcterms:W3CDTF">2019-06-19T21:35:18Z</dcterms:modified>
  <dc:language>es-CO</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true</vt:bool>
  </property>
  <property fmtid="{D5CDD505-2E9C-101B-9397-08002B2CF9AE}" pid="5" name="LinksUpToDate">
    <vt:bool>true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true</vt:bool>
  </property>
  <property fmtid="{D5CDD505-2E9C-101B-9397-08002B2CF9AE}" pid="10" name="ShareDoc">
    <vt:bool>true</vt:bool>
  </property>
  <property fmtid="{D5CDD505-2E9C-101B-9397-08002B2CF9AE}" pid="11" name="Slides">
    <vt:i4>18</vt:i4>
  </property>
</Properties>
</file>