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6" r:id="rId3"/>
    <p:sldId id="279" r:id="rId4"/>
    <p:sldId id="257" r:id="rId5"/>
    <p:sldId id="280" r:id="rId6"/>
    <p:sldId id="281" r:id="rId7"/>
    <p:sldId id="282" r:id="rId8"/>
    <p:sldId id="258" r:id="rId9"/>
    <p:sldId id="288" r:id="rId10"/>
    <p:sldId id="293" r:id="rId11"/>
    <p:sldId id="296" r:id="rId12"/>
    <p:sldId id="297" r:id="rId13"/>
  </p:sldIdLst>
  <p:sldSz cx="9144000" cy="6858000" type="screen4x3"/>
  <p:notesSz cx="6858000" cy="91011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98B62B-CEC2-4507-93F6-4F808DEA50EF}" type="datetimeFigureOut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4393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4393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DAB957-99D1-4313-8299-B65E15766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40EF7A-524C-4A0D-AA74-A4A6C9563033}" type="datetimeFigureOut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4113" y="682625"/>
            <a:ext cx="4549775" cy="341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22763"/>
            <a:ext cx="54864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4393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4393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3A42C0-620A-49EB-9A60-9541915BB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088" y="8644393"/>
            <a:ext cx="2972472" cy="4553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8" tIns="45715" rIns="91428" bIns="45715"/>
          <a:lstStyle/>
          <a:p>
            <a:fld id="{7B54E219-F718-49CA-9565-F8F8CAB272B6}" type="slidenum">
              <a:rPr lang="en-US">
                <a:ea typeface="DejaVu Sans" charset="0"/>
                <a:cs typeface="DejaVu Sans" charset="0"/>
              </a:rPr>
              <a:pPr/>
              <a:t>1</a:t>
            </a:fld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4088" y="8644393"/>
            <a:ext cx="2972472" cy="45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5" rIns="91428" bIns="45715" anchor="b"/>
          <a:lstStyle/>
          <a:p>
            <a:pPr algn="r"/>
            <a:fld id="{3F1A31F8-DC5C-493D-9E35-6F108BA8303C}" type="slidenum">
              <a:rPr lang="en-US" sz="1200">
                <a:latin typeface="Calibri" pitchFamily="34" charset="0"/>
                <a:ea typeface="DejaVu Sans" charset="0"/>
                <a:cs typeface="DejaVu Sans" charset="0"/>
              </a:rPr>
              <a:pPr algn="r"/>
              <a:t>1</a:t>
            </a:fld>
            <a:endParaRPr lang="en-US" sz="1200" dirty="0">
              <a:latin typeface="Calibri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884088" y="8644393"/>
            <a:ext cx="2972472" cy="45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5" rIns="91428" bIns="45715" anchor="b"/>
          <a:lstStyle/>
          <a:p>
            <a:pPr algn="r"/>
            <a:fld id="{8975228E-7EE5-4A8C-9226-2B1A3AF39DEB}" type="slidenum">
              <a:rPr lang="en-US" sz="1200">
                <a:latin typeface="Times New Roman" pitchFamily="16" charset="0"/>
                <a:ea typeface="DejaVu Sans" charset="0"/>
                <a:cs typeface="DejaVu Sans" charset="0"/>
              </a:rPr>
              <a:pPr algn="r"/>
              <a:t>1</a:t>
            </a:fld>
            <a:endParaRPr lang="en-US" sz="1200" dirty="0"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8738" y="873125"/>
            <a:ext cx="4194175" cy="3144838"/>
          </a:xfrm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33557B-4C6E-426A-9EB9-B85DA2A296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AEA9CC-920A-49A8-9E84-90BBAF57FDA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509FE-662B-4F9A-8E3F-9D9494F77A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D77C0-26EA-4ECA-9630-9292043C24E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EC45A2-2471-479E-92FE-C7C19BE206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C85F7F-0DB1-4C7C-BBB7-A114072E77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DE56EC-5482-4D82-8F88-525574BE74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380F6-D7A3-48BD-8027-80BE3AD0EC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>
              <a:defRPr/>
            </a:pPr>
            <a:fld id="{21CD42E5-AC2B-48D9-8152-BF04E1E9E22D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53ADAD0C-6A3A-40F4-B3EE-0C039888B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8FE0C-89A0-42BA-8BDC-145DA7A7E883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7E92813D-6F68-4867-A77F-4596776EA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8FE0C-89A0-42BA-8BDC-145DA7A7E883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7E92813D-6F68-4867-A77F-4596776EA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8FE0C-89A0-42BA-8BDC-145DA7A7E883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7E92813D-6F68-4867-A77F-4596776EA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75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8FE0C-89A0-42BA-8BDC-145DA7A7E883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7E92813D-6F68-4867-A77F-4596776EA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8FE0C-89A0-42BA-8BDC-145DA7A7E883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2813D-6F68-4867-A77F-4596776EA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8FE0C-89A0-42BA-8BDC-145DA7A7E883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2813D-6F68-4867-A77F-4596776EA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42972-D8B0-4D3E-9418-6C271A4EDC4B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3F921-FE82-44C5-887F-FE16291D7C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fld id="{2C7DBFA0-EC36-456D-B7A0-1C3BF51D1E41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C34900AC-C8E2-4DF3-B5CF-A3A756C4C2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FC4202-E6D7-495B-AC33-0AD0865461ED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07D6A-51AE-4ACC-9CA7-7645E473B3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fld id="{73F1BC34-B2C9-4655-94A6-7E54A556EDFA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95E811DD-EB5F-4480-B8A9-2CDA9DD288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4D947-57EF-4E26-92FB-1E2459A0CCBA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3253E-6C4B-4E64-82C3-80F172FD38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FD234-16D5-41CF-B771-FB2D8D956872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E3333-6E3B-4E98-8740-BEB9472466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04932E-7144-4FF9-B9A5-F0C6E138D45E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B8F7E-B30F-4AAB-969F-ED96073ED4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E16814-E01C-4EC4-BFC2-BAD6C81972A8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46BF5-0A5D-4F9A-BA78-A1035A09BC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ADF0E-EC13-47C9-95A0-B2DAF644BF6E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43049-508E-4A0E-AD2D-338D5C7978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DA21DC-96EC-4000-B33E-B1273607DDF6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590F6-B15A-40CD-95F6-E3A813CA53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18FE0C-89A0-42BA-8BDC-145DA7A7E883}" type="datetimeFigureOut">
              <a:rPr lang="en-US" smtClean="0"/>
              <a:pPr>
                <a:defRPr/>
              </a:pPr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92813D-6F68-4867-A77F-4596776EA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earch?q=Swarm+Intelligence+#rs=search" TargetMode="External"/><Relationship Id="rId2" Type="http://schemas.openxmlformats.org/officeDocument/2006/relationships/hyperlink" Target="https://scholar.google.com/scholar?hl=en&amp;as_sdt=0%2C5&amp;q=swarm+intelligence&amp;btnG=&amp;oq=swarm+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model.com/?s=swarm%20inteligence" TargetMode="External"/><Relationship Id="rId5" Type="http://schemas.openxmlformats.org/officeDocument/2006/relationships/hyperlink" Target="https://www.canva.com/templates/?query=swarm-ineligence" TargetMode="External"/><Relationship Id="rId4" Type="http://schemas.openxmlformats.org/officeDocument/2006/relationships/hyperlink" Target="https://create.microsoft.com/en-us/search?query=swarm%20inteligence&amp;filters=powerpoin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A38D86-4474-3CA3-D78E-3E1739A936E8}"/>
              </a:ext>
            </a:extLst>
          </p:cNvPr>
          <p:cNvSpPr/>
          <p:nvPr/>
        </p:nvSpPr>
        <p:spPr>
          <a:xfrm>
            <a:off x="251520" y="685800"/>
            <a:ext cx="7368480" cy="1219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56481" y="761841"/>
            <a:ext cx="7087319" cy="114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 anchor="ctr"/>
          <a:lstStyle/>
          <a:p>
            <a:pPr algn="ctr"/>
            <a:r>
              <a:rPr lang="en-US" sz="4800" dirty="0">
                <a:ea typeface="DejaVu Sans" charset="0"/>
                <a:cs typeface="DejaVu Sans" charset="0"/>
              </a:rPr>
              <a:t>VIDYASAGAR UNIVERSITY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251520" y="5733256"/>
            <a:ext cx="8611200" cy="95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6" charset="0"/>
                <a:ea typeface="DejaVu Sans" charset="0"/>
                <a:cs typeface="DejaVu Sans" charset="0"/>
              </a:rPr>
              <a:t>Submitted To:			                                             Submitted By:</a:t>
            </a:r>
          </a:p>
          <a:p>
            <a:r>
              <a:rPr lang="en-US" dirty="0">
                <a:latin typeface="Times New Roman" pitchFamily="16" charset="0"/>
                <a:ea typeface="DejaVu Sans" charset="0"/>
                <a:cs typeface="DejaVu Sans" charset="0"/>
              </a:rPr>
              <a:t> Department of computer science(VU)</a:t>
            </a:r>
            <a:r>
              <a:rPr lang="en-US" dirty="0">
                <a:solidFill>
                  <a:schemeClr val="tx1"/>
                </a:solidFill>
                <a:latin typeface="Times New Roman" pitchFamily="16" charset="0"/>
                <a:ea typeface="DejaVu Sans" charset="0"/>
                <a:cs typeface="DejaVu Sans" charset="0"/>
              </a:rPr>
              <a:t>                                    Name:-  Rimi Jana , 												Roll No.:-</a:t>
            </a:r>
            <a:r>
              <a:rPr lang="en-US" dirty="0">
                <a:solidFill>
                  <a:schemeClr val="tx1"/>
                </a:solidFill>
                <a:ea typeface="DejaVu Sans" charset="0"/>
                <a:cs typeface="DejaVu Sans" charset="0"/>
              </a:rPr>
              <a:t> VU/PG/22/26/02-IIIS-0020</a:t>
            </a:r>
            <a:r>
              <a:rPr lang="en-US" dirty="0">
                <a:solidFill>
                  <a:schemeClr val="tx1"/>
                </a:solidFill>
                <a:latin typeface="Times New Roman" pitchFamily="16" charset="0"/>
                <a:ea typeface="DejaVu Sans" charset="0"/>
                <a:cs typeface="DejaVu Sans" charset="0"/>
              </a:rPr>
              <a:t>               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2221920" y="2668601"/>
            <a:ext cx="3961440" cy="163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6" charset="0"/>
              <a:ea typeface="DejaVu Sans" charset="0"/>
              <a:cs typeface="DejaVu Sans" charset="0"/>
            </a:endParaRP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Swarm Intelligence (SI)</a:t>
            </a:r>
            <a:endParaRPr lang="en-US" sz="29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5367" name="AutoShape 2" descr="data:image/jpeg;base64,/9j/4AAQSkZJRgABAQAAAQABAAD/2wCEAAkGBxMSEhUUEhQWFRUXGB4WGBgXGB0XHBoYFxgYHBcVFxYcHCggGhwlHBQaITEhJSkrLi4uFx8zODQsNygtLisBCgoKDg0OGxAQGywmICQsLCwsLCwsLCwsLCwsLCwsLCwsLCwsLCwsLCwsLCwsLCwsLCwsLCwsLCwsLCwsLCwsLv/AABEIAIUBegMBIgACEQEDEQH/xAAcAAABBAMBAAAAAAAAAAAAAAAFAgMEBgABBwj/xABEEAACAQIEAwUEBwYFBAEFAAABAgMAEQQSITEFQVEGEyJhcYGRofAHFDJSscHRFRYjQuHxM2JygpIkQ5OywhdTY3Oi/8QAGgEAAwEBAQEAAAAAAAAAAAAAAQIDAAQFBv/EACwRAAICAgEEAQMDBAMAAAAAAAABAhEDEiEEEzFBUSIyYXGR8BShwdFCYoH/2gAMAwEAAhEDEQA/AOWJiU0v5X387/lShOl/Z5/atUMobDT5Hl7aWAwJ08zr0/GvYU5HA4ommVLC2+nXpr8adDx6+ptvtbT49aGqWFtNvzpwStrp5b+VtevWnWQVwJ94/m/TS/t6Vpgnit/t/OoYnbTTz934bU4JmAOnX4299qbZC6slFEuOl9d9tPjvtSREtj15enOmlxDaemXf5sdaV9bJDaaE39396NoFMeECX9g6731+FWXhOHRI1sNTqTzIPWq5HizfbkBvbmNb/CrBg8b/AA10+b32+FLk8BhdhAZfm/XX4UggW87/AApoYrX2W36+ftrQxNgPX5FRopY6wW56cvWkNlt8+2h+J4nb+/Tr1q69nccmD4Z+0CiyTSy9zDnFwuUsCQOR8DnzsBUpSSHimytWXX4flWtNPn0qynjh4scPh+5VMSzEGYCymMBi3h3awW++4O16XjuB4VosS2FxDySYLWUOoCkAtmyEAbd2/X7PnehvH2Gn6KsWGvwrfeC46X+FXnh/ZDDscPFLNKs88JmKKq2TRbliRsC1h1NDOJcAgGFjmgneRmnGFBZQqu5YqTGNwLg7k3ANZZIG1kVkTC3nWxiB8PjV0xPZDCNNPhYsRIcTHH32UquQWt4SQL/9xfTMN6rx4ADh8BLnbvcZMIwmlhGSw7za5Nsp/wB1buxNowb9YX59f0rX1hb+z462/KrxwDgWCw8+NaR3kXBKCc6hlGZA/eWAszAqygeXpUbg/YWORInkkxH/AFF2hMceYJHq0bYh8tlLKV08OptyvQ7yD22U4zLbz+b1oyrc9OVWLhfZGIQ4iXGTtEsGIaG6KDnyEKSBYm5JsOlA+A4VZcfHFHmaJpgql7ZmjDXzNYDUoLkWo9xG1Y3Gua1t/m1GMFwFnJ0NuVdG4/xcwd86y4MJGC2VmHeeFbsMo3a4Nh6UIxCRCaHBzYlo8XiELoiICqaMbP1+w3MXymhHLGrZpQldIEQ8EgjAMjC/MD9aRPx3Cw6Iqk+/+lD8HwhHw2JxHEMU8CYfEthyUGYMY2CtlFiSSxIFhyvUnhf0fQyrE7zYq2JLNAY4sypFbNE+JfJZSylTbw6tbW16EupivtNHA35I47WZyQBa3K9YeP25Ch3Dey8MeGxWJxuIkiXDYl8NeNQ2cxsEJVTrdmJA6bnnR6TshEeJLghM1jh/rN2C95YPkyclLE63tsDppWh1N/caWCvAPPaH0ppuPk7EVMxfZmJMZhIoXnDSSDPHPHZlVTcuGACOtlOgJ33p/jfDopZcZjMZO0eGglGHHdIM7umVWCrqBZiRsb67Wp++he0A5eMsedQpuIE86OcH7LYfFY2SGDFiaBIhLmjyl2ubd2L+HMCNW28S6a6Cu2PC4cK6LE81yLvHPGUdOhzABXB1Hhv9nc0ry3whljrkFy4qmGmqK0lMmWuedstGid3lQMV2d7zM8Y00JA9NbVgnohwbtHHFKUlPgYDXobb1XpFDapE+octbiU7E4IqbGopSup8Z4BHOvewlWB5qbj+hqlY3hDIbEGunJ0nuJHH1HyALUoGpsmEI5U00B6VzvDJF1kTG1enFmpsxmklTWUpRNSZLXFU8mMobeszGnXUSQjxJhlMd507+0POgQkpXemqLqRXgQ+MRp88/7U8s9ydfL30NC1sCpRzyKPGgkJrga/I/vSg++vzb4UOFKFUWdiPGgiCNNfL3/wB63ffX52oep2+NOqR8/CqLLYjgS8l7a+fz7q13R11209/9qbjYfPWpCkfPwqipiO0KWFrgX8vd/aiEDHINeVRoSvw+POnBKoPt+Faa4BF8k1ZGvvy/K4rbM1t6jrOvz1pwTpbzqVDWDcTmvVp7L9s44cI2CxuF+tYcuZEAbIyNvYdRe5uCCLncHQJIYyaYIT5+FQlisqslFoxf0mTfWsNLDAkUGFBWPDg6FWXK2ZrfaymwIHh89b5xnt5C0E0GCwhw64p8+JZpC7OCbvHH90G5F9hmNlF71UWRPn0/WkmNaTsj90vT/SiPrsuLGGIJwv1aJe8Fo9cxc+HXW2mm1P8AYjj64qTheCyd3HhXaeR2cWd1RyGtYW8bnmd6520K/Pwp2PDod/npQ7LN3DoHaH6R4g+MbCYXu8TMWgfEGTMDGhKLIibBiqjoL2PitTXC/pIgjjwAlwJkmwcZiRu9yqBkVO8CZTdyEG40ubGqYMKuvrp6VJh4epI6Uewzd0O8G7coI+IR4jDtKuMlaXwyZSuYkiMnQ5R1HnpVg7O9t7YeBJ4GaTDx90jrM8aMuUKDJENGIAG9+oteq5heDqEzWuaGY9HWisNg7pZeO9q1ODTDBdRK0zuWvmZi523/AO5zJ2qtdmO1S4LGJiXjMoQNZQwXVlK3uQdgTQHFZudQJK08dI0ZWO8W4i00ssraGWR5D5GRix1/3V0T/wCq8JdMW2ADcRSLuVlMh7vY+Pu+R8Tab2YjNXLmFarmkmXTRa+NdtTiOHQ4MxkOs74iWUsP4juZSfAALay9eQqxcK+ldUwsEc2FeWfDx91GyzvHGy5QqmWNT4mCgb31FxlvpzGtgUurDZc8T28EmEwuGaFj3WK+tzNn/wAYmR3KWIuP8S1yTsN6Iy/STBNjp8RicCHSVUWO0mWaDItrxTAA6kk6WOu/Wh4XAySG0aM5/wAqk/hVgwXYidtZCsQ/zG5/4j8yKZYpMVzSLW/0ur9bw0owrtDhY3SNXmzSM0gVTJJIwN/CpFtdyb9IvAvpCg7mTD47DHEI05xK2coRIWzEMP5lvf3kWNQouymGjtndpD/xHuGvxpZhRARGir0sPzq0cEicssQzwfjsRlmkk4coWQhozh7wSQWAFo5VUHW1yRluS3I2DXbftA+OeP8AhNGkS5EDFnc3tdncjUnKOvPU3obFimU6EjQdd76/Cnf2vJ95t+v8ut/yrohiS5ZGWR+ASMHKdopD6Ix/KnRwPEN/2XHrZf8A2Iqe3FXO7H3nr+lRDjnNrk7668qo4JiqbNL2WnO5jT/U4/8Ajekt2IRiHlxcag6WVC509So501JMx5nbz3pXcEqDrfTrtbW/t2tWhgg3yjSyzS4ZaezXAuHYVy3fYh2Ghs4jU6c1UajTYk0fxvCoZ9Y2DA7A2B2vpyNc7GDW7b2ubb7WNred7b1KwchTLYkaG++/8vs9K6oxUfBzyblywxjuygueXkRQjEdk2G1HsJ2jdbjUjTLfXpfQ+2i8fHoG+1GOeouOlr/GndC2znM3ZpulQZuAOOVdcWXCvs5X1Ab06Ur9mwt9mSM+tx+RpHCL8oZTkjisvB2HKosnD2FdxbssH2UH0YH4XqN+6ccZzOl23sRYA8tOdTeHG2Os00cVbhklr5bDzpv6m3Wur8c4SGFwNaq7cJFK+lgMuokyqdzptSu4NzpRD6qbfPP+1OLhWuf0rdpB7gMEB00+TWdwelE1wp0+dh/WljCnX0o9pA7gL7k6aVsRb6UV+pnSlDCb03bQO4DFiPTypYQ9KKDCnT3/AD7qcXAsdAPKmUQbgsA32pS3sNL/AN70aXgshIsp91J/Y8g/lI1o6i7IEqD935vWwD90b3okcEwP9K0uFJ/ChqbYH5D93latd2bDSiq4Q1v6noPnejqbYF90fF4f6a04kW3hHT30VGCOvz50sYIm3v8AdW1BsCxFv4R/ben0XVfAN7/09NKIfUjr7/fvTycLa6262Hz7aOoNgfFa32B0v6/2qfhpACP4Y2ty5f2qVBwKQjQefu/vRCDsxMxGnnt18vbRoFknhHFUG8SEegta/T4VZ4uDYbFDwqqMeRAtrtryoFhux09ug9OV+vrrRrAYePDEd9iYY/8AXIinTYWJ8qnNwq0+RoqXxwVRuG8NLuj95nQFmXunCgL9piQn2QbgtcDTnT0nZ7hhyjKo7wqqeO3iZAwW55kOrC+4I01ov20k4fIgljlcyxFrmBGYeMeMs4XKNCC12F1J5kGqTNAlzEIJnKJ3qJLLa8YCP4Vz6qEWVcqqWykHwlTSRnsrodwp+SLxbsnEWhGFdWMriJVY2/iEsACzCwPgIIJvtpqKJxfQ7i/+68EQ/wBTOfcFt8aY4DKsWLw+LWKHIEksjyk3dBfcJ4ZQGSwy2NrjU1a8b9JsjG3/AEsdpDG+kk9ls2WVGVlDqSLXA0zDQ3tU57uXCVFI0lywVhfomwy276eWQ9I1VB72zfhRnBdjcFD9jBiQj+aUmTlvlPh9woRJ20xbswjd2I7tl7nDr4lbKHQh0dgRmIV7lTl28QprFdoMXKfA+IKSRyBTmENmizNnQI3JAmZGuT4su4oqNekK237LXNgJbALAqKOQQKLemwoJiMG5LqFQncqCpKi4N7b2/Wq20s17TCNmitFJ30hfSVgY5yDcWGgzi9wwuLHVtsecLOkwfD3hBYJCNHiZ373D3DWU5WOW97gJqdDVNtVdITW/YcxEDBgTEBYknbyuPID86jWAUgxDS4JsNCT066VfuI4RJUSWJg0coDK1tCrgEH8PdVVxOBNmN99T52PX/dVYOM1aJyTi6YOULmA7oXyjoNtb7c7UgItr92tswbYbAkWt0ubeypy4Q5lsRfKLG3K2g2pCYUlbX0uFtbqb79LinpC2RzCub/CGgtY2/mvbW3+YW9KQ2HTKP4Y6X03F+Vt9fhRFcIwbfcX1H3L20/20hsEcl76b++43/wBtakayIIEDN/CW+hO2lhz01Gt6cVfs+Da3/rpYcrjX2VJbCnM2uoU623FtvdWPCygG/Tl/l09bDStRrIhiJzeHdQOvIG9+ZsL6Vsxk5bJbmPRQL26DS9SzGwLC48I6dPDp00NLXDMLa8jy6rc266G1E1kBoD4/Dvv5agj9PbSlhbNH4dQNNtRc/wBvZU9sM/iufXT7oB9nL3ViYZrqQdlzDTazHS3PWsYHJA2U6aE392/41KXPmBAtbxWvyY7XtoNbVKGGazC40Ntup1sbeVTIOFSFgOvh2+6enrzoWkYjYLFSIvPTw3vzvfbryq14HH974ZF1sPUaD4HpQ/C9nZGW7GwPiN9Nbkb+2isOEihN2e5AA09LfhUMkoPjy/wUhGS/Qi8Q4GbZgLr1/XpQM8D/AMpqw47tUEXKpCjbqar/AO+AGmb4CjjeWvqSNJQv6bKCvChpfrr6UteFj5+NW4YfbTnet/VvLyq1E9io/svT59tLHCxrVuTCg20o7w/goYE5b21tt7L0snGKthVvhHNhwvypX7L8q6NHxXhy6SLKrDcZQfcRSzxrhnST/hU3l/6v9imn5X7nPcPwm52q2YHgASJpFiMrLqFGmnM0XXj3DBsJP+BqYvbPAqLKZF6WjNJPNKvpixo41/ykimS9t3jJRcFBGymxDgsdOu1GuyfaBMdKYJ8LGDlLBoxYabgjlv1NVDjcvfTu+YsCdCRYkXJFxc232vVm7BdooMGkiyhgWbMGVb6WAsdb8vjWywqDcU7/AFZoS+qn4HO1HZqONjlGlU+Th1uVdMm7X4B9G7w/7DUNuOcLPKT/AIVseaWtSi7/AENLGr+lo5+MAOlbGBHSugftzhfST/hRHheBweMRmgzWU28S21sD+dM+ojFXJNf+CrE3wmv3OYfVBSvqgq48U4UEJ0oS0XlV4tNWiTtOmCYcIL/Psqz8I4QGGgGa2l9s3K/lQ9FtyqxcEnsRSzbUXQY03yUniHHcQkjxRO5IR8pigUWdGYAsHQlkIC3IIylrXNtUftnEyPHlGJys7wsrTGPxBBp4GBWRSHOoANgAtwaK9vsD3c4kDT5WOfLEtwIpARirGxsfADZvCQTVblwaMzJ3GJeSS7AyNlLShGzWzMLsGdWswZiHK21BPPw1ZfxwN4qeVowshj7yHunLyOZC6NtKFKnMpE0ZYFifCCFGtPxt3ZKJisPGM5de7XNlJlZvDZiLK0SFftNkl00zComBiztDIsMARw0LBmupdUJLNe7ROylSvMkXB1NSoI2jRVfE4de7DrtdjHKsWZCLqx8LsQAtwyOLg0WCyJFjDIYc0mIdXXu3WNApRspTLHZSrjuz9kWJFwSNKbw0NlUyQSkw6OS+UCKUWiZVY+EK8gOgyEOL70SdkaRv+qkZpJBMO6jJvIvfDOgRTdgcjaFbiU3N1oejhu6lkjnkQpkmuxVbZyqmOQWAS9vCfCGWxJogHsRw5klZBBChZu8iDnNZ8ObSQhrG4Yqw7tjl8S2J0JcbGhVRhLh0STKrrGmdlDJJ42Qvd8olaNg33U0aymosEDRgh8MjPhiXkDMLvGwC2MdzmClgwddADfXepMV2JAkw8SSJFICLaPHIiFxcJllBVmZbWylyAbiswkTvQI7jESNJEuTKqmxjWYEDvCh8G0is17EWy7U7HCrMUWLEs0rGWAu2QtmTwt9pVZhILFxfONBlNqXJxAOyu+ICn+NC4RLgBw7Ag+LPE7SMNvDfwi1qf7K9kJ+JSSIkskGHgfRmHj8QDeBCBqwCvm0Fsp1JICTmoK2NGLk+BUGHVykiYWILIRrK4Ns09kuSraXRomNsxDLfKSCWUw7RL/iYZGQOyKdGKSxX7psxVrHVRcZg/MXBPQsP9HOFhvmfFSlrkkyBRdlysQEQW09x1pjF9hcCrJJJJNEE2zTIgOv8xKXf2k9KRZkxnAE/RrxlGD4F3DWUzweErZSbSQEXOqt4hYm4e9EOKwKC2++npremIcHwfBsrxSxB0Byn6y0pH2tQocj+ZuXM1LmxAmjEsVnje5Vl1U3PpuLEe+q4OG/ySygvLHff8fve++X41oKlt/1+16W+z8ayadg4OTa5sejHTl52phMWQoGW9jb25r7W30tXUQJByX8rHrvrbcelaTJYX66+lNjGG/2eV/YGJOttuXsptMSQB4bgNm9/LbyrGJJyf/z5/a/SkMFsOut/hb86b+sNc+E/Zynre2h23/SlDFHw+Hp/68tNL7+ysYeyx3Oul9N9rG3tvbekoE09Df1/l9lN/Wjr4eQv6ZbXOnnen8EScoy7XHvGnt1vWMLTDqc1r8svwv8AnRrB8EDEHXLfX05ct96I8LwQALMN/wArfPtob2m7TLAvpsBUHkcnrEqopK5BJcFBEPEbny+FM4jjkUf2Qq1yHi30gliQp91VjG9ppH51KUsa++VlIwm/tVHYuK9tkF/Ff21TeK9uCb2Nc5mx7tuajtITUpdZCPEEVj0rfMmWTHdpHfmaGHizdTQy9arnl1c2yy6eCPQPeX+fWtib9aF/WBb59tK+sLXsnl0FoZNvnerhwd/A3p+dc9ixI0qz8ExpHpvrt7fKpZobR4Hxy1kUzicn8Vqil66vN2Uw0xztCASP5TYeuhpOC7H4WIgiHMRzclvhsaj/AFcCv9PI5V3laz11PtRhsJFh2eXDKwAsCqhWBO1muD7q5C2JFza9r6X3tyv51XFl7iuhJ49XRKzVmaonf1nf1QSiXeszUa7B4HD4nEFMQ2y3VL5c5vqLjXQch+VdBXshg0fMIBflqxH42NQydRGEtXZWGGUlaOSZ66X9FZ/gS/8A7P8A4LRfFdnsPKtmw6eRC5T7CLUzheDDCBjh1dQftLmup0+0VN7HzFq58uaOWDguGVx4njlsDu0jeI1VpJKl8axbEm9AGn1ruxx1ikcsntJsImbfX52qXg8WVI1oAZqXHMLinFLZxeSTE4fLFIElU5kLAEX2texK3BIzAXFzvciq1h+wGNlt3uLjXKQUt3khUCwG5W5yqouLHwjpVh4DGrWB+fOq3xTiE0U5ifE4s6FSsYyWlD6KCq6oyXItc3teuXJCnUeC+OT9h7A/RlhgD9ZaXEFrKVBMMdgbjwIb388351Y8P2MwOhOHy5bnMZJbi/2rsX521vvzrmGGxsyHOBjW7uVyxaZ0LwZC4uufR1XK9lBBBJOlbxEmJxLPG3iWSGORe9lMgXxxoZoyufQuGDR6hQzXtlqDxNvz/P3LKdeiZ2uxmEWRUwmKYLC8TafxNR4D3Ml90TL4djbc5QKEzlWzRrJiZY5EkYZVIUSZ2e+Xu1zRsURyBlC5r65a1jOIOrLL/Ais8mHlSNSxAa5dXjJs8f2soBIFrX0FR5uIsqSxfWsxiIWLKilJUVTF9sC/+E50bTKCCbgCrxjS/n+ibfJLkw8YXvGwspsCG717ZMgijJKs+Zgkt1uQqgSAGxANPYbDvmZY8Lh1eNldc7CTwyM0sXjCnOpT+HnLBbFb2axqEcSJHsTi5I5oibXNxKE8RsAFlRTGl7WGUC+q0jEwqIw64Uh4GjEvem6i6BSGR3uUZyrBrAKGtci1b9TEqa5BLYiBUmiCMqa5u7WN0JDuPHy7xiCGjZTYnVvBcR7t1YYue8T90zwi2bDXciRWtcgE3yvyew2p2fAuhaDuYEMjTd2WJJDI4vDnyXMiZLKxyqQ+5DCokXHJFyzd+i94yrKFRWkBiSyTGNjZiUdhmFgfED57yjeA/J2txpDIk2IbNAJEcqq5WBGdszImaE6jObEXHMaxMYHkk71sKWYkofrEwcr/AB40H+IWsEkBjLEDSQXA0YjoIgEZI55mki70RCNHZWV8oUqAhOSUZgbkWIGhuaewypKwLRYqWOezKGkJu8euJXNnRX8IzBjtYDKaWkvC/n9hrb8mY3vVBiy4eBlXv4rZle0byHKjkC0g8SnNYsEXc2NG+w3E1E0uEeaORcQTPDlstpCoeVAuYlRqTYgWKNpqKB4PhrBFY4aJjGXJu1+9jaASKTlDKWCHOj3sbWANrVnE88bIFOFhOdmhkW5CyokYDkjKvduQGD5bDO+g1WtL8GXwyz8bw7o9rjXTUfdOnLqKrnfuFLZuef2hrb9bnarPLxOHG4aPEqLB1GZdfC40kX2EG3sNUrGSxg89xffqb87bWrpjK4pnO1Ton/WGz2zC+W4NtLFS1rW8zWJiGZVGYWJy7dNRc2/zUF+tJf8A2+f2tbEa7bb1sYpNL35X36HNfXrbajZqDn1lwT4hfLn1HQG2nI2vWNinUA5h/Ly6rpy1sNKB/XI+nTr903tr9629NLjFstxyN99/5Tv16VrNRYjK128Q08G3IC/sFlolw3FG63Ydduig+3TSqS+LXxW5gZd99L89t9/Knkx6A6X5238st9fXatZtTt/Dp88ZFxf9bVQO3nCWkF+mlM9nu0yoba7nfppbn61dJO7xSXW17aipKOjb9MZu0vlHnjH8JKk6ULkiIrsXHezlibDnVM4nwPfSo5ekjLmJfH1DXDKWa1U/F4IrUFlrzMmOUHTO6M1JcGqytVlSGOrjGbetb+uH59KBfWNBr86UvvzrrX0VnjUHocWbir/2YkujacvxtXJYMSQRrV87K8ZRQVZgL6E+7WhLmNGXDKdjeIyJI4SR1AJ0Vyo3PIG1OwdqsYgsuJmA6Z2P41K4j2PnaVjHJDIp1vny+egOvPfSo/7lYvrF/wCUUGk/IydELG8Znm/xZpJP9Tlh7ibVGE9GB2Hxh/8Atf8AkFPR/R9jjbwxgdTILe3ShaRvIDE1KEtN8SwhhlaMsrlTYsl7X52uAd6KcA7LYrGI8kAVghykFspJsCcoIsdCOYouSStmSvwQBNRPD9p8XGLJiZgP9ZP4mph7A40bqg/3im/3Ixf/AOL/AMgoXFm5RCxPH8TIbvPK3rI34XrpX0Q4pnhnLszEPbxMW/7a9aoX7kYvrF/5BVx+j8nh6ypiLWclwyMGF8oXKQDcHTfb0qWaO2NqKHxyqabE9rGszaVT3xGvxox2m4kJGax+dqq7A338vn310rhJEfLJvf70pcSb/wBfOh2tiazW+/nWsNFz4BxLUev4mp3bl5cqyRSmMlLqFQNnkiZXCZt1PhuNNwRsTek4HEFDvsf11q2fthpIHjVlDlfAXvbMdr5SCPUaiwNJkjtygxeroryNGxS0uKkRwY1VFaNSUVLIAECiytMhVc1rA3IJFRsTw4d0THh5c0Z8LSOLFVzyt4O98QaF0bLGvJiGIJrIuD8QdixxEMYaTv75spE5zfxFCI1hdm0GXQ8rCpR7LudZuJnUDMqqxDKq2yfaSw3sOQNqj9XpMtcfbRrDwKxdRBh1SZDMhz58qvaFo1IQk93Ic+UEFch1YbxocXlkhkfEwxyRs2FksoPhGfK7gNaWM3yFgoAAW99Kcbsnw9V8c88nmCq766XDbWt7aeg4RwxCf4bvqL3kK7AgG0eW2l/W9HWb9A2j8gb9oxxKY1xTnu1WaHIRYSMqrNGSASNGYZlOQ5Be99CEvdvMjJDipUlzQsHLIWAA7oIwYAuiqt1N08A0A2uPZ7h/DCFAwcJA0GcGS3X/ABC3Wq/xtML9ZlRZ2w694jrFEpAjdFlQMAit4wyqcqlfDL1WwH1J8oP0vwBZA5iy/V17yGKOXvCyOSgLHvVU371GWRbgFlGQHTUUvhMmOxQlOFwKmKSSQMVBtGzqqyBSSqkA2IFzlI0tzREiyCKV0xMhKPHITmdQ/wBmJlYFboWYAx5h0vrRvhXHn4YuJKYZhhiwkOZwGUZu7db5iGYMpUAagqAxNLkuuBo0MzcM4y/ikMEDasQ7RkXMiuWOUv8AzIrjQZWvYC5Jh/upP4zLxBEuxktHma0ul5NludSLi29XTifCHxMaTQOWjkTMptyPIg8/I1VMV2XxXi1Y69N77m/sp444tef8E5ZJfBFl7M4fODJjJXPMAfaAt4SWkbQW28/SoycH4dGtx30ljmu7ry0/lQNa52vap/7oYgkHxbX25k66fGk/uZPa2tttv8w5/G3lT9qHwL3JfJGi4kkIMeHjKqRcqXLX8Nr3Ym2nIUImxDuoFr3bTXnbarB+6EwYb7HW3QEAb9B8ab/diZVB13DWtzuRv10qlC2gGs73Jy9G3GygjfmPLyptXdQulwDca/eAsPLa9Hm7Py5j5WW9uTA8uQ/Wop4W5Cg8zbbbKNPXQ1qZrQKZ3uwtsuU69Lanqa0zuQvh8xr90WPpteiT4Frtcm+W503va6noaS2DKhfF5bfeFzbqNbGhQbB7O9n8PUnXbOLe3cW9aU7Pe2XU3G43NtAeVrDTzqccGfGS3UHTcLYi/S9hb0pb4Q3HjuRcjQXJGXUa636+VajWC0mcZiBoTffax1sOe9Wbg3aOWJwbWsST4h1FxflqQLedBpMNYOM32Tblrc2JB5bUjIcyjP8AaG9hzOtxz1G9YD5OscP4xFiVyuAG+zfz6UzxHgF9QLjqK5lhcW6DMH/ze0G2/XW9XPgPa5gQrMCLDl963L261qa+0D/IK452WuLqK55xXhDRkgivQ2ExMGJW6sATpQPtJ2TDgm2ttDU5qGT6ZcMpCUoco89vHam6t/H+zjxk6VXDgzXm5ellF8HdDPGSLMLW+fbTgA1+FbXUDT5H96kKd9N9fh8eteseeNIBp8+lPo1r29lLU7afHy+HWnRz0+RRAbXFsLWJ/pSxjX+8ay+2nn7P00rAu9EBJweOYHVjV84ZiTPA0Szd05+yxF/Yegrn6D8Pk1JhxLLt1vQatUbwzON9jcZAxZ071SSe8Q5gfMjcGj/0UYiaOZ1PggILPnW3j0AINr7aEeVQIu0Uy6Bj7/Om5u0MzCxY79fhSPHtHWQylTtFx7W8VQsRG3h5fnVFnxj30Y0zNj2YknW9RHxem1PFKMUkK7btk04x9fEfKm2xLHcn52qE2P308/fTB4gdPbRs1E9je/wreVfn4UKfiJ108vdSG4qbjTz35fppQsNMNZF19dPSt92lx050APFWsR7Pn3Vr9qtfztbf41tkbVh8ItvP+v6UsFfw/rVbPFm6fN+nwpJ4q1/69b8/bQ2QdWWTvNteevpTLMOvL40A/abEAez3eXtpa8SYknqOvK29bZG1YcjiU29n53+NqK8N4D3hFh069Nbe2oHZ8F8oPXT4V1rgWAFzpoBdvM6WW/T9KE5qEdmBJydIgdn+zgjAZuX6ajpvUTtVwsSypNDDMkqEfxYpIwTbnlL76b21GhvVrxTN7Bt+lqEYuVhXPByyStlZJQVIrJGHhVhLFjCHz5gyooHfEGRUZFBVSVU2DAaCheN45gGbMcI8jC+sssjDxEFjk7wrcsASdyQDuKOY/ikqbUBxvHSb95FG/wDqRTv6irdle/8AIndZJwnb9YkWOOPIiiwUXAA6AdKU/wBIJ+78KG8Nx0LzIv1dbsQvh03P3dufSm/pCyROUjULbe1NrFehbbJsn0hnoPdTY7fk1zV3JNP4aIttQTXwM4/k6RH24J5n3n21Ii7Yk9fx/GqpwvgjtrapsuGSLfWnr8CFk/ei+4U+qr+lYePxn7UUZ9hHrsapGK4sF2FCpeMtWbSCotnSH4vgjfPDb/S35H9ahyYjhzW8Todb5kJHlqpNc9PESedbXFE0t/AdS+tweCW/cyxsdbDNY7aWDWO9CsfwGaMqTGbfzb66nX3WqvJPRPB8Wnj+xK6+WY2921NYKYMxPeIGBU35fnUKbHWYaaXN99uXtq6w9onYWljilHmuU+9aXIcHKRmheM9RZx+RtStN+GFSryjnwx4trv7evu2rQx4B8rHrvrb8qu0vY+GUfwZUPkfCd77HnQnG9isRGb5CdtvLz9lSccnplVPGQ+GdpGjtYm+n53/Kuodl+2qyeCTUG2/xrkbcDnW3gO9/6VZuy/BcRnHgPL89+u/wpobSVTQs9VzFnUeMcEjnTMouD76Hx/Q8pALShSRcjLexO4verb2awrIi5/5fibbfn7BR/wCvrXJnz5E9YevZbDig1cjyeJyANfk/2p1cQdfFtp8D7ulBlkGnx/KliQfPp+tdCyoR4wymKvbXz9340+MUddev4C/pQISClhxr8KdTFcA8uJtbXy+eo1pxcXoTf5H96Aq4+Hxpeca/Cm2F1LAuM8+XTz2tWmx+h152/O9/ZQPOtx0+bVrvBbz/ADv+lHYGobOM13+HXy9tM/XPPn8mhBlF/L+n60gyD59dfhQ2DqFXxx68r+78KjvjDbfp+HxocXHz8aRnGlK5jKBPbEHXXy939qYfEba1EZx8PjSCw+fT9aR5B1jJTYg66/POkGXbXy+ffUUkfPp+tJLCpPKx1jRJMpsTetd6bjWomYVhcUndH7ZJ7023+b9a13pvv871DLitd4Pn41N5hu2TUkOmvOnEkN9/L3391DhIKUJB8PjWjnM8RcezvFMhW55/pXa+yHaONtGYajX4fPtNeZ1xFtvnrRPAcfaM6MR03ro72PJHWRB4pRltE9ath1cXUgg9KF4zhh1riXAvpOkit4jy6+29dE4P9KUMmjke0W/D9KksU4842mgucXxNUTMbwi/Kq1xLs2Te1dAw/HsNKLgHXoQf60qT6u384B/zAr+Iq8eomuJxZJ4ov7Wc67I8AZcWjMNFDN7QNKr/AG8w7NKxrs+F4YFcOtmHOxvodOVVXtPwAFmuPQ08M0ZzaXwLKEoxtnERgzerH2d4WWYVYW7Mi+1HeDcHCbDWr61yyblYifDZI/DVG40x+NdK4phrLXO+Nwb0btWgLhlJxbG+pobK5o5jsMKEywVx5oyfg68UkRhMaeTEGkmGtiKueO6LPVkyHFGiEGKoOiVISuuEn7OecV6LDh56KYacaVU45SKlR4s1ZSJOJdIJEO9qL4LEIuzEejEVzxeIkc6cHGSOdPshNWdYw/FIreLX1AP4ipo4/Co8Nvw/CuNHjx60xLx89aSWj8jJSXg7Die1a2+17qGN2tX73xrksvGiedRv2n50m+OPihu3N+SKoFKC7+lv61lZUYpF2OKm3lTqga+341lZVUkI2OIu3pb+tOWGum9/j/asrKYQ2PytSWH43/pWqysYbY6/PzzpttrVlZQYyElvn0pvp5VlZU2OhJPz7LU01ZWVKRRCTz+d6S1ZWVFjobbnSTWVlRZRCCK1asrKmxjVq3asrKFBNgUoVlZTIBi0/DOy7E1usqkW14EavyG+G9oZ47ZWIt51eeCdtpzowDA9f7VlZXp4ZOS5OHLFJ8F34VxUPZu7CnqrW/KrhGBKgzDW2/P21lZUurSVNB6d22gdNgFvTuEwi1lZUnOWvkdRWwzxXDCxFUDi+CXWtVldXTNuJDMqkVbHYNaCYjCLWVlWaFTIT4cU0YRWVlTpFE2ayClAVlZWCbNaLVlZWMNNIaYkmNZWVGcmVikMNKaaaU1lZXFOTOiKQ2XNJzVusqLbKUf/2Q=="/>
          <p:cNvSpPr>
            <a:spLocks noChangeAspect="1" noChangeArrowheads="1"/>
          </p:cNvSpPr>
          <p:nvPr/>
        </p:nvSpPr>
        <p:spPr bwMode="auto">
          <a:xfrm>
            <a:off x="155520" y="-708554"/>
            <a:ext cx="4181760" cy="147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Provide heuristic to solve difficult problems 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Has been applied to wide variety of applications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Can be used in dynamic applications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315200" cy="3599316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itchFamily="16" charset="0"/>
                <a:cs typeface="Times New Roman" pitchFamily="16" charset="0"/>
                <a:hlinkClick r:id="rId2"/>
              </a:rPr>
              <a:t>https://scholar.google.com/scholar?hl=en&amp;as_sdt=0%2C5&amp;q=swarm+intelligence&amp;btnG=&amp;oq=swarm+i</a:t>
            </a:r>
            <a:endParaRPr lang="en-IN" sz="1600" dirty="0">
              <a:latin typeface="Times New Roman" pitchFamily="16" charset="0"/>
              <a:cs typeface="Times New Roman" pitchFamily="16" charset="0"/>
            </a:endParaRPr>
          </a:p>
          <a:p>
            <a:r>
              <a:rPr lang="en-IN" sz="1600" dirty="0">
                <a:latin typeface="Times New Roman" pitchFamily="16" charset="0"/>
                <a:cs typeface="Times New Roman" pitchFamily="16" charset="0"/>
                <a:hlinkClick r:id="rId3"/>
              </a:rPr>
              <a:t>https://slidesgo.com/search?q=Swarm+Intelligence+#rs=search</a:t>
            </a:r>
            <a:endParaRPr lang="en-IN" sz="1600" dirty="0">
              <a:latin typeface="Times New Roman" pitchFamily="16" charset="0"/>
              <a:cs typeface="Times New Roman" pitchFamily="16" charset="0"/>
            </a:endParaRPr>
          </a:p>
          <a:p>
            <a:r>
              <a:rPr lang="en-IN" sz="1600" dirty="0">
                <a:latin typeface="Times New Roman" pitchFamily="16" charset="0"/>
                <a:cs typeface="Times New Roman" pitchFamily="16" charset="0"/>
                <a:hlinkClick r:id="rId4"/>
              </a:rPr>
              <a:t>https://create.microsoft.com/en-us/search?query=swarm%20inteligence&amp;filters=powerpoint</a:t>
            </a:r>
            <a:endParaRPr lang="en-IN" sz="1600" dirty="0">
              <a:latin typeface="Times New Roman" pitchFamily="16" charset="0"/>
              <a:cs typeface="Times New Roman" pitchFamily="16" charset="0"/>
            </a:endParaRPr>
          </a:p>
          <a:p>
            <a:r>
              <a:rPr lang="en-IN" sz="1600" dirty="0">
                <a:latin typeface="Times New Roman" pitchFamily="16" charset="0"/>
                <a:cs typeface="Times New Roman" pitchFamily="16" charset="0"/>
                <a:hlinkClick r:id="rId5"/>
              </a:rPr>
              <a:t>https://www.canva.com/templates/?query=swarm-ineligence</a:t>
            </a:r>
            <a:endParaRPr lang="en-IN" sz="1600" dirty="0">
              <a:latin typeface="Times New Roman" pitchFamily="16" charset="0"/>
              <a:cs typeface="Times New Roman" pitchFamily="16" charset="0"/>
            </a:endParaRPr>
          </a:p>
          <a:p>
            <a:r>
              <a:rPr lang="en-IN" sz="1600" dirty="0">
                <a:latin typeface="Times New Roman" pitchFamily="16" charset="0"/>
                <a:cs typeface="Times New Roman" pitchFamily="16" charset="0"/>
                <a:hlinkClick r:id="rId6"/>
              </a:rPr>
              <a:t>https://slidemodel.com/?s=swarm%20inteligence</a:t>
            </a:r>
            <a:endParaRPr lang="en-IN" sz="1600" dirty="0">
              <a:latin typeface="Times New Roman" pitchFamily="16" charset="0"/>
              <a:cs typeface="Times New Roman" pitchFamily="16" charset="0"/>
            </a:endParaRPr>
          </a:p>
          <a:p>
            <a:endParaRPr lang="en-IN" sz="1600" dirty="0">
              <a:latin typeface="Times New Roman" pitchFamily="16" charset="0"/>
              <a:cs typeface="Times New Roman" pitchFamily="16" charset="0"/>
            </a:endParaRPr>
          </a:p>
          <a:p>
            <a:endParaRPr lang="en-IN" sz="1600" dirty="0">
              <a:latin typeface="Times New Roman" pitchFamily="16" charset="0"/>
              <a:cs typeface="Times New Roman" pitchFamily="16" charset="0"/>
            </a:endParaRPr>
          </a:p>
          <a:p>
            <a:endParaRPr lang="en-US" sz="1800" dirty="0">
              <a:latin typeface="Times New Roman" pitchFamily="16" charset="0"/>
              <a:cs typeface="Times New Roman" pitchFamily="16" charset="0"/>
            </a:endParaRPr>
          </a:p>
          <a:p>
            <a:pPr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1180-73A1-4D51-95DD-691DF2ADF816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53200" cy="2514600"/>
          </a:xfrm>
        </p:spPr>
        <p:txBody>
          <a:bodyPr>
            <a:normAutofit/>
          </a:bodyPr>
          <a:lstStyle/>
          <a:p>
            <a:r>
              <a:rPr lang="en-US" sz="9600" dirty="0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swarm?</a:t>
            </a:r>
          </a:p>
          <a:p>
            <a:r>
              <a:rPr lang="en-US" dirty="0"/>
              <a:t>Swarm intelligence</a:t>
            </a:r>
          </a:p>
          <a:p>
            <a:r>
              <a:rPr lang="en-US" dirty="0"/>
              <a:t>Example of swarms</a:t>
            </a:r>
          </a:p>
          <a:p>
            <a:r>
              <a:rPr lang="en-US" dirty="0"/>
              <a:t>Si beginnings</a:t>
            </a:r>
          </a:p>
          <a:p>
            <a:r>
              <a:rPr lang="en-US" dirty="0"/>
              <a:t>Swarm robotics</a:t>
            </a:r>
          </a:p>
          <a:p>
            <a:r>
              <a:rPr lang="en-US" dirty="0"/>
              <a:t>SI algorithms</a:t>
            </a:r>
          </a:p>
          <a:p>
            <a:r>
              <a:rPr lang="en-US" dirty="0"/>
              <a:t>Advantage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Reference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a Swarm?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A loosely structured collection of interacting agents</a:t>
            </a:r>
          </a:p>
          <a:p>
            <a:pPr lvl="1" eaLnBrk="1" hangingPunct="1"/>
            <a:r>
              <a:rPr lang="en-US"/>
              <a:t>Agents:</a:t>
            </a:r>
          </a:p>
          <a:p>
            <a:pPr lvl="2" eaLnBrk="1" hangingPunct="1"/>
            <a:r>
              <a:rPr lang="en-US" sz="1800"/>
              <a:t>Individuals that belong to a group (but are not necessarily identical) </a:t>
            </a:r>
          </a:p>
          <a:p>
            <a:pPr lvl="2" eaLnBrk="1" hangingPunct="1"/>
            <a:r>
              <a:rPr lang="en-US" sz="1800"/>
              <a:t>They contribute to and benefit from the group</a:t>
            </a:r>
          </a:p>
          <a:p>
            <a:pPr lvl="2" eaLnBrk="1" hangingPunct="1"/>
            <a:r>
              <a:rPr lang="en-US" sz="1800"/>
              <a:t>They can recognize, communicate, and/or interact with each other</a:t>
            </a:r>
          </a:p>
          <a:p>
            <a:pPr eaLnBrk="1" hangingPunct="1"/>
            <a:r>
              <a:rPr lang="en-US"/>
              <a:t>The instinctive perception of swarms is a group of agents in motion – but that does not always have to be the case.</a:t>
            </a:r>
          </a:p>
          <a:p>
            <a:pPr eaLnBrk="1" hangingPunct="1"/>
            <a:r>
              <a:rPr lang="en-US"/>
              <a:t>A swarm is better understood if thought of as agents exhibiting a collective behavior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Swarm Intelligence (SI)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 artificial intelligence (AI) technique based on the collective behavior in decentralized, self-organized systems</a:t>
            </a:r>
          </a:p>
          <a:p>
            <a:pPr eaLnBrk="1" hangingPunct="1"/>
            <a:r>
              <a:rPr lang="en-US"/>
              <a:t>Generally made up of agents who interact with each other and the environment</a:t>
            </a:r>
          </a:p>
          <a:p>
            <a:pPr eaLnBrk="1" hangingPunct="1"/>
            <a:r>
              <a:rPr lang="en-US"/>
              <a:t>No centralized control structures</a:t>
            </a:r>
          </a:p>
          <a:p>
            <a:pPr eaLnBrk="1" hangingPunct="1"/>
            <a:r>
              <a:rPr lang="en-US"/>
              <a:t>Based on group behavior found in nature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Examples of Swarms in Nature: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Classic Example:  Swarm of Bees</a:t>
            </a:r>
          </a:p>
          <a:p>
            <a:pPr eaLnBrk="1" hangingPunct="1"/>
            <a:r>
              <a:rPr lang="en-US"/>
              <a:t>Can be extended to other similar systems:</a:t>
            </a:r>
          </a:p>
          <a:p>
            <a:pPr lvl="1" eaLnBrk="1" hangingPunct="1"/>
            <a:r>
              <a:rPr lang="en-US"/>
              <a:t>Ant colony</a:t>
            </a:r>
          </a:p>
          <a:p>
            <a:pPr lvl="2" eaLnBrk="1" hangingPunct="1"/>
            <a:r>
              <a:rPr lang="en-US" sz="1800"/>
              <a:t>Agents: ants</a:t>
            </a:r>
          </a:p>
          <a:p>
            <a:pPr lvl="1" eaLnBrk="1" hangingPunct="1"/>
            <a:r>
              <a:rPr lang="en-US"/>
              <a:t>Flock of birds</a:t>
            </a:r>
          </a:p>
          <a:p>
            <a:pPr lvl="2" eaLnBrk="1" hangingPunct="1"/>
            <a:r>
              <a:rPr lang="en-US" sz="1800"/>
              <a:t>Agents: birds</a:t>
            </a:r>
          </a:p>
          <a:p>
            <a:pPr lvl="1" eaLnBrk="1" hangingPunct="1"/>
            <a:r>
              <a:rPr lang="en-US"/>
              <a:t>Traffic</a:t>
            </a:r>
          </a:p>
          <a:p>
            <a:pPr lvl="2" eaLnBrk="1" hangingPunct="1"/>
            <a:r>
              <a:rPr lang="en-US" sz="1800"/>
              <a:t>Agents: cars</a:t>
            </a:r>
          </a:p>
          <a:p>
            <a:pPr lvl="1" eaLnBrk="1" hangingPunct="1"/>
            <a:r>
              <a:rPr lang="en-US"/>
              <a:t>Crowd</a:t>
            </a:r>
          </a:p>
          <a:p>
            <a:pPr lvl="2" eaLnBrk="1" hangingPunct="1"/>
            <a:r>
              <a:rPr lang="en-US" sz="1800"/>
              <a:t>Agents: humans</a:t>
            </a:r>
          </a:p>
          <a:p>
            <a:pPr lvl="1" eaLnBrk="1" hangingPunct="1"/>
            <a:r>
              <a:rPr lang="en-US"/>
              <a:t>Immune system</a:t>
            </a:r>
          </a:p>
          <a:p>
            <a:pPr lvl="2" eaLnBrk="1" hangingPunct="1"/>
            <a:r>
              <a:rPr lang="en-US" sz="1800"/>
              <a:t>Agents: cells and molecules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SI - The Beginnings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First introduced by Beni and Wang in 1989 with their study of cellular robotic systems</a:t>
            </a:r>
          </a:p>
          <a:p>
            <a:pPr eaLnBrk="1" hangingPunct="1"/>
            <a:r>
              <a:rPr lang="en-US"/>
              <a:t>The concept of SI was expanded by Bonabeau, Dorigo, and Theraulaz in 1999 (and is widely recognized by their colleges)</a:t>
            </a:r>
          </a:p>
          <a:p>
            <a:pPr lvl="1" eaLnBrk="1" hangingPunct="1"/>
            <a:r>
              <a:rPr lang="en-US"/>
              <a:t>“Using the expression ‘swarm intelligence’ to describe only this work seems unnecessarily restrictive: that is why we extend its definition to include devices inspired by the collective behavior of insect colonies and other animal societies”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Swarm Robotics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Swarm Robotics</a:t>
            </a:r>
          </a:p>
          <a:p>
            <a:pPr lvl="1" eaLnBrk="1" hangingPunct="1"/>
            <a:r>
              <a:rPr lang="en-US"/>
              <a:t>The application of SI principles to collective robotics</a:t>
            </a:r>
          </a:p>
          <a:p>
            <a:pPr lvl="1" eaLnBrk="1" hangingPunct="1"/>
            <a:r>
              <a:rPr lang="en-US"/>
              <a:t>A group of simple robots that can only communicate locally and operate in a biologically inspired manner</a:t>
            </a:r>
          </a:p>
          <a:p>
            <a:pPr lvl="1" eaLnBrk="1" hangingPunct="1"/>
            <a:r>
              <a:rPr lang="en-US"/>
              <a:t>A currently developing area of research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Two Common SI Algorithms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Ant Colony Optimization</a:t>
            </a:r>
          </a:p>
          <a:p>
            <a:pPr eaLnBrk="1" hangingPunct="1"/>
            <a:r>
              <a:rPr lang="en-US" b="1" dirty="0"/>
              <a:t>Particle Swarm Optimization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Advantages of SI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The systems are scalable because the same control architecture can be applied to a couple of agents or thousands of agents</a:t>
            </a:r>
          </a:p>
          <a:p>
            <a:pPr eaLnBrk="1" hangingPunct="1"/>
            <a:r>
              <a:rPr lang="en-US"/>
              <a:t>The systems are flexible because agents can be easily added or removed without influencing the structure</a:t>
            </a:r>
          </a:p>
          <a:p>
            <a:pPr eaLnBrk="1" hangingPunct="1"/>
            <a:r>
              <a:rPr lang="en-US"/>
              <a:t>The systems are robust because agents are simple in design, the reliance on individual agents is small, and failure of a single agents has little impact on the system’s performance</a:t>
            </a:r>
          </a:p>
          <a:p>
            <a:pPr eaLnBrk="1" hangingPunct="1"/>
            <a:r>
              <a:rPr lang="en-US"/>
              <a:t>The systems are able to adapt to new situations easily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3610</TotalTime>
  <Words>589</Words>
  <Application>Microsoft Office PowerPoint</Application>
  <PresentationFormat>On-screen Show (4:3)</PresentationFormat>
  <Paragraphs>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Times New Roman</vt:lpstr>
      <vt:lpstr>Trebuchet MS</vt:lpstr>
      <vt:lpstr>Wingdings</vt:lpstr>
      <vt:lpstr>Berlin</vt:lpstr>
      <vt:lpstr>PowerPoint Presentation</vt:lpstr>
      <vt:lpstr>Contents</vt:lpstr>
      <vt:lpstr>What is a Swarm?</vt:lpstr>
      <vt:lpstr>Swarm Intelligence (SI)</vt:lpstr>
      <vt:lpstr>Examples of Swarms in Nature:</vt:lpstr>
      <vt:lpstr>SI - The Beginnings</vt:lpstr>
      <vt:lpstr>Swarm Robotics</vt:lpstr>
      <vt:lpstr>Two Common SI Algorithms</vt:lpstr>
      <vt:lpstr>Advantages of SI</vt:lpstr>
      <vt:lpstr>Conclusion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</dc:title>
  <dc:creator>Stephany Coffman-Wolph</dc:creator>
  <cp:lastModifiedBy>Soumen Mahanta</cp:lastModifiedBy>
  <cp:revision>195</cp:revision>
  <dcterms:created xsi:type="dcterms:W3CDTF">2007-04-04T18:49:16Z</dcterms:created>
  <dcterms:modified xsi:type="dcterms:W3CDTF">2024-02-07T20:27:17Z</dcterms:modified>
</cp:coreProperties>
</file>