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8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73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90AA31-4104-4B50-8099-695605A57FD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674C1-EE44-423A-81E8-B68C905A7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06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90AA31-4104-4B50-8099-695605A57FD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674C1-EE44-423A-81E8-B68C905A7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09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90AA31-4104-4B50-8099-695605A57FD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674C1-EE44-423A-81E8-B68C905A7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0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90AA31-4104-4B50-8099-695605A57FD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674C1-EE44-423A-81E8-B68C905A7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6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90AA31-4104-4B50-8099-695605A57FD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674C1-EE44-423A-81E8-B68C905A7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37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90AA31-4104-4B50-8099-695605A57FD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674C1-EE44-423A-81E8-B68C905A7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10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90AA31-4104-4B50-8099-695605A57FD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674C1-EE44-423A-81E8-B68C905A7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37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90AA31-4104-4B50-8099-695605A57FD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674C1-EE44-423A-81E8-B68C905A7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78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90AA31-4104-4B50-8099-695605A57FD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674C1-EE44-423A-81E8-B68C905A7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96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90AA31-4104-4B50-8099-695605A57FD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674C1-EE44-423A-81E8-B68C905A7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97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90AA31-4104-4B50-8099-695605A57FD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674C1-EE44-423A-81E8-B68C905A7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95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190AA31-4104-4B50-8099-695605A57FD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B674C1-EE44-423A-81E8-B68C905A786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s-maja/genomic-informatic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8626" y="2132856"/>
            <a:ext cx="9217024" cy="122413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sr-Latn-R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Burrows-Wheeler Transform and FM Index</a:t>
            </a:r>
            <a:r>
              <a:rPr lang="sr-Latn-R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r-Latn-R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92" y="5157192"/>
            <a:ext cx="4928592" cy="1489720"/>
          </a:xfrm>
        </p:spPr>
        <p:txBody>
          <a:bodyPr/>
          <a:lstStyle/>
          <a:p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Filip </a:t>
            </a:r>
            <a:r>
              <a:rPr lang="en-GB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Tani</a:t>
            </a:r>
            <a:r>
              <a:rPr lang="sr-Latn-R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ć 2020/3135</a:t>
            </a:r>
          </a:p>
          <a:p>
            <a:r>
              <a:rPr lang="sr-Latn-R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Maja Skoko 2020/3126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5656" y="2852936"/>
            <a:ext cx="6511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Needleman</a:t>
            </a:r>
            <a:r>
              <a:rPr lang="sr-Latn-R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GB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Wunsch</a:t>
            </a:r>
            <a:r>
              <a:rPr lang="sr-Latn-R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 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91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1584176" cy="1530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3168352" cy="28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428" y="2204864"/>
            <a:ext cx="4119837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53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420888"/>
            <a:ext cx="8645661" cy="2447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12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 improvements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435280" cy="3993307"/>
          </a:xfrm>
        </p:spPr>
        <p:txBody>
          <a:bodyPr/>
          <a:lstStyle/>
          <a:p>
            <a:r>
              <a:rPr lang="en-US" sz="2800" dirty="0" smtClean="0"/>
              <a:t>FM index – pre-calculate every </a:t>
            </a:r>
            <a:r>
              <a:rPr lang="en-US" sz="2800" dirty="0" err="1" smtClean="0"/>
              <a:t>i</a:t>
            </a:r>
            <a:r>
              <a:rPr lang="en-US" sz="2800" i="1" dirty="0" err="1" smtClean="0"/>
              <a:t>th</a:t>
            </a:r>
            <a:r>
              <a:rPr lang="en-US" sz="2800" i="1" dirty="0"/>
              <a:t> </a:t>
            </a:r>
            <a:r>
              <a:rPr lang="en-US" sz="2800" i="1" dirty="0" smtClean="0"/>
              <a:t>offset in SA</a:t>
            </a:r>
          </a:p>
          <a:p>
            <a:r>
              <a:rPr lang="en-US" sz="2800" dirty="0" smtClean="0"/>
              <a:t>try to use different algorithms for global alignment (faster or for best alignment score)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3673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803" y="2650395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attention!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4371" y="3874531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600945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github.com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/s-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maja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/genomic-informatics 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148" name="Picture 4" descr="C:\Users\Maja\AppData\Local\Microsoft\Windows\INetCache\IE\EWSC60B1\dna_PNG4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8951">
            <a:off x="6737355" y="5565335"/>
            <a:ext cx="21939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7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summary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9788" y="2043927"/>
            <a:ext cx="2592288" cy="1975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4644008" y="2043927"/>
            <a:ext cx="2592288" cy="19751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1895803" y="4276175"/>
            <a:ext cx="2592288" cy="19751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4651636" y="4269319"/>
            <a:ext cx="2592288" cy="1975197"/>
          </a:xfrm>
          <a:prstGeom prst="roundRect">
            <a:avLst/>
          </a:prstGeom>
          <a:solidFill>
            <a:srgbClr val="FFCC99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051720" y="2276872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dirty="0" smtClean="0"/>
              <a:t>Implementing Burrows-Wheeler Transformation and FM index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824028" y="232662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dirty="0" smtClean="0"/>
              <a:t>Algorithm for global alignment aka 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075823" y="4656752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dirty="0" smtClean="0"/>
              <a:t>Input files format: .</a:t>
            </a:r>
            <a:r>
              <a:rPr lang="en-US" dirty="0" err="1" smtClean="0"/>
              <a:t>fasta</a:t>
            </a:r>
            <a:r>
              <a:rPr lang="en-US" dirty="0" smtClean="0"/>
              <a:t>, .</a:t>
            </a:r>
            <a:r>
              <a:rPr lang="en-US" dirty="0" err="1" smtClean="0"/>
              <a:t>fastq</a:t>
            </a:r>
            <a:endParaRPr lang="en-US" dirty="0" smtClean="0"/>
          </a:p>
          <a:p>
            <a:r>
              <a:rPr lang="en-US" dirty="0" smtClean="0"/>
              <a:t>Using “Seed and Extend” method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824028" y="4581128"/>
            <a:ext cx="2315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dirty="0" smtClean="0"/>
              <a:t>Comparing results with </a:t>
            </a:r>
            <a:r>
              <a:rPr lang="en-US" dirty="0" err="1"/>
              <a:t>B</a:t>
            </a:r>
            <a:r>
              <a:rPr lang="en-US" dirty="0" err="1" smtClean="0"/>
              <a:t>WA</a:t>
            </a:r>
            <a:r>
              <a:rPr lang="en-US" dirty="0" smtClean="0"/>
              <a:t> MEM tool</a:t>
            </a:r>
            <a:r>
              <a:rPr lang="en-GB" dirty="0" smtClean="0"/>
              <a:t> and presenting results graphically and </a:t>
            </a:r>
            <a:r>
              <a:rPr lang="en-GB" dirty="0" err="1" smtClean="0"/>
              <a:t>tabularly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53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Burrows-Wheel Transformation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132857"/>
            <a:ext cx="8229600" cy="2664296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rearranges a </a:t>
            </a:r>
            <a:r>
              <a:rPr lang="en-GB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into runs of similar </a:t>
            </a:r>
            <a:r>
              <a:rPr lang="en-GB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</a:t>
            </a:r>
          </a:p>
          <a:p>
            <a:r>
              <a:rPr lang="en-US" sz="2800" dirty="0" smtClean="0"/>
              <a:t>useful for compression </a:t>
            </a:r>
          </a:p>
          <a:p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transformation is reversible</a:t>
            </a:r>
            <a:endParaRPr lang="en-GB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800" dirty="0" err="1" smtClean="0"/>
              <a:t>BWT</a:t>
            </a:r>
            <a:r>
              <a:rPr lang="en-US" sz="2800" dirty="0" smtClean="0"/>
              <a:t> + FM index is off-line exact string matching algorithm</a:t>
            </a:r>
            <a:endParaRPr lang="en-GB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77072"/>
            <a:ext cx="4978162" cy="205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5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 index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76892"/>
            <a:ext cx="8964488" cy="2592288"/>
          </a:xfrm>
        </p:spPr>
        <p:txBody>
          <a:bodyPr/>
          <a:lstStyle/>
          <a:p>
            <a:r>
              <a:rPr lang="en-GB" sz="2800" dirty="0" smtClean="0">
                <a:solidFill>
                  <a:schemeClr val="tx1"/>
                </a:solidFill>
              </a:rPr>
              <a:t>C contains </a:t>
            </a:r>
            <a:r>
              <a:rPr lang="en-GB" sz="2800" dirty="0">
                <a:solidFill>
                  <a:schemeClr val="tx1"/>
                </a:solidFill>
              </a:rPr>
              <a:t>the number of occurrences of </a:t>
            </a:r>
            <a:r>
              <a:rPr lang="en-GB" sz="2800" dirty="0" smtClean="0">
                <a:solidFill>
                  <a:schemeClr val="tx1"/>
                </a:solidFill>
              </a:rPr>
              <a:t>characters </a:t>
            </a:r>
            <a:r>
              <a:rPr lang="en-GB" sz="2800" dirty="0">
                <a:solidFill>
                  <a:schemeClr val="tx1"/>
                </a:solidFill>
              </a:rPr>
              <a:t>in the </a:t>
            </a:r>
            <a:r>
              <a:rPr lang="en-GB" sz="2800" dirty="0" smtClean="0">
                <a:solidFill>
                  <a:schemeClr val="tx1"/>
                </a:solidFill>
              </a:rPr>
              <a:t>text</a:t>
            </a:r>
          </a:p>
          <a:p>
            <a:r>
              <a:rPr lang="en-GB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</a:t>
            </a:r>
            <a:r>
              <a:rPr lang="en-GB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k) is the number </a:t>
            </a:r>
            <a:r>
              <a:rPr lang="en-GB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occurrences 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character c in the prefix L[</a:t>
            </a:r>
            <a:r>
              <a:rPr lang="en-GB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1..k</a:t>
            </a:r>
            <a:r>
              <a:rPr lang="en-GB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2800" dirty="0" smtClean="0"/>
              <a:t>Suffix array </a:t>
            </a:r>
            <a:endParaRPr lang="en-GB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2800" dirty="0">
              <a:solidFill>
                <a:schemeClr val="tx1"/>
              </a:solidFill>
            </a:endParaRPr>
          </a:p>
          <a:p>
            <a:endParaRPr lang="en-GB" sz="28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4125755"/>
            <a:ext cx="3600400" cy="115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62" y="3748389"/>
            <a:ext cx="4569817" cy="33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66079"/>
            <a:ext cx="1035943" cy="174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73" y="4251944"/>
            <a:ext cx="11430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73" y="5117266"/>
            <a:ext cx="10668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11550" y="3730234"/>
            <a:ext cx="87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711550" y="4149312"/>
            <a:ext cx="93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Occ</a:t>
            </a:r>
            <a:r>
              <a:rPr lang="en-US" dirty="0" smtClean="0"/>
              <a:t>= </a:t>
            </a:r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>
            <a:off x="1999839" y="4653136"/>
            <a:ext cx="283468" cy="365950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88" y="5486814"/>
            <a:ext cx="7963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start_0</a:t>
            </a:r>
            <a:r>
              <a:rPr lang="en-US" dirty="0" smtClean="0"/>
              <a:t>, </a:t>
            </a:r>
            <a:r>
              <a:rPr lang="en-US" dirty="0" err="1" smtClean="0"/>
              <a:t>end_0</a:t>
            </a:r>
            <a:r>
              <a:rPr lang="en-US" dirty="0" smtClean="0"/>
              <a:t>] = [c[substring[last]][0], c[substring[last]][1]] 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start_i</a:t>
            </a:r>
            <a:r>
              <a:rPr lang="en-US" dirty="0" smtClean="0"/>
              <a:t>, </a:t>
            </a:r>
            <a:r>
              <a:rPr lang="en-US" dirty="0" err="1" smtClean="0"/>
              <a:t>end_i</a:t>
            </a:r>
            <a:r>
              <a:rPr lang="en-US" dirty="0" smtClean="0"/>
              <a:t>] = [c[substring[</a:t>
            </a:r>
            <a:r>
              <a:rPr lang="en-US" dirty="0" err="1" smtClean="0"/>
              <a:t>i</a:t>
            </a:r>
            <a:r>
              <a:rPr lang="en-US" dirty="0" smtClean="0"/>
              <a:t>]][0]+</a:t>
            </a:r>
            <a:r>
              <a:rPr lang="en-US" dirty="0" err="1" smtClean="0"/>
              <a:t>occ</a:t>
            </a:r>
            <a:r>
              <a:rPr lang="en-US" dirty="0" smtClean="0"/>
              <a:t>(substring[</a:t>
            </a:r>
            <a:r>
              <a:rPr lang="en-US" dirty="0" err="1" smtClean="0"/>
              <a:t>i</a:t>
            </a:r>
            <a:r>
              <a:rPr lang="en-US" dirty="0" smtClean="0"/>
              <a:t>],</a:t>
            </a:r>
            <a:r>
              <a:rPr lang="en-US" dirty="0" err="1" smtClean="0"/>
              <a:t>start_i</a:t>
            </a:r>
            <a:r>
              <a:rPr lang="en-US" dirty="0" smtClean="0"/>
              <a:t>-1), 			              c[substring[</a:t>
            </a:r>
            <a:r>
              <a:rPr lang="en-US" dirty="0" err="1" smtClean="0"/>
              <a:t>i</a:t>
            </a:r>
            <a:r>
              <a:rPr lang="en-US" dirty="0" smtClean="0"/>
              <a:t>]][1]+</a:t>
            </a:r>
            <a:r>
              <a:rPr lang="en-US" dirty="0" err="1" smtClean="0"/>
              <a:t>occ</a:t>
            </a:r>
            <a:r>
              <a:rPr lang="en-US" dirty="0" smtClean="0"/>
              <a:t>(substring[</a:t>
            </a:r>
            <a:r>
              <a:rPr lang="en-US" dirty="0" err="1" smtClean="0"/>
              <a:t>i</a:t>
            </a:r>
            <a:r>
              <a:rPr lang="en-US" dirty="0" smtClean="0"/>
              <a:t>],</a:t>
            </a:r>
            <a:r>
              <a:rPr lang="en-US" dirty="0" err="1" smtClean="0"/>
              <a:t>end_i</a:t>
            </a:r>
            <a:r>
              <a:rPr lang="en-US" dirty="0" smtClean="0"/>
              <a:t>-1]]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Needleman-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Wunsch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algorithm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3921299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 alignment technique</a:t>
            </a:r>
            <a:endParaRPr lang="en-GB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 </a:t>
            </a:r>
            <a:r>
              <a:rPr lang="en-GB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programming for comparing 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biological </a:t>
            </a:r>
            <a:r>
              <a:rPr lang="en-GB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sequences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weighted edit-distance (scoring matrix)</a:t>
            </a:r>
          </a:p>
          <a:p>
            <a:endParaRPr lang="en-GB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208" y="4273641"/>
            <a:ext cx="2018121" cy="1414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653136"/>
            <a:ext cx="2035475" cy="77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03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file formats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9"/>
            <a:ext cx="7715200" cy="64807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FASTQ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reads</a:t>
            </a:r>
          </a:p>
          <a:p>
            <a:pPr marL="0" indent="0"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4657" y="4005064"/>
            <a:ext cx="771520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FASTA</a:t>
            </a:r>
            <a:r>
              <a:rPr lang="en-US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reference genome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50" y="2780927"/>
            <a:ext cx="8200714" cy="595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40" y="4772041"/>
            <a:ext cx="8264524" cy="1320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7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Seed and Extend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424936" cy="34172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1. find seed (first n characters from read) and map seed to reference</a:t>
            </a:r>
          </a:p>
          <a:p>
            <a:pPr marL="0" indent="0">
              <a:buNone/>
            </a:pPr>
            <a:r>
              <a:rPr lang="en-US" sz="2800" dirty="0" smtClean="0"/>
              <a:t>2. take rest characters from read and align it to reference (also check for read reverse complement)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8195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143000"/>
          </a:xfrm>
        </p:spPr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BWA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02242"/>
            <a:ext cx="7575463" cy="350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6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340768"/>
            <a:ext cx="5130570" cy="410445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197" y="769268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5229200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number of reads: </a:t>
            </a:r>
            <a:r>
              <a:rPr lang="en-US" b="1" dirty="0" err="1" smtClean="0"/>
              <a:t>20K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non mapped reads: </a:t>
            </a:r>
            <a:r>
              <a:rPr lang="en-US" b="1" dirty="0" smtClean="0"/>
              <a:t>413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reads mapped as </a:t>
            </a:r>
            <a:r>
              <a:rPr lang="en-US" i="1" dirty="0" smtClean="0"/>
              <a:t>reverse complement</a:t>
            </a:r>
            <a:r>
              <a:rPr lang="en-US" dirty="0" smtClean="0"/>
              <a:t>: </a:t>
            </a:r>
            <a:r>
              <a:rPr lang="en-GB" b="1" dirty="0" smtClean="0"/>
              <a:t>11478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reads normally mapped: </a:t>
            </a:r>
            <a:r>
              <a:rPr lang="en-US" b="1" dirty="0" smtClean="0"/>
              <a:t>8109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2792831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 bins</a:t>
            </a:r>
          </a:p>
          <a:p>
            <a:r>
              <a:rPr lang="en-US" b="1" dirty="0" smtClean="0"/>
              <a:t>x-axis: </a:t>
            </a:r>
            <a:r>
              <a:rPr lang="en-US" dirty="0" smtClean="0"/>
              <a:t>score of mapping</a:t>
            </a:r>
          </a:p>
          <a:p>
            <a:r>
              <a:rPr lang="en-US" b="1" dirty="0" smtClean="0"/>
              <a:t>y-axis: </a:t>
            </a:r>
            <a:r>
              <a:rPr lang="en-US" dirty="0" smtClean="0"/>
              <a:t>number of reads in that bins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2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2289</Template>
  <TotalTime>15805</TotalTime>
  <Words>266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Diseño predeterminado</vt:lpstr>
      <vt:lpstr>Burrows-Wheeler Transform and FM Index </vt:lpstr>
      <vt:lpstr>Task summary</vt:lpstr>
      <vt:lpstr>Burrows-Wheel Transformation</vt:lpstr>
      <vt:lpstr>FM index</vt:lpstr>
      <vt:lpstr>Needleman-Wunsch algorithm</vt:lpstr>
      <vt:lpstr>Input file formats</vt:lpstr>
      <vt:lpstr>Seed and Extend</vt:lpstr>
      <vt:lpstr>BWA MEM</vt:lpstr>
      <vt:lpstr>Results</vt:lpstr>
      <vt:lpstr>Results</vt:lpstr>
      <vt:lpstr>Results</vt:lpstr>
      <vt:lpstr>Possible improvements</vt:lpstr>
      <vt:lpstr>Thank you for your attention!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Maja</dc:creator>
  <cp:lastModifiedBy>Maja</cp:lastModifiedBy>
  <cp:revision>43</cp:revision>
  <dcterms:created xsi:type="dcterms:W3CDTF">2021-05-16T08:34:37Z</dcterms:created>
  <dcterms:modified xsi:type="dcterms:W3CDTF">2021-06-01T06:56:41Z</dcterms:modified>
</cp:coreProperties>
</file>