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B3"/>
    <a:srgbClr val="FFCC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74" y="-2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489452"/>
            <a:ext cx="15544800" cy="95504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4408152"/>
            <a:ext cx="13716000" cy="6623048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4D0B-1B64-44E0-B288-46354825DC1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461-7C28-4BE0-BE81-0221F1FF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8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4D0B-1B64-44E0-B288-46354825DC1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461-7C28-4BE0-BE81-0221F1FF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1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460500"/>
            <a:ext cx="394335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460500"/>
            <a:ext cx="1160145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4D0B-1B64-44E0-B288-46354825DC1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461-7C28-4BE0-BE81-0221F1FF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2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4D0B-1B64-44E0-B288-46354825DC1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461-7C28-4BE0-BE81-0221F1FF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8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6838958"/>
            <a:ext cx="15773400" cy="11410948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8357858"/>
            <a:ext cx="15773400" cy="6000748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4D0B-1B64-44E0-B288-46354825DC1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461-7C28-4BE0-BE81-0221F1FF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7302500"/>
            <a:ext cx="77724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7302500"/>
            <a:ext cx="77724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4D0B-1B64-44E0-B288-46354825DC1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461-7C28-4BE0-BE81-0221F1FF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460506"/>
            <a:ext cx="157734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6724652"/>
            <a:ext cx="7736680" cy="329564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10020300"/>
            <a:ext cx="773668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6724652"/>
            <a:ext cx="7774782" cy="329564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10020300"/>
            <a:ext cx="7774782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4D0B-1B64-44E0-B288-46354825DC1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461-7C28-4BE0-BE81-0221F1FF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4D0B-1B64-44E0-B288-46354825DC1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461-7C28-4BE0-BE81-0221F1FF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6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4D0B-1B64-44E0-B288-46354825DC1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461-7C28-4BE0-BE81-0221F1FF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6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828800"/>
            <a:ext cx="5898356" cy="64008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3949706"/>
            <a:ext cx="9258300" cy="1949450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8229600"/>
            <a:ext cx="5898356" cy="1524635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4D0B-1B64-44E0-B288-46354825DC1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461-7C28-4BE0-BE81-0221F1FF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3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828800"/>
            <a:ext cx="5898356" cy="64008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3949706"/>
            <a:ext cx="9258300" cy="1949450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8229600"/>
            <a:ext cx="5898356" cy="1524635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4D0B-1B64-44E0-B288-46354825DC1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461-7C28-4BE0-BE81-0221F1FF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8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460506"/>
            <a:ext cx="157734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7302500"/>
            <a:ext cx="157734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44D0B-1B64-44E0-B288-46354825DC1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83461-7C28-4BE0-BE81-0221F1FF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7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7097F8A-7019-4555-8BB6-CC28D043D156}"/>
              </a:ext>
            </a:extLst>
          </p:cNvPr>
          <p:cNvSpPr/>
          <p:nvPr/>
        </p:nvSpPr>
        <p:spPr>
          <a:xfrm>
            <a:off x="0" y="0"/>
            <a:ext cx="17106900" cy="64973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0FC70254-D7A9-4D48-9B76-C81A02FBDEB0}"/>
              </a:ext>
            </a:extLst>
          </p:cNvPr>
          <p:cNvSpPr/>
          <p:nvPr/>
        </p:nvSpPr>
        <p:spPr>
          <a:xfrm>
            <a:off x="0" y="11252204"/>
            <a:ext cx="6858000" cy="4937760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accent1">
                <a:shade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D9FABE-231D-429F-B4CF-D3D26DAC9167}"/>
              </a:ext>
            </a:extLst>
          </p:cNvPr>
          <p:cNvSpPr/>
          <p:nvPr/>
        </p:nvSpPr>
        <p:spPr>
          <a:xfrm>
            <a:off x="-1" y="-1"/>
            <a:ext cx="16195019" cy="56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13F43-9079-46C8-ADD3-400C56FD4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670" y="755651"/>
            <a:ext cx="14497050" cy="31813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/>
              <a:t>Large Scale Ocean Rendering and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4BF2-0763-406A-B7C6-F039D036E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670" y="3783040"/>
            <a:ext cx="14497050" cy="752424"/>
          </a:xfrm>
        </p:spPr>
        <p:txBody>
          <a:bodyPr/>
          <a:lstStyle/>
          <a:p>
            <a:pPr algn="r"/>
            <a:r>
              <a:rPr lang="en-US" dirty="0"/>
              <a:t>Spencer McKean</a:t>
            </a:r>
          </a:p>
        </p:txBody>
      </p:sp>
      <p:pic>
        <p:nvPicPr>
          <p:cNvPr id="16" name="Picture 15" descr="A picture containing nature&#10;&#10;Description automatically generated">
            <a:extLst>
              <a:ext uri="{FF2B5EF4-FFF2-40B4-BE49-F238E27FC236}">
                <a16:creationId xmlns:a16="http://schemas.microsoft.com/office/drawing/2014/main" id="{D992C0CC-52B0-4C98-8F33-A44FE1668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4594"/>
            <a:ext cx="4572000" cy="3200400"/>
          </a:xfrm>
          <a:prstGeom prst="rect">
            <a:avLst/>
          </a:prstGeom>
        </p:spPr>
      </p:pic>
      <p:pic>
        <p:nvPicPr>
          <p:cNvPr id="18" name="Picture 17" descr="A picture containing outdoor, water, nature, wave&#10;&#10;Description automatically generated">
            <a:extLst>
              <a:ext uri="{FF2B5EF4-FFF2-40B4-BE49-F238E27FC236}">
                <a16:creationId xmlns:a16="http://schemas.microsoft.com/office/drawing/2014/main" id="{480C1687-069E-476D-BF16-3BCFBAB8C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280080"/>
            <a:ext cx="9144000" cy="3200400"/>
          </a:xfrm>
          <a:prstGeom prst="rect">
            <a:avLst/>
          </a:prstGeom>
        </p:spPr>
      </p:pic>
      <p:pic>
        <p:nvPicPr>
          <p:cNvPr id="20" name="Picture 19" descr="A picture containing wave&#10;&#10;Description automatically generated">
            <a:extLst>
              <a:ext uri="{FF2B5EF4-FFF2-40B4-BE49-F238E27FC236}">
                <a16:creationId xmlns:a16="http://schemas.microsoft.com/office/drawing/2014/main" id="{3AA1ED4B-A2DE-4A86-A1B7-4CD4D0804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7278624"/>
            <a:ext cx="4572000" cy="3200400"/>
          </a:xfrm>
          <a:prstGeom prst="rect">
            <a:avLst/>
          </a:prstGeom>
        </p:spPr>
      </p:pic>
      <p:sp>
        <p:nvSpPr>
          <p:cNvPr id="28" name="Rectangle: Diagonal Corners Snipped 27">
            <a:extLst>
              <a:ext uri="{FF2B5EF4-FFF2-40B4-BE49-F238E27FC236}">
                <a16:creationId xmlns:a16="http://schemas.microsoft.com/office/drawing/2014/main" id="{E3D4119E-CD6A-4F71-9AA4-F4254027E165}"/>
              </a:ext>
            </a:extLst>
          </p:cNvPr>
          <p:cNvSpPr/>
          <p:nvPr/>
        </p:nvSpPr>
        <p:spPr>
          <a:xfrm flipH="1">
            <a:off x="11430000" y="16634466"/>
            <a:ext cx="6858000" cy="4937760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accent1">
                <a:shade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Diagonal Corners Snipped 28">
            <a:extLst>
              <a:ext uri="{FF2B5EF4-FFF2-40B4-BE49-F238E27FC236}">
                <a16:creationId xmlns:a16="http://schemas.microsoft.com/office/drawing/2014/main" id="{B825AF1E-4EFE-4D4F-A7C5-02B77CA33F5D}"/>
              </a:ext>
            </a:extLst>
          </p:cNvPr>
          <p:cNvSpPr/>
          <p:nvPr/>
        </p:nvSpPr>
        <p:spPr>
          <a:xfrm>
            <a:off x="0" y="22016728"/>
            <a:ext cx="6858000" cy="4937760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accent1">
                <a:shade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5A6B9F-31E6-49EB-A660-21A830E5ECA8}"/>
              </a:ext>
            </a:extLst>
          </p:cNvPr>
          <p:cNvSpPr txBox="1"/>
          <p:nvPr/>
        </p:nvSpPr>
        <p:spPr>
          <a:xfrm>
            <a:off x="11849100" y="17272075"/>
            <a:ext cx="6019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Fast Fourier Transform Wave Surface Simulation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Based on ocean surface statistical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Allows for more complex surfaces than other methods currently used in the industry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Exposure to different real-world variables allows for easy modification from external sources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9ACEEF-1939-4A4C-9CB3-5FC585118E9C}"/>
                  </a:ext>
                </a:extLst>
              </p:cNvPr>
              <p:cNvSpPr txBox="1"/>
              <p:nvPr/>
            </p:nvSpPr>
            <p:spPr>
              <a:xfrm>
                <a:off x="7424767" y="17852329"/>
                <a:ext cx="3828931" cy="2502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(−</m:t>
                      </m:r>
                      <m:acc>
                        <m:accPr>
                          <m:chr m:val="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acc>
                      <m:r>
                        <a:rPr lang="en-US" sz="140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A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−1/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𝑘𝐿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9ACEEF-1939-4A4C-9CB3-5FC585118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767" y="17852329"/>
                <a:ext cx="3828931" cy="2502032"/>
              </a:xfrm>
              <a:prstGeom prst="rect">
                <a:avLst/>
              </a:prstGeom>
              <a:blipFill>
                <a:blip r:embed="rId5"/>
                <a:stretch>
                  <a:fillRect t="-2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A6046A5-8654-4359-873F-97401800DC6D}"/>
              </a:ext>
            </a:extLst>
          </p:cNvPr>
          <p:cNvSpPr txBox="1"/>
          <p:nvPr/>
        </p:nvSpPr>
        <p:spPr>
          <a:xfrm>
            <a:off x="419100" y="22839003"/>
            <a:ext cx="6019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Rendering: Reflectivity and Transmissivity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Light interaction with water is complex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Every time light hits the water a portion of it is reflected and another is transmitted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Refraction of light as it passes through water is dictated by the lights angle of incidence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218771-363B-45C7-8727-E35C0B2AF901}"/>
              </a:ext>
            </a:extLst>
          </p:cNvPr>
          <p:cNvSpPr txBox="1"/>
          <p:nvPr/>
        </p:nvSpPr>
        <p:spPr>
          <a:xfrm>
            <a:off x="590670" y="11582037"/>
            <a:ext cx="6019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Description</a:t>
            </a:r>
          </a:p>
          <a:p>
            <a:r>
              <a:rPr lang="en-US" sz="2400" dirty="0"/>
              <a:t>	Inspired by the large and magnificent ocean in the game Sea of Thieves, I wanted to recreate the same feeling of awe in my own game engine.</a:t>
            </a:r>
          </a:p>
          <a:p>
            <a:endParaRPr lang="en-US" sz="2400" dirty="0"/>
          </a:p>
          <a:p>
            <a:r>
              <a:rPr lang="en-US" sz="2400" dirty="0"/>
              <a:t>	Using the Fast Fourier Transform to simulate the movement of water and utilizing the DirectX11 shader pipeline to recreate the appearance of water, I achieved something close to what Sea of Thieves created.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C437BC4-BFDD-4AE6-9444-056AE85A7A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100" y="17272075"/>
            <a:ext cx="6829366" cy="3784607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" name="Picture 37" descr="Shape, icon&#10;&#10;Description automatically generated">
            <a:extLst>
              <a:ext uri="{FF2B5EF4-FFF2-40B4-BE49-F238E27FC236}">
                <a16:creationId xmlns:a16="http://schemas.microsoft.com/office/drawing/2014/main" id="{FB27FA80-5021-4165-9E24-18461CFB47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60" y="23056857"/>
            <a:ext cx="6362700" cy="28575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DCE8EC2-EDD1-4FDC-9D31-0F3FDDC772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34660" y="11855012"/>
            <a:ext cx="7162680" cy="4005119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179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189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Large Scale Ocean Rendering and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Spencer McKean</dc:creator>
  <cp:lastModifiedBy>Spencer McKean</cp:lastModifiedBy>
  <cp:revision>17</cp:revision>
  <dcterms:created xsi:type="dcterms:W3CDTF">2021-04-27T16:21:44Z</dcterms:created>
  <dcterms:modified xsi:type="dcterms:W3CDTF">2021-04-27T22:47:03Z</dcterms:modified>
</cp:coreProperties>
</file>